
<file path=[Content_Types].xml><?xml version="1.0" encoding="utf-8"?>
<Types xmlns="http://schemas.openxmlformats.org/package/2006/content-types"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3" r:id="rId2"/>
    <p:sldId id="633" r:id="rId3"/>
    <p:sldId id="539" r:id="rId4"/>
    <p:sldId id="416" r:id="rId5"/>
    <p:sldId id="445" r:id="rId6"/>
    <p:sldId id="526" r:id="rId7"/>
    <p:sldId id="527" r:id="rId8"/>
    <p:sldId id="528" r:id="rId9"/>
    <p:sldId id="531" r:id="rId10"/>
    <p:sldId id="618" r:id="rId11"/>
    <p:sldId id="529" r:id="rId12"/>
    <p:sldId id="567" r:id="rId13"/>
    <p:sldId id="568" r:id="rId14"/>
    <p:sldId id="569" r:id="rId15"/>
    <p:sldId id="573" r:id="rId16"/>
    <p:sldId id="604" r:id="rId17"/>
    <p:sldId id="605" r:id="rId18"/>
    <p:sldId id="606" r:id="rId19"/>
    <p:sldId id="607" r:id="rId20"/>
    <p:sldId id="608" r:id="rId21"/>
    <p:sldId id="609" r:id="rId22"/>
    <p:sldId id="610" r:id="rId23"/>
    <p:sldId id="611" r:id="rId24"/>
    <p:sldId id="637" r:id="rId25"/>
    <p:sldId id="613" r:id="rId26"/>
    <p:sldId id="570" r:id="rId27"/>
    <p:sldId id="571" r:id="rId28"/>
    <p:sldId id="572" r:id="rId29"/>
    <p:sldId id="614" r:id="rId30"/>
    <p:sldId id="619" r:id="rId31"/>
    <p:sldId id="620" r:id="rId32"/>
    <p:sldId id="621" r:id="rId33"/>
    <p:sldId id="622" r:id="rId34"/>
    <p:sldId id="579" r:id="rId35"/>
    <p:sldId id="623" r:id="rId36"/>
    <p:sldId id="638" r:id="rId37"/>
    <p:sldId id="639" r:id="rId38"/>
    <p:sldId id="640" r:id="rId39"/>
    <p:sldId id="590" r:id="rId40"/>
    <p:sldId id="615" r:id="rId41"/>
    <p:sldId id="592" r:id="rId42"/>
    <p:sldId id="617" r:id="rId43"/>
    <p:sldId id="616" r:id="rId44"/>
    <p:sldId id="593" r:id="rId45"/>
    <p:sldId id="577" r:id="rId46"/>
    <p:sldId id="641" r:id="rId47"/>
    <p:sldId id="642" r:id="rId48"/>
    <p:sldId id="628" r:id="rId49"/>
    <p:sldId id="629" r:id="rId50"/>
    <p:sldId id="630" r:id="rId51"/>
    <p:sldId id="631" r:id="rId52"/>
    <p:sldId id="632" r:id="rId53"/>
    <p:sldId id="410" r:id="rId54"/>
    <p:sldId id="556" r:id="rId55"/>
    <p:sldId id="558" r:id="rId56"/>
    <p:sldId id="557" r:id="rId57"/>
    <p:sldId id="559" r:id="rId58"/>
    <p:sldId id="547" r:id="rId59"/>
    <p:sldId id="587" r:id="rId60"/>
    <p:sldId id="588" r:id="rId61"/>
    <p:sldId id="589" r:id="rId62"/>
    <p:sldId id="548" r:id="rId63"/>
    <p:sldId id="549" r:id="rId64"/>
    <p:sldId id="532" r:id="rId65"/>
    <p:sldId id="536" r:id="rId66"/>
    <p:sldId id="537" r:id="rId67"/>
    <p:sldId id="540" r:id="rId68"/>
    <p:sldId id="533" r:id="rId69"/>
    <p:sldId id="542" r:id="rId70"/>
    <p:sldId id="543" r:id="rId71"/>
    <p:sldId id="545" r:id="rId72"/>
    <p:sldId id="544" r:id="rId73"/>
    <p:sldId id="546" r:id="rId74"/>
    <p:sldId id="411" r:id="rId75"/>
    <p:sldId id="412" r:id="rId76"/>
    <p:sldId id="415" r:id="rId77"/>
    <p:sldId id="413" r:id="rId78"/>
    <p:sldId id="414" r:id="rId79"/>
    <p:sldId id="550" r:id="rId80"/>
    <p:sldId id="552" r:id="rId81"/>
    <p:sldId id="551" r:id="rId82"/>
    <p:sldId id="409" r:id="rId83"/>
    <p:sldId id="553" r:id="rId84"/>
    <p:sldId id="554" r:id="rId85"/>
    <p:sldId id="555" r:id="rId86"/>
    <p:sldId id="560" r:id="rId87"/>
    <p:sldId id="561" r:id="rId88"/>
    <p:sldId id="562" r:id="rId89"/>
    <p:sldId id="563" r:id="rId90"/>
    <p:sldId id="564" r:id="rId91"/>
    <p:sldId id="565" r:id="rId92"/>
    <p:sldId id="574" r:id="rId93"/>
    <p:sldId id="575" r:id="rId94"/>
    <p:sldId id="576" r:id="rId95"/>
    <p:sldId id="581" r:id="rId96"/>
    <p:sldId id="582" r:id="rId97"/>
    <p:sldId id="583" r:id="rId98"/>
    <p:sldId id="580" r:id="rId99"/>
    <p:sldId id="584" r:id="rId100"/>
    <p:sldId id="585" r:id="rId101"/>
    <p:sldId id="586" r:id="rId102"/>
    <p:sldId id="654" r:id="rId103"/>
    <p:sldId id="596" r:id="rId104"/>
    <p:sldId id="643" r:id="rId105"/>
    <p:sldId id="644" r:id="rId106"/>
    <p:sldId id="645" r:id="rId107"/>
    <p:sldId id="646" r:id="rId108"/>
    <p:sldId id="591" r:id="rId109"/>
    <p:sldId id="647" r:id="rId110"/>
    <p:sldId id="648" r:id="rId111"/>
    <p:sldId id="649" r:id="rId112"/>
    <p:sldId id="594" r:id="rId113"/>
    <p:sldId id="650" r:id="rId114"/>
    <p:sldId id="651" r:id="rId115"/>
    <p:sldId id="652" r:id="rId116"/>
    <p:sldId id="653" r:id="rId1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E3BD10D-6F8F-4A26-9A18-A445B5C2DB23}">
          <p14:sldIdLst>
            <p14:sldId id="343"/>
            <p14:sldId id="633"/>
          </p14:sldIdLst>
        </p14:section>
        <p14:section name="본사(관리자) 구역" id="{DBE01A7C-6E97-4285-96DE-49851B716032}">
          <p14:sldIdLst>
            <p14:sldId id="539"/>
            <p14:sldId id="416"/>
            <p14:sldId id="445"/>
            <p14:sldId id="526"/>
            <p14:sldId id="527"/>
            <p14:sldId id="528"/>
            <p14:sldId id="531"/>
            <p14:sldId id="618"/>
            <p14:sldId id="529"/>
            <p14:sldId id="567"/>
            <p14:sldId id="568"/>
            <p14:sldId id="569"/>
            <p14:sldId id="573"/>
            <p14:sldId id="604"/>
            <p14:sldId id="605"/>
            <p14:sldId id="606"/>
            <p14:sldId id="607"/>
            <p14:sldId id="608"/>
            <p14:sldId id="609"/>
            <p14:sldId id="610"/>
            <p14:sldId id="611"/>
            <p14:sldId id="637"/>
            <p14:sldId id="613"/>
            <p14:sldId id="570"/>
            <p14:sldId id="571"/>
            <p14:sldId id="572"/>
            <p14:sldId id="614"/>
            <p14:sldId id="619"/>
            <p14:sldId id="620"/>
            <p14:sldId id="621"/>
            <p14:sldId id="622"/>
            <p14:sldId id="579"/>
            <p14:sldId id="623"/>
            <p14:sldId id="638"/>
            <p14:sldId id="639"/>
            <p14:sldId id="640"/>
            <p14:sldId id="590"/>
            <p14:sldId id="615"/>
            <p14:sldId id="592"/>
            <p14:sldId id="617"/>
            <p14:sldId id="616"/>
            <p14:sldId id="593"/>
            <p14:sldId id="577"/>
            <p14:sldId id="641"/>
            <p14:sldId id="642"/>
            <p14:sldId id="628"/>
            <p14:sldId id="629"/>
            <p14:sldId id="630"/>
            <p14:sldId id="631"/>
            <p14:sldId id="632"/>
          </p14:sldIdLst>
        </p14:section>
        <p14:section name="기업회원(가맹점주)" id="{E2507547-03FD-4BC6-B902-FA2F06F18088}">
          <p14:sldIdLst>
            <p14:sldId id="410"/>
            <p14:sldId id="556"/>
            <p14:sldId id="558"/>
            <p14:sldId id="557"/>
            <p14:sldId id="559"/>
            <p14:sldId id="547"/>
            <p14:sldId id="587"/>
            <p14:sldId id="588"/>
            <p14:sldId id="589"/>
            <p14:sldId id="548"/>
            <p14:sldId id="549"/>
            <p14:sldId id="532"/>
            <p14:sldId id="536"/>
            <p14:sldId id="537"/>
            <p14:sldId id="540"/>
            <p14:sldId id="533"/>
            <p14:sldId id="542"/>
            <p14:sldId id="543"/>
            <p14:sldId id="545"/>
            <p14:sldId id="544"/>
            <p14:sldId id="546"/>
            <p14:sldId id="411"/>
            <p14:sldId id="412"/>
            <p14:sldId id="415"/>
            <p14:sldId id="413"/>
            <p14:sldId id="414"/>
            <p14:sldId id="550"/>
            <p14:sldId id="552"/>
            <p14:sldId id="551"/>
            <p14:sldId id="409"/>
            <p14:sldId id="553"/>
            <p14:sldId id="554"/>
            <p14:sldId id="555"/>
            <p14:sldId id="560"/>
            <p14:sldId id="561"/>
            <p14:sldId id="562"/>
            <p14:sldId id="563"/>
            <p14:sldId id="564"/>
            <p14:sldId id="565"/>
            <p14:sldId id="574"/>
            <p14:sldId id="575"/>
            <p14:sldId id="576"/>
            <p14:sldId id="581"/>
            <p14:sldId id="582"/>
            <p14:sldId id="583"/>
            <p14:sldId id="580"/>
            <p14:sldId id="584"/>
            <p14:sldId id="585"/>
            <p14:sldId id="586"/>
          </p14:sldIdLst>
        </p14:section>
        <p14:section name="일반소비자 구역" id="{26D5B747-896A-444C-B9C1-44209AF96359}">
          <p14:sldIdLst>
            <p14:sldId id="654"/>
            <p14:sldId id="596"/>
            <p14:sldId id="643"/>
            <p14:sldId id="644"/>
            <p14:sldId id="645"/>
            <p14:sldId id="646"/>
            <p14:sldId id="591"/>
            <p14:sldId id="647"/>
            <p14:sldId id="648"/>
            <p14:sldId id="649"/>
            <p14:sldId id="594"/>
            <p14:sldId id="650"/>
            <p14:sldId id="651"/>
            <p14:sldId id="652"/>
            <p14:sldId id="6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7C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13" autoAdjust="0"/>
    <p:restoredTop sz="94660"/>
  </p:normalViewPr>
  <p:slideViewPr>
    <p:cSldViewPr snapToGrid="0">
      <p:cViewPr varScale="1">
        <p:scale>
          <a:sx n="94" d="100"/>
          <a:sy n="94" d="100"/>
        </p:scale>
        <p:origin x="91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504F56-3370-78A6-C05A-17A19FF33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90074B8-6A89-C1A0-0557-31734B079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B1464D-4368-AB48-F1F8-2DE657C6D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0154C4-58BF-0998-E9D8-F4125FEF2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047694-9E91-3E0B-79B9-87025671F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74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E7484-6560-CF11-B7AD-2109D9C6B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AAF4AF-BE44-422D-E41C-58C5DCCC9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7C4BA5-53E5-0391-00AE-33A75ABDB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DCB2E-A2C1-0AB7-6007-9B9C462B0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F3862A-B342-8ADD-2CB4-2E59B08D1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8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56DE6BA-BADD-9593-01B8-16DA1CABF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0B41437-A4C8-58C0-69F2-C15B9BF59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E746D3-4B9B-CBFB-6497-977ECB98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C3B1F5-F993-A161-D5B6-FE4AF7B58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5C3A38-FFD9-4D3F-65B2-8F89852F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48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247745-ABF8-DC3E-2E79-092563BD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E9232-F626-E78A-195D-A60ED3B19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5EDD54-BD56-04E7-26BD-29AC2D8C7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9764D5-94C6-B5AC-244B-2B87D07C7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041CBF-8709-5758-E5CB-0D47890F5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818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47BCA-7CAF-FED4-EA1E-F6325CBCC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CE0FBA-2D3E-ECEA-7C9D-5989B6C7A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840C32-7334-F009-45BF-F1C278D60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2537DB-54AC-A91D-8225-B5D5E933D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96E991-49AB-4A40-DDB0-E7C8B3260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14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F3608A-3F9C-92F0-AA31-A267D2B5D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544662-A8FE-208D-B17B-39AAFCF9DD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9578EA-0F60-D093-E32C-92D0416DCA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C62063-02FE-D03B-94D9-A6FF65625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F95CC70-A97A-AAC7-BE6D-274C797A7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DA2171-05D4-8BAC-D5BB-23214DE54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718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1D243-21B7-007C-73FD-D3EEC2EA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ED44BF-9A57-0A12-BC5D-AB8F1DE31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C24936-370E-810B-5674-32B84F595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BE119B3-F4CA-D463-0547-A7D204222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3BB868-3EE8-3C3A-0515-C81A6CDE12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98B928-6101-BD2D-EA2E-BCE3CC3E6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E652F7-72FB-C23E-EC44-052AC239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5A1ECB2-282B-6335-7E18-2B730BE54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19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EAAD5-6273-F5A8-ABEC-CBCF7A334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F01474C-3747-7440-7F2B-6D0FA410F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143EDFA-91FF-413C-1A53-054B9C1B4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82EA7A7-9B50-E4CF-4F74-608DAE051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1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912E3E-367B-49D7-4100-15E4CD7A8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C1D3BF-D0DB-9503-73E2-0E7856251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CE8345-A3F4-829B-7464-6FBB4C57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42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B335B-90E1-6F9B-6BF5-124A69D3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9F414E-1BE5-7D55-8CAB-9694090EB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59FA4A-8296-7149-14A2-67A9503709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D2F714-D36C-374C-0114-DE65C022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B6E98D-D10F-26BD-18C8-D6177632D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1E3B60-6C66-6C2E-874C-C88E5D53B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136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2522FD-FBBA-A561-CC27-0034BCA31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E29D6A-4B1A-6FCD-9CD1-3E2E23656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37EF2E-AA32-0283-748B-FC7799C56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3155EE-7919-5C22-3640-601AEC79E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E4AACE-ED9C-577B-A117-8D4F6FA66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25D29C-4E73-913C-2353-7D6FD6643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86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6BAD4DD-B23F-4885-BBCB-526A79548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DA1B44D-FA38-A86B-D16F-236D994D7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8C7192-0C48-3C16-01FA-0F17D4BEA3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8A509-AE29-40A2-AAB2-7DEABF889938}" type="datetimeFigureOut">
              <a:rPr lang="ko-KR" altLang="en-US" smtClean="0"/>
              <a:t>2023-12-01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923F03-F781-9A10-8C7F-27068E0DA4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676F37-5346-C7ED-C86B-4DEAC31091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BAED8F-0586-4DBB-9324-67E6EA80A40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2768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emf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emf"/><Relationship Id="rId7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59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emf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7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pn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emf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10" Type="http://schemas.openxmlformats.org/officeDocument/2006/relationships/image" Target="../media/image4.emf"/><Relationship Id="rId4" Type="http://schemas.openxmlformats.org/officeDocument/2006/relationships/image" Target="../media/image10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40.png"/><Relationship Id="rId7" Type="http://schemas.openxmlformats.org/officeDocument/2006/relationships/image" Target="../media/image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10" Type="http://schemas.openxmlformats.org/officeDocument/2006/relationships/image" Target="../media/image4.emf"/><Relationship Id="rId4" Type="http://schemas.openxmlformats.org/officeDocument/2006/relationships/image" Target="../media/image50.jp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4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.em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그림 51" descr="설명: 세로형_앞장뒷장_로고제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3" y="4876800"/>
            <a:ext cx="121920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855165" y="609602"/>
            <a:ext cx="3810000" cy="434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23717" y="2420889"/>
            <a:ext cx="9895417" cy="8588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4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            </a:t>
            </a:r>
            <a:r>
              <a:rPr kumimoji="1" lang="en-US" altLang="ko-KR" sz="24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- </a:t>
            </a:r>
            <a:r>
              <a:rPr kumimoji="1" lang="ko-KR" altLang="en-US" sz="2400" dirty="0">
                <a:latin typeface="굴림" pitchFamily="50" charset="-127"/>
                <a:ea typeface="굴림" pitchFamily="50" charset="-127"/>
                <a:cs typeface="굴림" pitchFamily="50" charset="-127"/>
              </a:rPr>
              <a:t>프랜차이즈 관리 시스템</a:t>
            </a:r>
          </a:p>
        </p:txBody>
      </p:sp>
      <p:sp>
        <p:nvSpPr>
          <p:cNvPr id="18" name="Text Box 8"/>
          <p:cNvSpPr txBox="1">
            <a:spLocks noChangeArrowheads="1"/>
          </p:cNvSpPr>
          <p:nvPr/>
        </p:nvSpPr>
        <p:spPr bwMode="auto">
          <a:xfrm>
            <a:off x="527384" y="836712"/>
            <a:ext cx="8360833" cy="116321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3467" dirty="0">
                <a:solidFill>
                  <a:srgbClr val="000000"/>
                </a:solidFill>
                <a:latin typeface="바탕" pitchFamily="18" charset="-127"/>
                <a:ea typeface="HY견고딕" pitchFamily="18" charset="-127"/>
                <a:cs typeface="바탕" pitchFamily="18" charset="-127"/>
              </a:rPr>
              <a:t>화면정의서</a:t>
            </a:r>
            <a:endParaRPr kumimoji="1" lang="ko-KR" altLang="en-US" sz="8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defTabSz="121917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2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8619069" y="4293096"/>
            <a:ext cx="3421625" cy="35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defTabSz="1219170" fontAlgn="t">
              <a:spcBef>
                <a:spcPct val="0"/>
              </a:spcBef>
              <a:spcAft>
                <a:spcPct val="0"/>
              </a:spcAft>
            </a:pPr>
            <a:endParaRPr kumimoji="1" lang="en-US" altLang="ko-KR" sz="2400" dirty="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0" name="Text Box 300"/>
          <p:cNvSpPr txBox="1">
            <a:spLocks noChangeArrowheads="1"/>
          </p:cNvSpPr>
          <p:nvPr/>
        </p:nvSpPr>
        <p:spPr bwMode="auto">
          <a:xfrm>
            <a:off x="4182534" y="9674225"/>
            <a:ext cx="4436533" cy="20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2700338" algn="ctr"/>
                <a:tab pos="5400675" algn="r"/>
              </a:tabLs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굴림" pitchFamily="50" charset="-127"/>
              </a:defRPr>
            </a:lvl9pPr>
          </a:lstStyle>
          <a:p>
            <a:pPr algn="r" defTabSz="1219170">
              <a:tabLst>
                <a:tab pos="3600361" algn="ctr"/>
                <a:tab pos="7200720" algn="r"/>
              </a:tabLst>
            </a:pPr>
            <a:r>
              <a:rPr lang="en-US" altLang="ko-KR" sz="933">
                <a:latin typeface="Arial" pitchFamily="34" charset="0"/>
                <a:ea typeface="바탕" pitchFamily="18" charset="-127"/>
                <a:cs typeface="Arial" pitchFamily="34" charset="0"/>
              </a:rPr>
              <a:t>Copyright ⓒ 2012ATIT Co., Ltd. All rights reserved </a:t>
            </a:r>
            <a:endParaRPr lang="en-US" altLang="ko-KR" sz="2400"/>
          </a:p>
        </p:txBody>
      </p:sp>
      <p:sp>
        <p:nvSpPr>
          <p:cNvPr id="21" name="Line 302"/>
          <p:cNvSpPr>
            <a:spLocks noChangeShapeType="1"/>
          </p:cNvSpPr>
          <p:nvPr/>
        </p:nvSpPr>
        <p:spPr bwMode="auto">
          <a:xfrm>
            <a:off x="476800" y="609600"/>
            <a:ext cx="9747251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2" name="Line 303"/>
          <p:cNvSpPr>
            <a:spLocks noChangeShapeType="1"/>
          </p:cNvSpPr>
          <p:nvPr/>
        </p:nvSpPr>
        <p:spPr bwMode="auto">
          <a:xfrm>
            <a:off x="476800" y="2251472"/>
            <a:ext cx="9747251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3" name="Line 304"/>
          <p:cNvSpPr>
            <a:spLocks noChangeShapeType="1"/>
          </p:cNvSpPr>
          <p:nvPr/>
        </p:nvSpPr>
        <p:spPr bwMode="auto">
          <a:xfrm>
            <a:off x="476800" y="3511104"/>
            <a:ext cx="9745133" cy="0"/>
          </a:xfrm>
          <a:prstGeom prst="line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ko-KR" altLang="en-US" sz="2400"/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03201" y="134780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400"/>
          </a:p>
        </p:txBody>
      </p:sp>
      <p:sp>
        <p:nvSpPr>
          <p:cNvPr id="25" name="Rectangle 27"/>
          <p:cNvSpPr>
            <a:spLocks noChangeArrowheads="1"/>
          </p:cNvSpPr>
          <p:nvPr/>
        </p:nvSpPr>
        <p:spPr bwMode="auto">
          <a:xfrm>
            <a:off x="203201" y="117159"/>
            <a:ext cx="246286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br>
              <a:rPr kumimoji="1" lang="ko-KR" altLang="ko-KR" sz="800">
                <a:latin typeface="굴림" pitchFamily="50" charset="-127"/>
                <a:ea typeface="굴림" pitchFamily="50" charset="-127"/>
                <a:cs typeface="굴림" pitchFamily="50" charset="-127"/>
              </a:rPr>
            </a:br>
            <a:endParaRPr kumimoji="1" lang="ko-KR" altLang="ko-KR" sz="2400"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defTabSz="121917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6" name="Rectangle 28"/>
          <p:cNvSpPr>
            <a:spLocks noChangeArrowheads="1"/>
          </p:cNvSpPr>
          <p:nvPr/>
        </p:nvSpPr>
        <p:spPr bwMode="auto">
          <a:xfrm>
            <a:off x="203201" y="363380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27" name="Rectangle 29"/>
          <p:cNvSpPr>
            <a:spLocks noChangeArrowheads="1"/>
          </p:cNvSpPr>
          <p:nvPr/>
        </p:nvSpPr>
        <p:spPr bwMode="auto">
          <a:xfrm>
            <a:off x="203201" y="363380"/>
            <a:ext cx="24628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 sz="2400"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51" name="표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749827"/>
              </p:ext>
            </p:extLst>
          </p:nvPr>
        </p:nvGraphicFramePr>
        <p:xfrm>
          <a:off x="496939" y="5085185"/>
          <a:ext cx="5599062" cy="136815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8185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05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6276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문서관리번호</a:t>
                      </a: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5751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작   성   일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2023. 11. 27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6127"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보</a:t>
                      </a:r>
                      <a:r>
                        <a:rPr lang="en-US" alt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안</a:t>
                      </a: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일반</a:t>
                      </a:r>
                      <a:endParaRPr lang="ko-KR" sz="900" kern="1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86381" marR="8638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918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개점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교육훈련관리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charset="0"/>
                          <a:ea typeface="맑은 고딕" charset="0"/>
                        </a:rPr>
                        <a:t>개점 예정인 가맹점주의 교육 훈련 일정과 받아야 하는 교육</a:t>
                      </a:r>
                      <a:r>
                        <a:rPr lang="en-US" altLang="ko-KR" sz="1100" dirty="0"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100" dirty="0">
                          <a:latin typeface="맑은 고딕" charset="0"/>
                          <a:ea typeface="맑은 고딕" charset="0"/>
                        </a:rPr>
                        <a:t>교육 이수여부를 조회할 수 있다</a:t>
                      </a:r>
                      <a:r>
                        <a:rPr lang="en-US" altLang="ko-KR" sz="11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2320137" y="-25199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40A594-A0BB-9A20-E9B9-98A4E78D0D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7000" y="1990774"/>
            <a:ext cx="8254859" cy="4786582"/>
            <a:chOff x="127000" y="1990774"/>
            <a:chExt cx="8254859" cy="478658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7899B0E-C0EA-10E9-7D10-74C6DBA553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7041" y="1990774"/>
              <a:ext cx="7034818" cy="47865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0" name="Rect 0">
              <a:extLst>
                <a:ext uri="{FF2B5EF4-FFF2-40B4-BE49-F238E27FC236}">
                  <a16:creationId xmlns:a16="http://schemas.microsoft.com/office/drawing/2014/main" id="{7B58401E-17D1-67C4-D96F-790D0C1109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782" y="2017018"/>
              <a:ext cx="1950703" cy="3077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r>
                <a:rPr lang="ko-KR" altLang="en-US" sz="1400" b="1" dirty="0"/>
                <a:t>교육훈련관리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4BE5587-EDDF-9D12-E783-1FC392B3C4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9904" y="2730873"/>
              <a:ext cx="6830816" cy="3893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1A629D8-5A37-7351-0E05-76E90BB7B5D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43033" y="2875316"/>
              <a:ext cx="6398119" cy="3255504"/>
              <a:chOff x="885448" y="3190375"/>
              <a:chExt cx="6693240" cy="3136255"/>
            </a:xfrm>
          </p:grpSpPr>
          <p:cxnSp>
            <p:nvCxnSpPr>
              <p:cNvPr id="11" name="Rect 0">
                <a:extLst>
                  <a:ext uri="{FF2B5EF4-FFF2-40B4-BE49-F238E27FC236}">
                    <a16:creationId xmlns:a16="http://schemas.microsoft.com/office/drawing/2014/main" id="{F3287D6C-D65B-3C8E-F462-AF36CF68793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885449" y="3190375"/>
                <a:ext cx="6692400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t 0">
                <a:extLst>
                  <a:ext uri="{FF2B5EF4-FFF2-40B4-BE49-F238E27FC236}">
                    <a16:creationId xmlns:a16="http://schemas.microsoft.com/office/drawing/2014/main" id="{CC7DFF94-C528-D805-6471-A8D762ADF62E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885449" y="3624081"/>
                <a:ext cx="6693239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 0">
                <a:extLst>
                  <a:ext uri="{FF2B5EF4-FFF2-40B4-BE49-F238E27FC236}">
                    <a16:creationId xmlns:a16="http://schemas.microsoft.com/office/drawing/2014/main" id="{B1321436-5BE6-13AC-DBED-D69304AD8F2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7365" y="3283095"/>
                <a:ext cx="6512711" cy="26685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  가맹점명             가맹점주                  훈련일정                   이수여부       비고</a:t>
                </a:r>
              </a:p>
            </p:txBody>
          </p:sp>
          <p:cxnSp>
            <p:nvCxnSpPr>
              <p:cNvPr id="15" name="Rect 0">
                <a:extLst>
                  <a:ext uri="{FF2B5EF4-FFF2-40B4-BE49-F238E27FC236}">
                    <a16:creationId xmlns:a16="http://schemas.microsoft.com/office/drawing/2014/main" id="{9F26D005-B856-6EF0-CCD6-498735B8245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885448" y="6326630"/>
                <a:ext cx="6692400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 0">
                <a:extLst>
                  <a:ext uri="{FF2B5EF4-FFF2-40B4-BE49-F238E27FC236}">
                    <a16:creationId xmlns:a16="http://schemas.microsoft.com/office/drawing/2014/main" id="{904D2BBA-01AD-D339-65CD-691599546D8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98443" y="3668288"/>
                <a:ext cx="928304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홍길동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일길동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이길동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삼길동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사길동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오길동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육길동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3" name="Rect 0">
                <a:extLst>
                  <a:ext uri="{FF2B5EF4-FFF2-40B4-BE49-F238E27FC236}">
                    <a16:creationId xmlns:a16="http://schemas.microsoft.com/office/drawing/2014/main" id="{355B27F0-20F1-97DF-62AB-CE738FED7AA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60074" y="3668288"/>
                <a:ext cx="2295381" cy="252293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2023-11-25 ~ 2023-11-26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2023-11-25 ~ 2023-11-26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2023-11-26 ~ 2023-11-29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2023-11-30 ~ 2023-12-06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2023-11-25 ~ 2023-11-26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2023-11-26 ~ 2023-11-29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2023-11-30 ~ 2023-12-06</a:t>
                </a:r>
              </a:p>
            </p:txBody>
          </p:sp>
          <p:sp>
            <p:nvSpPr>
              <p:cNvPr id="1025" name="Rect 0">
                <a:extLst>
                  <a:ext uri="{FF2B5EF4-FFF2-40B4-BE49-F238E27FC236}">
                    <a16:creationId xmlns:a16="http://schemas.microsoft.com/office/drawing/2014/main" id="{5A57BF32-3899-9212-48D1-C3E1EF15014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766084" y="3668288"/>
                <a:ext cx="928303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</p:txBody>
          </p:sp>
          <p:sp>
            <p:nvSpPr>
              <p:cNvPr id="12" name="Rect 0">
                <a:extLst>
                  <a:ext uri="{FF2B5EF4-FFF2-40B4-BE49-F238E27FC236}">
                    <a16:creationId xmlns:a16="http://schemas.microsoft.com/office/drawing/2014/main" id="{E7063A81-51F0-7B9D-6F7D-0257349FFC8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49545" y="3668288"/>
                <a:ext cx="928303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</p:txBody>
          </p:sp>
        </p:grpSp>
        <p:sp>
          <p:nvSpPr>
            <p:cNvPr id="37" name="Rect 0">
              <a:extLst>
                <a:ext uri="{FF2B5EF4-FFF2-40B4-BE49-F238E27FC236}">
                  <a16:creationId xmlns:a16="http://schemas.microsoft.com/office/drawing/2014/main" id="{777693D1-563C-8660-E00A-E3E2A272325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000" y="2017018"/>
              <a:ext cx="1421534" cy="83099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/>
                <a:t>교육훈련관리</a:t>
              </a:r>
              <a:endParaRPr lang="en-US" altLang="ko-KR" sz="1200" b="1" dirty="0"/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ko-KR" altLang="en-US" sz="1200" dirty="0">
                  <a:latin typeface="맑은 고딕" charset="0"/>
                  <a:ea typeface="맑은 고딕" charset="0"/>
                </a:rPr>
                <a:t>개점 일정 계획</a:t>
              </a: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1200" dirty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49" name="Picture " descr="C:/Users/PC-05/AppData/Roaming/PolarisOffice/ETemp/5392_7985736/fImage8246124722391.png">
              <a:extLst>
                <a:ext uri="{FF2B5EF4-FFF2-40B4-BE49-F238E27FC236}">
                  <a16:creationId xmlns:a16="http://schemas.microsoft.com/office/drawing/2014/main" id="{7092EA4C-F681-D468-896B-992E64530DD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 cstate="hq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8865" y="6248741"/>
              <a:ext cx="1106455" cy="290774"/>
            </a:xfrm>
            <a:prstGeom prst="rect">
              <a:avLst/>
            </a:prstGeom>
            <a:noFill/>
          </p:spPr>
        </p:pic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C558C482-F308-63D4-4795-4A86AAA1E99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14739" y="3371400"/>
              <a:ext cx="1428817" cy="261885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오류점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탄방점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괴정점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에버랜드점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신촌점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관평점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완도점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8EEDD8-FB15-F03C-515E-3A2D68FAFAC7}"/>
              </a:ext>
            </a:extLst>
          </p:cNvPr>
          <p:cNvSpPr/>
          <p:nvPr/>
        </p:nvSpPr>
        <p:spPr>
          <a:xfrm>
            <a:off x="1347041" y="1823482"/>
            <a:ext cx="7034818" cy="495387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B8D25E9-27B2-98A7-4EEE-67268F72642A}"/>
              </a:ext>
            </a:extLst>
          </p:cNvPr>
          <p:cNvSpPr/>
          <p:nvPr/>
        </p:nvSpPr>
        <p:spPr>
          <a:xfrm>
            <a:off x="1767460" y="2125479"/>
            <a:ext cx="6215027" cy="4498842"/>
          </a:xfrm>
          <a:prstGeom prst="roundRect">
            <a:avLst>
              <a:gd name="adj" fmla="val 56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F8CB79E9-5176-33F5-E3ED-6D92605B7B14}"/>
              </a:ext>
            </a:extLst>
          </p:cNvPr>
          <p:cNvSpPr txBox="1">
            <a:spLocks/>
          </p:cNvSpPr>
          <p:nvPr/>
        </p:nvSpPr>
        <p:spPr>
          <a:xfrm>
            <a:off x="7435118" y="2208289"/>
            <a:ext cx="24631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x</a:t>
            </a:r>
            <a:endParaRPr lang="ko-KR" altLang="en-US" sz="1600" dirty="0">
              <a:latin typeface="맑은 고딕" charset="0"/>
              <a:ea typeface="맑은 고딕" charset="0"/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60CC1336-394B-17CC-3528-AEAA6EE23996}"/>
              </a:ext>
            </a:extLst>
          </p:cNvPr>
          <p:cNvSpPr txBox="1">
            <a:spLocks/>
          </p:cNvSpPr>
          <p:nvPr/>
        </p:nvSpPr>
        <p:spPr>
          <a:xfrm>
            <a:off x="2084983" y="2419750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상세보기</a:t>
            </a:r>
          </a:p>
        </p:txBody>
      </p:sp>
      <p:pic>
        <p:nvPicPr>
          <p:cNvPr id="16" name="Picture " descr="C:/Users/PC-05/AppData/Roaming/PolarisOffice/ETemp/5392_7985736/fImage38798276334.png">
            <a:extLst>
              <a:ext uri="{FF2B5EF4-FFF2-40B4-BE49-F238E27FC236}">
                <a16:creationId xmlns:a16="http://schemas.microsoft.com/office/drawing/2014/main" id="{7F24224F-0555-5BB3-6A8C-77FCFF135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573" y="2731142"/>
            <a:ext cx="153035" cy="3330157"/>
          </a:xfrm>
          <a:prstGeom prst="rect">
            <a:avLst/>
          </a:prstGeom>
          <a:noFill/>
        </p:spPr>
      </p:pic>
      <p:cxnSp>
        <p:nvCxnSpPr>
          <p:cNvPr id="17" name="도형 9">
            <a:extLst>
              <a:ext uri="{FF2B5EF4-FFF2-40B4-BE49-F238E27FC236}">
                <a16:creationId xmlns:a16="http://schemas.microsoft.com/office/drawing/2014/main" id="{88F393A1-9DBC-221C-1116-745EB07AFD5B}"/>
              </a:ext>
            </a:extLst>
          </p:cNvPr>
          <p:cNvCxnSpPr>
            <a:cxnSpLocks/>
          </p:cNvCxnSpPr>
          <p:nvPr/>
        </p:nvCxnSpPr>
        <p:spPr>
          <a:xfrm>
            <a:off x="2077753" y="2692661"/>
            <a:ext cx="5573395" cy="1905"/>
          </a:xfrm>
          <a:prstGeom prst="line">
            <a:avLst/>
          </a:prstGeom>
          <a:solidFill>
            <a:srgbClr val="37404A"/>
          </a:solidFill>
          <a:ln w="9525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E2B068-4CC8-1BC6-8AE8-82F49E471B2F}"/>
              </a:ext>
            </a:extLst>
          </p:cNvPr>
          <p:cNvSpPr/>
          <p:nvPr/>
        </p:nvSpPr>
        <p:spPr>
          <a:xfrm>
            <a:off x="2091019" y="6107187"/>
            <a:ext cx="5560130" cy="5143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도형 12">
            <a:extLst>
              <a:ext uri="{FF2B5EF4-FFF2-40B4-BE49-F238E27FC236}">
                <a16:creationId xmlns:a16="http://schemas.microsoft.com/office/drawing/2014/main" id="{705774AE-F49F-919F-F152-99F2237083D4}"/>
              </a:ext>
            </a:extLst>
          </p:cNvPr>
          <p:cNvCxnSpPr>
            <a:cxnSpLocks/>
          </p:cNvCxnSpPr>
          <p:nvPr/>
        </p:nvCxnSpPr>
        <p:spPr>
          <a:xfrm>
            <a:off x="2077753" y="6094663"/>
            <a:ext cx="5573395" cy="2791"/>
          </a:xfrm>
          <a:prstGeom prst="line">
            <a:avLst/>
          </a:prstGeom>
          <a:solidFill>
            <a:srgbClr val="37404A"/>
          </a:solidFill>
          <a:ln w="9525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 0">
            <a:extLst>
              <a:ext uri="{FF2B5EF4-FFF2-40B4-BE49-F238E27FC236}">
                <a16:creationId xmlns:a16="http://schemas.microsoft.com/office/drawing/2014/main" id="{D0BFAE35-55EE-E41F-81A5-DCD3009F1F4B}"/>
              </a:ext>
            </a:extLst>
          </p:cNvPr>
          <p:cNvSpPr txBox="1">
            <a:spLocks/>
          </p:cNvSpPr>
          <p:nvPr/>
        </p:nvSpPr>
        <p:spPr>
          <a:xfrm>
            <a:off x="2989876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수정완료</a:t>
            </a:r>
          </a:p>
        </p:txBody>
      </p:sp>
      <p:sp>
        <p:nvSpPr>
          <p:cNvPr id="30" name="Rect 0">
            <a:extLst>
              <a:ext uri="{FF2B5EF4-FFF2-40B4-BE49-F238E27FC236}">
                <a16:creationId xmlns:a16="http://schemas.microsoft.com/office/drawing/2014/main" id="{B71C0BFA-778F-B21E-9B1B-9199BD00A897}"/>
              </a:ext>
            </a:extLst>
          </p:cNvPr>
          <p:cNvSpPr txBox="1">
            <a:spLocks/>
          </p:cNvSpPr>
          <p:nvPr/>
        </p:nvSpPr>
        <p:spPr>
          <a:xfrm>
            <a:off x="4381167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취소</a:t>
            </a:r>
          </a:p>
        </p:txBody>
      </p:sp>
      <p:sp>
        <p:nvSpPr>
          <p:cNvPr id="53" name="Rect 0">
            <a:extLst>
              <a:ext uri="{FF2B5EF4-FFF2-40B4-BE49-F238E27FC236}">
                <a16:creationId xmlns:a16="http://schemas.microsoft.com/office/drawing/2014/main" id="{ED53CB0F-CF95-898F-4FC6-09C4D1781963}"/>
              </a:ext>
            </a:extLst>
          </p:cNvPr>
          <p:cNvSpPr txBox="1">
            <a:spLocks/>
          </p:cNvSpPr>
          <p:nvPr/>
        </p:nvSpPr>
        <p:spPr>
          <a:xfrm>
            <a:off x="2091019" y="2692661"/>
            <a:ext cx="1248235" cy="3428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가맹점명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교육내역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교육 시작일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Rect 0">
            <a:extLst>
              <a:ext uri="{FF2B5EF4-FFF2-40B4-BE49-F238E27FC236}">
                <a16:creationId xmlns:a16="http://schemas.microsoft.com/office/drawing/2014/main" id="{EDCEC54D-D8A1-6DAF-CC9D-DC2B39674029}"/>
              </a:ext>
            </a:extLst>
          </p:cNvPr>
          <p:cNvSpPr>
            <a:spLocks/>
          </p:cNvSpPr>
          <p:nvPr/>
        </p:nvSpPr>
        <p:spPr>
          <a:xfrm>
            <a:off x="2178050" y="3044078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대전오류점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Rect 0">
            <a:extLst>
              <a:ext uri="{FF2B5EF4-FFF2-40B4-BE49-F238E27FC236}">
                <a16:creationId xmlns:a16="http://schemas.microsoft.com/office/drawing/2014/main" id="{724050FC-54DC-7D9C-95B2-D3EF0BB7F680}"/>
              </a:ext>
            </a:extLst>
          </p:cNvPr>
          <p:cNvSpPr>
            <a:spLocks/>
          </p:cNvSpPr>
          <p:nvPr/>
        </p:nvSpPr>
        <p:spPr>
          <a:xfrm>
            <a:off x="2178049" y="3968961"/>
            <a:ext cx="3113666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레시피 교육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768C27E8-C95E-209A-BCCF-449A0DEEE5F3}"/>
              </a:ext>
            </a:extLst>
          </p:cNvPr>
          <p:cNvSpPr>
            <a:spLocks/>
          </p:cNvSpPr>
          <p:nvPr/>
        </p:nvSpPr>
        <p:spPr>
          <a:xfrm>
            <a:off x="2178049" y="4334345"/>
            <a:ext cx="3113666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직장내성폭력</a:t>
            </a:r>
          </a:p>
        </p:txBody>
      </p:sp>
      <p:sp>
        <p:nvSpPr>
          <p:cNvPr id="63" name="Rect 0">
            <a:extLst>
              <a:ext uri="{FF2B5EF4-FFF2-40B4-BE49-F238E27FC236}">
                <a16:creationId xmlns:a16="http://schemas.microsoft.com/office/drawing/2014/main" id="{C06FD368-0159-4935-E4E5-D2A10183F719}"/>
              </a:ext>
            </a:extLst>
          </p:cNvPr>
          <p:cNvSpPr>
            <a:spLocks/>
          </p:cNvSpPr>
          <p:nvPr/>
        </p:nvSpPr>
        <p:spPr>
          <a:xfrm>
            <a:off x="2178049" y="4689701"/>
            <a:ext cx="3113666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식식품</a:t>
            </a:r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위생 교육</a:t>
            </a:r>
          </a:p>
        </p:txBody>
      </p:sp>
      <p:sp>
        <p:nvSpPr>
          <p:cNvPr id="1032" name="Rect 0">
            <a:extLst>
              <a:ext uri="{FF2B5EF4-FFF2-40B4-BE49-F238E27FC236}">
                <a16:creationId xmlns:a16="http://schemas.microsoft.com/office/drawing/2014/main" id="{F7F5DF15-2508-B36B-AAC9-6654BCB34862}"/>
              </a:ext>
            </a:extLst>
          </p:cNvPr>
          <p:cNvSpPr txBox="1">
            <a:spLocks/>
          </p:cNvSpPr>
          <p:nvPr/>
        </p:nvSpPr>
        <p:spPr>
          <a:xfrm>
            <a:off x="4855313" y="5134121"/>
            <a:ext cx="1523775" cy="9666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교육 </a:t>
            </a: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종료알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3" name="Rect 0">
            <a:extLst>
              <a:ext uri="{FF2B5EF4-FFF2-40B4-BE49-F238E27FC236}">
                <a16:creationId xmlns:a16="http://schemas.microsoft.com/office/drawing/2014/main" id="{146D7777-D4C9-DF8C-8406-ED35ABD0A93D}"/>
              </a:ext>
            </a:extLst>
          </p:cNvPr>
          <p:cNvSpPr>
            <a:spLocks/>
          </p:cNvSpPr>
          <p:nvPr/>
        </p:nvSpPr>
        <p:spPr>
          <a:xfrm>
            <a:off x="2178049" y="5475754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4" name="Rect 0">
            <a:extLst>
              <a:ext uri="{FF2B5EF4-FFF2-40B4-BE49-F238E27FC236}">
                <a16:creationId xmlns:a16="http://schemas.microsoft.com/office/drawing/2014/main" id="{592CE35E-6010-0B62-D8E3-33C19BAAC646}"/>
              </a:ext>
            </a:extLst>
          </p:cNvPr>
          <p:cNvSpPr>
            <a:spLocks/>
          </p:cNvSpPr>
          <p:nvPr/>
        </p:nvSpPr>
        <p:spPr>
          <a:xfrm>
            <a:off x="4964065" y="5475754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Rect 0">
            <a:extLst>
              <a:ext uri="{FF2B5EF4-FFF2-40B4-BE49-F238E27FC236}">
                <a16:creationId xmlns:a16="http://schemas.microsoft.com/office/drawing/2014/main" id="{26AE6697-CA59-69E5-F280-BD177F4822AB}"/>
              </a:ext>
            </a:extLst>
          </p:cNvPr>
          <p:cNvSpPr txBox="1">
            <a:spLocks/>
          </p:cNvSpPr>
          <p:nvPr/>
        </p:nvSpPr>
        <p:spPr>
          <a:xfrm>
            <a:off x="5827891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삭제</a:t>
            </a:r>
          </a:p>
        </p:txBody>
      </p:sp>
      <p:grpSp>
        <p:nvGrpSpPr>
          <p:cNvPr id="1043" name="Group 5">
            <a:extLst>
              <a:ext uri="{FF2B5EF4-FFF2-40B4-BE49-F238E27FC236}">
                <a16:creationId xmlns:a16="http://schemas.microsoft.com/office/drawing/2014/main" id="{6AA80292-B207-7A47-ABE0-B8567D9A229E}"/>
              </a:ext>
            </a:extLst>
          </p:cNvPr>
          <p:cNvGrpSpPr>
            <a:grpSpLocks/>
          </p:cNvGrpSpPr>
          <p:nvPr/>
        </p:nvGrpSpPr>
        <p:grpSpPr>
          <a:xfrm>
            <a:off x="5342140" y="4679968"/>
            <a:ext cx="1532554" cy="319350"/>
            <a:chOff x="6305552" y="4152902"/>
            <a:chExt cx="946785" cy="328295"/>
          </a:xfrm>
        </p:grpSpPr>
        <p:sp>
          <p:nvSpPr>
            <p:cNvPr id="1044" name="Rect 0">
              <a:extLst>
                <a:ext uri="{FF2B5EF4-FFF2-40B4-BE49-F238E27FC236}">
                  <a16:creationId xmlns:a16="http://schemas.microsoft.com/office/drawing/2014/main" id="{D2FCF262-24CD-A98F-169C-31759B6678E0}"/>
                </a:ext>
              </a:extLst>
            </p:cNvPr>
            <p:cNvSpPr>
              <a:spLocks/>
            </p:cNvSpPr>
            <p:nvPr/>
          </p:nvSpPr>
          <p:spPr>
            <a:xfrm>
              <a:off x="6305552" y="4152902"/>
              <a:ext cx="946785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▼     </a:t>
              </a:r>
              <a:endParaRPr lang="en-US" altLang="ko-KR" sz="8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5" name="Rect 0">
              <a:extLst>
                <a:ext uri="{FF2B5EF4-FFF2-40B4-BE49-F238E27FC236}">
                  <a16:creationId xmlns:a16="http://schemas.microsoft.com/office/drawing/2014/main" id="{54EBE732-4003-F5F6-DD9F-8199FC0776AE}"/>
                </a:ext>
              </a:extLst>
            </p:cNvPr>
            <p:cNvSpPr txBox="1">
              <a:spLocks/>
            </p:cNvSpPr>
            <p:nvPr/>
          </p:nvSpPr>
          <p:spPr>
            <a:xfrm>
              <a:off x="6354031" y="4207510"/>
              <a:ext cx="618579" cy="253118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latin typeface="맑은 고딕" charset="0"/>
                  <a:ea typeface="맑은 고딕" charset="0"/>
                </a:rPr>
                <a:t>이수완료</a:t>
              </a:r>
            </a:p>
          </p:txBody>
        </p:sp>
      </p:grpSp>
      <p:grpSp>
        <p:nvGrpSpPr>
          <p:cNvPr id="1046" name="Group 5">
            <a:extLst>
              <a:ext uri="{FF2B5EF4-FFF2-40B4-BE49-F238E27FC236}">
                <a16:creationId xmlns:a16="http://schemas.microsoft.com/office/drawing/2014/main" id="{2F215B8E-6B16-BAF1-8E76-4EE4F83A5D7B}"/>
              </a:ext>
            </a:extLst>
          </p:cNvPr>
          <p:cNvGrpSpPr>
            <a:grpSpLocks/>
          </p:cNvGrpSpPr>
          <p:nvPr/>
        </p:nvGrpSpPr>
        <p:grpSpPr>
          <a:xfrm>
            <a:off x="5342140" y="3966865"/>
            <a:ext cx="1532554" cy="319350"/>
            <a:chOff x="6305552" y="4152902"/>
            <a:chExt cx="946785" cy="328295"/>
          </a:xfrm>
        </p:grpSpPr>
        <p:sp>
          <p:nvSpPr>
            <p:cNvPr id="1047" name="Rect 0">
              <a:extLst>
                <a:ext uri="{FF2B5EF4-FFF2-40B4-BE49-F238E27FC236}">
                  <a16:creationId xmlns:a16="http://schemas.microsoft.com/office/drawing/2014/main" id="{9EB8648E-D0FA-8774-86DE-61FBC87D6B4E}"/>
                </a:ext>
              </a:extLst>
            </p:cNvPr>
            <p:cNvSpPr>
              <a:spLocks/>
            </p:cNvSpPr>
            <p:nvPr/>
          </p:nvSpPr>
          <p:spPr>
            <a:xfrm>
              <a:off x="6305552" y="4152902"/>
              <a:ext cx="946785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▼     </a:t>
              </a:r>
              <a:endParaRPr lang="en-US" altLang="ko-KR" sz="8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8" name="Rect 0">
              <a:extLst>
                <a:ext uri="{FF2B5EF4-FFF2-40B4-BE49-F238E27FC236}">
                  <a16:creationId xmlns:a16="http://schemas.microsoft.com/office/drawing/2014/main" id="{EC38BE4A-6194-4EA6-A47C-5C70A304DAF8}"/>
                </a:ext>
              </a:extLst>
            </p:cNvPr>
            <p:cNvSpPr txBox="1">
              <a:spLocks/>
            </p:cNvSpPr>
            <p:nvPr/>
          </p:nvSpPr>
          <p:spPr>
            <a:xfrm>
              <a:off x="6354031" y="4207510"/>
              <a:ext cx="618579" cy="253118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latin typeface="맑은 고딕" charset="0"/>
                  <a:ea typeface="맑은 고딕" charset="0"/>
                </a:rPr>
                <a:t>선택해주세요</a:t>
              </a:r>
            </a:p>
          </p:txBody>
        </p:sp>
      </p:grpSp>
      <p:grpSp>
        <p:nvGrpSpPr>
          <p:cNvPr id="1049" name="그룹 1048">
            <a:extLst>
              <a:ext uri="{FF2B5EF4-FFF2-40B4-BE49-F238E27FC236}">
                <a16:creationId xmlns:a16="http://schemas.microsoft.com/office/drawing/2014/main" id="{D14FC7D5-361C-97E4-EE52-7BE31E638101}"/>
              </a:ext>
            </a:extLst>
          </p:cNvPr>
          <p:cNvGrpSpPr/>
          <p:nvPr/>
        </p:nvGrpSpPr>
        <p:grpSpPr>
          <a:xfrm>
            <a:off x="5342140" y="4236566"/>
            <a:ext cx="1530741" cy="481236"/>
            <a:chOff x="6304280" y="4441825"/>
            <a:chExt cx="1727652" cy="481236"/>
          </a:xfrm>
        </p:grpSpPr>
        <p:sp>
          <p:nvSpPr>
            <p:cNvPr id="1050" name="Rect 0">
              <a:extLst>
                <a:ext uri="{FF2B5EF4-FFF2-40B4-BE49-F238E27FC236}">
                  <a16:creationId xmlns:a16="http://schemas.microsoft.com/office/drawing/2014/main" id="{EB3EFF97-64A0-30A2-9697-0C85CC0EE5DF}"/>
                </a:ext>
              </a:extLst>
            </p:cNvPr>
            <p:cNvSpPr>
              <a:spLocks/>
            </p:cNvSpPr>
            <p:nvPr/>
          </p:nvSpPr>
          <p:spPr>
            <a:xfrm>
              <a:off x="6304280" y="4471035"/>
              <a:ext cx="1727652" cy="45202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051" name="Rect 0">
              <a:extLst>
                <a:ext uri="{FF2B5EF4-FFF2-40B4-BE49-F238E27FC236}">
                  <a16:creationId xmlns:a16="http://schemas.microsoft.com/office/drawing/2014/main" id="{44979F50-B701-D02B-FE73-505A060C310F}"/>
                </a:ext>
              </a:extLst>
            </p:cNvPr>
            <p:cNvSpPr txBox="1">
              <a:spLocks/>
            </p:cNvSpPr>
            <p:nvPr/>
          </p:nvSpPr>
          <p:spPr>
            <a:xfrm>
              <a:off x="6307540" y="4441825"/>
              <a:ext cx="1187694" cy="4583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lnSpc>
                  <a:spcPts val="1500"/>
                </a:lnSpc>
                <a:buFontTx/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이수완료</a:t>
              </a:r>
              <a:endPara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lnSpc>
                  <a:spcPts val="1500"/>
                </a:lnSpc>
                <a:buFontTx/>
                <a:buNone/>
              </a:pPr>
              <a:r>
                <a:rPr lang="ko-KR" altLang="en-US" sz="105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미이수</a:t>
              </a:r>
              <a:endPara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52" name="사각형: 둥근 모서리 1051">
            <a:extLst>
              <a:ext uri="{FF2B5EF4-FFF2-40B4-BE49-F238E27FC236}">
                <a16:creationId xmlns:a16="http://schemas.microsoft.com/office/drawing/2014/main" id="{1091BA71-FB76-A4D0-F7DC-B7A15B27D4B2}"/>
              </a:ext>
            </a:extLst>
          </p:cNvPr>
          <p:cNvSpPr/>
          <p:nvPr/>
        </p:nvSpPr>
        <p:spPr>
          <a:xfrm>
            <a:off x="6624336" y="3667147"/>
            <a:ext cx="252691" cy="237208"/>
          </a:xfrm>
          <a:prstGeom prst="roundRect">
            <a:avLst/>
          </a:prstGeom>
          <a:solidFill>
            <a:srgbClr val="F5737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1053" name="사각형: 둥근 모서리 1052">
            <a:extLst>
              <a:ext uri="{FF2B5EF4-FFF2-40B4-BE49-F238E27FC236}">
                <a16:creationId xmlns:a16="http://schemas.microsoft.com/office/drawing/2014/main" id="{280A1D10-D9A0-0345-1C23-07DF5CB523C2}"/>
              </a:ext>
            </a:extLst>
          </p:cNvPr>
          <p:cNvSpPr/>
          <p:nvPr/>
        </p:nvSpPr>
        <p:spPr>
          <a:xfrm>
            <a:off x="6321569" y="3667147"/>
            <a:ext cx="252691" cy="237208"/>
          </a:xfrm>
          <a:prstGeom prst="roundRect">
            <a:avLst/>
          </a:prstGeom>
          <a:solidFill>
            <a:srgbClr val="727C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+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8035BF-DF77-3BF3-B8DC-EF110BDB7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837" y="1681933"/>
            <a:ext cx="1114204" cy="17409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9D2BC897-14DA-51BD-41F2-98B2EA0EFABA}"/>
              </a:ext>
            </a:extLst>
          </p:cNvPr>
          <p:cNvGrpSpPr/>
          <p:nvPr/>
        </p:nvGrpSpPr>
        <p:grpSpPr>
          <a:xfrm>
            <a:off x="122423" y="1463329"/>
            <a:ext cx="8266057" cy="5292725"/>
            <a:chOff x="115802" y="1484630"/>
            <a:chExt cx="8266057" cy="529272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8330B3EC-6AFC-D41E-8554-532B4B7F881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C42B0D65-EC56-A1C2-278E-966AFA9E9B4A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3AC2E6D7-3D24-3DB6-9259-522524900C4D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id="{3CAE08A6-986C-8ACB-F793-00F9E9D981B3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51" name="그룹 50">
                    <a:extLst>
                      <a:ext uri="{FF2B5EF4-FFF2-40B4-BE49-F238E27FC236}">
                        <a16:creationId xmlns:a16="http://schemas.microsoft.com/office/drawing/2014/main" id="{1E7E8E2B-7012-4C8B-9358-F32364DAC47F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52" name="직사각형 51">
                      <a:extLst>
                        <a:ext uri="{FF2B5EF4-FFF2-40B4-BE49-F238E27FC236}">
                          <a16:creationId xmlns:a16="http://schemas.microsoft.com/office/drawing/2014/main" id="{C8D26CE3-0744-9426-D973-20D09804DC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56" name="그림 55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3B351EC-F88B-90BB-4024-35166C4338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7" name="그림 56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5C81F85-E170-E530-BC5B-4BE15A75945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8" name="그림 57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337F587-DCFA-5DD7-6F65-CF294A36E0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9" name="Rect 0">
                      <a:extLst>
                        <a:ext uri="{FF2B5EF4-FFF2-40B4-BE49-F238E27FC236}">
                          <a16:creationId xmlns:a16="http://schemas.microsoft.com/office/drawing/2014/main" id="{B47D73BD-258B-4523-A5F2-2472F61A865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48" name="그림 47">
                  <a:extLst>
                    <a:ext uri="{FF2B5EF4-FFF2-40B4-BE49-F238E27FC236}">
                      <a16:creationId xmlns:a16="http://schemas.microsoft.com/office/drawing/2014/main" id="{81A728E0-D203-3ABC-D359-D504CBA036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45" name="Rect 0">
                <a:extLst>
                  <a:ext uri="{FF2B5EF4-FFF2-40B4-BE49-F238E27FC236}">
                    <a16:creationId xmlns:a16="http://schemas.microsoft.com/office/drawing/2014/main" id="{9A26226D-3BAB-A3A2-CC7B-2D1A129D67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25253" cy="21698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9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교육훈련 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개점일정 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374535-528D-62A0-6E62-61CDB528C2DA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408511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109855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게시판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자유게시판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내용을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858553"/>
              </p:ext>
            </p:extLst>
          </p:nvPr>
        </p:nvGraphicFramePr>
        <p:xfrm>
          <a:off x="8512044" y="14224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통해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목록으로 이동할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하단의 수정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통해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 및 삭제가 가능하다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자유게시판 내용을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623795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공문 조회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 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∨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공지사항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자유게시판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37F8C53F-1C30-9723-A179-6E21EF6E4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47829"/>
              </p:ext>
            </p:extLst>
          </p:nvPr>
        </p:nvGraphicFramePr>
        <p:xfrm>
          <a:off x="1769163" y="2502837"/>
          <a:ext cx="6298723" cy="319261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6298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182"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kumimoji="0" sz="1800" b="1" i="0" strike="noStrike" kern="1200" cap="none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	</a:t>
                      </a:r>
                      <a:endParaRPr kumimoji="0" lang="ko-KR" altLang="en-US" sz="1800" b="1" i="0" strike="noStrike" kern="1200" cap="none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5720" marR="45720" marT="46355" marB="4635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433"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endParaRPr kumimoji="0" lang="ko-KR" altLang="en-US" sz="1800" b="0" i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5720" marR="45720" marT="46355" marB="4635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Rect 0">
            <a:extLst>
              <a:ext uri="{FF2B5EF4-FFF2-40B4-BE49-F238E27FC236}">
                <a16:creationId xmlns:a16="http://schemas.microsoft.com/office/drawing/2014/main" id="{8BF2EE4A-1430-7765-C328-F4A1D7787860}"/>
              </a:ext>
            </a:extLst>
          </p:cNvPr>
          <p:cNvSpPr txBox="1">
            <a:spLocks/>
          </p:cNvSpPr>
          <p:nvPr/>
        </p:nvSpPr>
        <p:spPr>
          <a:xfrm>
            <a:off x="4372473" y="2599172"/>
            <a:ext cx="1344515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en-US" altLang="ko-KR" sz="1100" b="0" i="0" strike="noStrike" cap="none">
                <a:solidFill>
                  <a:srgbClr val="313A46"/>
                </a:solidFill>
                <a:latin typeface="맑은 고딕" charset="0"/>
                <a:ea typeface="맑은 고딕" charset="0"/>
              </a:rPr>
              <a:t>&lt;</a:t>
            </a:r>
            <a:r>
              <a: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자유게시판 </a:t>
            </a:r>
            <a:r>
              <a:rPr lang="en-US" altLang="ko-KR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5&gt;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46BF8F59-35F9-3AA7-71B6-3F5882D0D7BD}"/>
              </a:ext>
            </a:extLst>
          </p:cNvPr>
          <p:cNvSpPr txBox="1">
            <a:spLocks/>
          </p:cNvSpPr>
          <p:nvPr/>
        </p:nvSpPr>
        <p:spPr>
          <a:xfrm>
            <a:off x="2139835" y="2599172"/>
            <a:ext cx="162620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id="{D7633377-71F3-817F-EB6D-9CA9C237B218}"/>
              </a:ext>
            </a:extLst>
          </p:cNvPr>
          <p:cNvSpPr txBox="1">
            <a:spLocks/>
          </p:cNvSpPr>
          <p:nvPr/>
        </p:nvSpPr>
        <p:spPr>
          <a:xfrm>
            <a:off x="6934721" y="2599172"/>
            <a:ext cx="954650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2023-</a:t>
            </a:r>
            <a:r>
              <a:rPr 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11</a:t>
            </a: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28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D8221AC0-2BF4-2328-1315-97C43E253818}"/>
              </a:ext>
            </a:extLst>
          </p:cNvPr>
          <p:cNvSpPr txBox="1">
            <a:spLocks/>
          </p:cNvSpPr>
          <p:nvPr/>
        </p:nvSpPr>
        <p:spPr>
          <a:xfrm>
            <a:off x="2000303" y="3363689"/>
            <a:ext cx="1974606" cy="181588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자유게시판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latinLnBrk="0" hangingPunct="0"/>
            <a:endParaRPr lang="en-US" altLang="ko-KR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자유게시판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endParaRPr lang="en-US" altLang="ko-KR" sz="14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자유게시판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endParaRPr lang="en-US" altLang="ko-KR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자유게시판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8E0F75A7-B35D-7C7D-6ECA-02F491BC3A0C}"/>
              </a:ext>
            </a:extLst>
          </p:cNvPr>
          <p:cNvSpPr>
            <a:spLocks/>
          </p:cNvSpPr>
          <p:nvPr/>
        </p:nvSpPr>
        <p:spPr>
          <a:xfrm>
            <a:off x="1781682" y="5905265"/>
            <a:ext cx="695325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095CD967-DC60-017A-CE3B-603CCA85648A}"/>
              </a:ext>
            </a:extLst>
          </p:cNvPr>
          <p:cNvSpPr txBox="1">
            <a:spLocks/>
          </p:cNvSpPr>
          <p:nvPr/>
        </p:nvSpPr>
        <p:spPr>
          <a:xfrm>
            <a:off x="1938252" y="5907805"/>
            <a:ext cx="565785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2F256B9F-053E-232F-9BDA-47221F0A825E}"/>
              </a:ext>
            </a:extLst>
          </p:cNvPr>
          <p:cNvSpPr>
            <a:spLocks/>
          </p:cNvSpPr>
          <p:nvPr/>
        </p:nvSpPr>
        <p:spPr>
          <a:xfrm>
            <a:off x="7347797" y="5917683"/>
            <a:ext cx="473824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33888A34-A8DC-9A43-4F39-836C2B2BECA9}"/>
              </a:ext>
            </a:extLst>
          </p:cNvPr>
          <p:cNvSpPr txBox="1">
            <a:spLocks/>
          </p:cNvSpPr>
          <p:nvPr/>
        </p:nvSpPr>
        <p:spPr>
          <a:xfrm>
            <a:off x="7355416" y="5901173"/>
            <a:ext cx="712470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rgbClr val="AFABAB"/>
                </a:solidFill>
                <a:latin typeface="맑은 고딕" charset="0"/>
                <a:ea typeface="맑은 고딕" charset="0"/>
              </a:rPr>
              <a:t>삭제</a:t>
            </a: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3B8111EF-A26F-330D-CF99-07902796800E}"/>
              </a:ext>
            </a:extLst>
          </p:cNvPr>
          <p:cNvSpPr>
            <a:spLocks/>
          </p:cNvSpPr>
          <p:nvPr/>
        </p:nvSpPr>
        <p:spPr>
          <a:xfrm>
            <a:off x="6786896" y="5923045"/>
            <a:ext cx="459419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3908F9E2-0A5D-65D0-D450-534725C26D49}"/>
              </a:ext>
            </a:extLst>
          </p:cNvPr>
          <p:cNvSpPr txBox="1">
            <a:spLocks/>
          </p:cNvSpPr>
          <p:nvPr/>
        </p:nvSpPr>
        <p:spPr>
          <a:xfrm>
            <a:off x="6794516" y="5906535"/>
            <a:ext cx="523240" cy="261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rgbClr val="AFABAB"/>
                </a:solidFill>
                <a:latin typeface="맑은 고딕" charset="0"/>
                <a:ea typeface="맑은 고딕" charset="0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6678653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98311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게시판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게시물을 작성할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219372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게시물을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작성할 수 있는 화면이다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자유게시판 게시물을 작성할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516073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공문 조회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 </a:t>
                    </a:r>
                    <a:r>
                      <a:rPr lang="ko-KR" altLang="en-US" sz="1050" dirty="0">
                        <a:latin typeface="맑은 고딕" charset="0"/>
                        <a:ea typeface="맑은 고딕" charset="0"/>
                      </a:rPr>
                      <a:t>∨</a:t>
                    </a:r>
                    <a:endParaRPr lang="en-US" altLang="ko-KR" sz="105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공지사항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자유게시판</a:t>
                    </a: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54531C-C3D9-9F92-A542-04E9D93D666C}"/>
              </a:ext>
            </a:extLst>
          </p:cNvPr>
          <p:cNvGrpSpPr/>
          <p:nvPr/>
        </p:nvGrpSpPr>
        <p:grpSpPr>
          <a:xfrm>
            <a:off x="1554063" y="2313477"/>
            <a:ext cx="6626722" cy="3444929"/>
            <a:chOff x="2254885" y="2506345"/>
            <a:chExt cx="7699375" cy="4198620"/>
          </a:xfrm>
        </p:grpSpPr>
        <p:sp>
          <p:nvSpPr>
            <p:cNvPr id="2" name="Rect 0">
              <a:extLst>
                <a:ext uri="{FF2B5EF4-FFF2-40B4-BE49-F238E27FC236}">
                  <a16:creationId xmlns:a16="http://schemas.microsoft.com/office/drawing/2014/main" id="{C553C1B9-3524-DBDD-52CF-7767F838FF9B}"/>
                </a:ext>
              </a:extLst>
            </p:cNvPr>
            <p:cNvSpPr>
              <a:spLocks/>
            </p:cNvSpPr>
            <p:nvPr/>
          </p:nvSpPr>
          <p:spPr>
            <a:xfrm>
              <a:off x="2273935" y="2506345"/>
              <a:ext cx="7671435" cy="419862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3D23F0BD-1567-BE77-FBA8-4A77652D280C}"/>
                </a:ext>
              </a:extLst>
            </p:cNvPr>
            <p:cNvSpPr>
              <a:spLocks/>
            </p:cNvSpPr>
            <p:nvPr/>
          </p:nvSpPr>
          <p:spPr>
            <a:xfrm>
              <a:off x="8957945" y="6325235"/>
              <a:ext cx="695325" cy="26543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C95B534E-F1C4-82D6-A656-AA8A88A44CCA}"/>
                </a:ext>
              </a:extLst>
            </p:cNvPr>
            <p:cNvSpPr txBox="1">
              <a:spLocks/>
            </p:cNvSpPr>
            <p:nvPr/>
          </p:nvSpPr>
          <p:spPr>
            <a:xfrm>
              <a:off x="9137650" y="6325870"/>
              <a:ext cx="565785" cy="260350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100" b="0" i="0" strike="noStrike" cap="none">
                  <a:solidFill>
                    <a:srgbClr val="AFABAB"/>
                  </a:solidFill>
                  <a:latin typeface="맑은 고딕" charset="0"/>
                  <a:ea typeface="맑은 고딕" charset="0"/>
                </a:rPr>
                <a:t>등록</a:t>
              </a:r>
              <a:endParaRPr lang="ko-KR" altLang="en-US" sz="1100" b="0" i="0" strike="noStrike" cap="none">
                <a:solidFill>
                  <a:srgbClr val="AFABAB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9" name="Picture " descr="C:/Users/PC-19/AppData/Roaming/PolarisOffice/ETemp/13480_23508312/fImage47691120517982.png">
              <a:extLst>
                <a:ext uri="{FF2B5EF4-FFF2-40B4-BE49-F238E27FC236}">
                  <a16:creationId xmlns:a16="http://schemas.microsoft.com/office/drawing/2014/main" id="{4529B3DB-2447-748F-0BBD-A85558868B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4885" y="2936240"/>
              <a:ext cx="7699375" cy="3288665"/>
            </a:xfrm>
            <a:prstGeom prst="rect">
              <a:avLst/>
            </a:prstGeom>
            <a:noFill/>
            <a:ln w="12700" cap="flat" cmpd="sng">
              <a:prstDash/>
              <a:miter lim="800000"/>
            </a:ln>
          </p:spPr>
        </p:pic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82134F39-D7F3-BCEA-4A89-EAB10B020983}"/>
                </a:ext>
              </a:extLst>
            </p:cNvPr>
            <p:cNvSpPr txBox="1">
              <a:spLocks/>
            </p:cNvSpPr>
            <p:nvPr/>
          </p:nvSpPr>
          <p:spPr>
            <a:xfrm>
              <a:off x="2697480" y="3897631"/>
              <a:ext cx="1839383" cy="318846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non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1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자유게시판</a:t>
              </a:r>
              <a:r>
                <a:rPr lang="ko-KR" altLang="en-US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내용입니다</a:t>
              </a:r>
              <a:r>
                <a:rPr lang="en-US" altLang="ko-KR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.</a:t>
              </a:r>
            </a:p>
          </p:txBody>
        </p:sp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3F4C11F9-56F7-8BD0-36BC-A5BBA391DBD4}"/>
                </a:ext>
              </a:extLst>
            </p:cNvPr>
            <p:cNvSpPr txBox="1">
              <a:spLocks/>
            </p:cNvSpPr>
            <p:nvPr/>
          </p:nvSpPr>
          <p:spPr>
            <a:xfrm>
              <a:off x="2436495" y="2686685"/>
              <a:ext cx="421640" cy="261620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non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1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제목</a:t>
              </a:r>
              <a:r>
                <a:rPr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D26FE3CA-98CF-DB8D-7021-C6E9A0727996}"/>
                </a:ext>
              </a:extLst>
            </p:cNvPr>
            <p:cNvSpPr>
              <a:spLocks/>
            </p:cNvSpPr>
            <p:nvPr/>
          </p:nvSpPr>
          <p:spPr>
            <a:xfrm>
              <a:off x="3112136" y="2688590"/>
              <a:ext cx="6647815" cy="265430"/>
            </a:xfrm>
            <a:prstGeom prst="roundRect">
              <a:avLst>
                <a:gd name="adj" fmla="val 6938"/>
              </a:avLst>
            </a:prstGeom>
            <a:solidFill>
              <a:srgbClr val="FFFFFF"/>
            </a:solidFill>
            <a:ln w="12700" cap="flat" cmpd="sng">
              <a:solidFill>
                <a:srgbClr val="DDDDDD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&lt; </a:t>
              </a:r>
              <a:r>
                <a:rPr lang="ko-KR" altLang="en-US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자유게시판 </a:t>
              </a:r>
              <a:r>
                <a:rPr lang="en-US" altLang="ko-KR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11 &gt;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F2BD1989-E871-B26F-9BAC-1B6799061D53}"/>
                </a:ext>
              </a:extLst>
            </p:cNvPr>
            <p:cNvGrpSpPr>
              <a:grpSpLocks/>
            </p:cNvGrpSpPr>
            <p:nvPr/>
          </p:nvGrpSpPr>
          <p:grpSpPr>
            <a:xfrm>
              <a:off x="2433955" y="6273165"/>
              <a:ext cx="2722880" cy="267024"/>
              <a:chOff x="2433955" y="6273165"/>
              <a:chExt cx="2722880" cy="267024"/>
            </a:xfrm>
          </p:grpSpPr>
          <p:sp>
            <p:nvSpPr>
              <p:cNvPr id="14" name="Rect 0">
                <a:extLst>
                  <a:ext uri="{FF2B5EF4-FFF2-40B4-BE49-F238E27FC236}">
                    <a16:creationId xmlns:a16="http://schemas.microsoft.com/office/drawing/2014/main" id="{A4D16467-1692-179A-7F43-700C57215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6295" y="6273165"/>
                <a:ext cx="1438275" cy="24892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선택한 파일 없음</a:t>
                </a:r>
                <a:endParaRPr lang="ko-KR" altLang="en-US" sz="100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" name="Rect 0">
                <a:extLst>
                  <a:ext uri="{FF2B5EF4-FFF2-40B4-BE49-F238E27FC236}">
                    <a16:creationId xmlns:a16="http://schemas.microsoft.com/office/drawing/2014/main" id="{A2ED5C7B-140A-F54C-7900-B353077CA0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1110" y="6277610"/>
                <a:ext cx="760095" cy="2625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800" dirty="0" err="1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파일</a:t>
                </a:r>
                <a:r>
                  <a:rPr sz="800" dirty="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800" dirty="0" err="1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선택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6" name="Rect 0">
                <a:extLst>
                  <a:ext uri="{FF2B5EF4-FFF2-40B4-BE49-F238E27FC236}">
                    <a16:creationId xmlns:a16="http://schemas.microsoft.com/office/drawing/2014/main" id="{6C1A0CA8-312F-BCC8-4E92-65C103FAB3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33955" y="6276975"/>
                <a:ext cx="2722880" cy="250825"/>
              </a:xfrm>
              <a:prstGeom prst="roundRect">
                <a:avLst>
                  <a:gd name="adj" fmla="val 4937"/>
                </a:avLst>
              </a:prstGeom>
              <a:noFill/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177593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29">
            <a:extLst>
              <a:ext uri="{FF2B5EF4-FFF2-40B4-BE49-F238E27FC236}">
                <a16:creationId xmlns:a16="http://schemas.microsoft.com/office/drawing/2014/main" id="{81CB4874-DD87-5065-D0DB-48091915918E}"/>
              </a:ext>
            </a:extLst>
          </p:cNvPr>
          <p:cNvGrpSpPr/>
          <p:nvPr/>
        </p:nvGrpSpPr>
        <p:grpSpPr>
          <a:xfrm>
            <a:off x="8883" y="1211142"/>
            <a:ext cx="11851684" cy="5696191"/>
            <a:chOff x="4894252" y="713301"/>
            <a:chExt cx="12588233" cy="5696191"/>
          </a:xfrm>
        </p:grpSpPr>
        <p:pic>
          <p:nvPicPr>
            <p:cNvPr id="7" name="그림 6" descr="텍스트, 스크린샷, 패턴, 레드이(가) 표시된 사진&#10;&#10;자동 생성된 설명">
              <a:extLst>
                <a:ext uri="{FF2B5EF4-FFF2-40B4-BE49-F238E27FC236}">
                  <a16:creationId xmlns:a16="http://schemas.microsoft.com/office/drawing/2014/main" id="{EFB2CD97-06CB-59FE-B23C-6FBE1D050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83" r="49517" b="583"/>
            <a:stretch/>
          </p:blipFill>
          <p:spPr>
            <a:xfrm>
              <a:off x="4894252" y="717040"/>
              <a:ext cx="8849354" cy="5661972"/>
            </a:xfrm>
            <a:prstGeom prst="rect">
              <a:avLst/>
            </a:prstGeom>
          </p:spPr>
        </p:pic>
        <p:pic>
          <p:nvPicPr>
            <p:cNvPr id="27" name="그림 26" descr="텍스트, 스크린샷, 패턴, 레드이(가) 표시된 사진&#10;&#10;자동 생성된 설명">
              <a:extLst>
                <a:ext uri="{FF2B5EF4-FFF2-40B4-BE49-F238E27FC236}">
                  <a16:creationId xmlns:a16="http://schemas.microsoft.com/office/drawing/2014/main" id="{BF1D05BD-97D5-8275-4B47-DC778B5D44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8" r="49112"/>
            <a:stretch/>
          </p:blipFill>
          <p:spPr>
            <a:xfrm>
              <a:off x="7592259" y="747520"/>
              <a:ext cx="6202147" cy="5661972"/>
            </a:xfrm>
            <a:prstGeom prst="rect">
              <a:avLst/>
            </a:prstGeom>
          </p:spPr>
        </p:pic>
        <p:pic>
          <p:nvPicPr>
            <p:cNvPr id="28" name="그림 27" descr="텍스트, 스크린샷, 패턴, 레드이(가) 표시된 사진&#10;&#10;자동 생성된 설명">
              <a:extLst>
                <a:ext uri="{FF2B5EF4-FFF2-40B4-BE49-F238E27FC236}">
                  <a16:creationId xmlns:a16="http://schemas.microsoft.com/office/drawing/2014/main" id="{5AB28E7D-197D-6735-5B96-8F295CB15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35" r="-21192"/>
            <a:stretch/>
          </p:blipFill>
          <p:spPr>
            <a:xfrm>
              <a:off x="10004726" y="713301"/>
              <a:ext cx="7477759" cy="5661972"/>
            </a:xfrm>
            <a:prstGeom prst="rect">
              <a:avLst/>
            </a:prstGeom>
          </p:spPr>
        </p:pic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2A6B9B8-4A1E-F74B-C159-FB22A118005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757465" y="4920010"/>
            <a:ext cx="1877864" cy="293416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A309C12A-8138-CD3F-81CB-FEF498781C56}"/>
              </a:ext>
            </a:extLst>
          </p:cNvPr>
          <p:cNvGrpSpPr/>
          <p:nvPr/>
        </p:nvGrpSpPr>
        <p:grpSpPr>
          <a:xfrm>
            <a:off x="3281532" y="2732870"/>
            <a:ext cx="4489937" cy="3255565"/>
            <a:chOff x="3920708" y="2356085"/>
            <a:chExt cx="4910627" cy="3560599"/>
          </a:xfrm>
        </p:grpSpPr>
        <p:pic>
          <p:nvPicPr>
            <p:cNvPr id="21" name="그림 20" descr="음식, 낙농, 크림, 컵이(가) 표시된 사진&#10;&#10;자동 생성된 설명">
              <a:extLst>
                <a:ext uri="{FF2B5EF4-FFF2-40B4-BE49-F238E27FC236}">
                  <a16:creationId xmlns:a16="http://schemas.microsoft.com/office/drawing/2014/main" id="{487A4C30-D825-61A4-969F-3959DD88B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1658" y="2597762"/>
              <a:ext cx="1553978" cy="1584689"/>
            </a:xfrm>
            <a:prstGeom prst="rect">
              <a:avLst/>
            </a:prstGeom>
          </p:spPr>
        </p:pic>
        <p:pic>
          <p:nvPicPr>
            <p:cNvPr id="23" name="그림 22" descr="음료, 음료용기, 컵, 커피잔이(가) 표시된 사진&#10;&#10;자동 생성된 설명">
              <a:extLst>
                <a:ext uri="{FF2B5EF4-FFF2-40B4-BE49-F238E27FC236}">
                  <a16:creationId xmlns:a16="http://schemas.microsoft.com/office/drawing/2014/main" id="{21F24563-4989-70EF-EC59-514B9BC52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843" y="2356085"/>
              <a:ext cx="1529409" cy="1787382"/>
            </a:xfrm>
            <a:prstGeom prst="rect">
              <a:avLst/>
            </a:prstGeom>
          </p:spPr>
        </p:pic>
        <p:pic>
          <p:nvPicPr>
            <p:cNvPr id="15" name="그림 14" descr="음료용기, 테이블웨어, 컵, 머그잔이(가) 표시된 사진&#10;&#10;자동 생성된 설명">
              <a:extLst>
                <a:ext uri="{FF2B5EF4-FFF2-40B4-BE49-F238E27FC236}">
                  <a16:creationId xmlns:a16="http://schemas.microsoft.com/office/drawing/2014/main" id="{85CEF6EE-015D-95A9-DBAC-02C6ECBB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0708" y="4042053"/>
              <a:ext cx="2149772" cy="1480272"/>
            </a:xfrm>
            <a:prstGeom prst="rect">
              <a:avLst/>
            </a:prstGeom>
          </p:spPr>
        </p:pic>
        <p:pic>
          <p:nvPicPr>
            <p:cNvPr id="17" name="그림 16" descr="음료용기, 음료, 청량 음료, 주스이(가) 표시된 사진&#10;&#10;자동 생성된 설명">
              <a:extLst>
                <a:ext uri="{FF2B5EF4-FFF2-40B4-BE49-F238E27FC236}">
                  <a16:creationId xmlns:a16="http://schemas.microsoft.com/office/drawing/2014/main" id="{897189A7-3BBB-8CF3-FE1D-E7BF76494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340" y="4221435"/>
              <a:ext cx="1682965" cy="1695249"/>
            </a:xfrm>
            <a:prstGeom prst="rect">
              <a:avLst/>
            </a:prstGeom>
          </p:spPr>
        </p:pic>
        <p:pic>
          <p:nvPicPr>
            <p:cNvPr id="19" name="그림 18" descr="음료용기, 청량 음료, 테이블웨어, 컵이(가) 표시된 사진&#10;&#10;자동 생성된 설명">
              <a:extLst>
                <a:ext uri="{FF2B5EF4-FFF2-40B4-BE49-F238E27FC236}">
                  <a16:creationId xmlns:a16="http://schemas.microsoft.com/office/drawing/2014/main" id="{DE91E273-1FF9-C747-A664-73AE19452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3953" y="4038269"/>
              <a:ext cx="1787382" cy="1498698"/>
            </a:xfrm>
            <a:prstGeom prst="rect">
              <a:avLst/>
            </a:prstGeom>
          </p:spPr>
        </p:pic>
      </p:grpSp>
      <p:sp>
        <p:nvSpPr>
          <p:cNvPr id="4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2222"/>
            <a:ext cx="8376795" cy="787916"/>
          </a:xfrm>
          <a:prstGeom prst="rect">
            <a:avLst/>
          </a:prstGeom>
          <a:solidFill>
            <a:srgbClr val="3F3D36">
              <a:alpha val="90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33" name="그림 32" descr="폰트, 그래픽, 타이포그래피, 로고이(가) 표시된 사진&#10;&#10;자동 생성된 설명">
            <a:extLst>
              <a:ext uri="{FF2B5EF4-FFF2-40B4-BE49-F238E27FC236}">
                <a16:creationId xmlns:a16="http://schemas.microsoft.com/office/drawing/2014/main" id="{D90650B8-5982-E3DE-DD25-EEC5710544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4" y="3115226"/>
            <a:ext cx="1949178" cy="1191783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메인페이지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/>
                        <a:t>메인페이지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소비자들이 처음 만날 수 있는 메인 홈페이지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82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원썸플레이스의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메뉴를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/>
                        <a:t>원썸플레이스</a:t>
                      </a:r>
                      <a:r>
                        <a:rPr lang="ko-KR" altLang="en-US" sz="1100" b="0" dirty="0"/>
                        <a:t> 창업과 관련된 문의를</a:t>
                      </a:r>
                      <a:endParaRPr lang="en-US" altLang="ko-KR" sz="1100" b="0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소비자들이 처음 만날 수 있는 메인 홈페이지 화면</a:t>
                      </a: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5" y="1628599"/>
            <a:ext cx="1884350" cy="294429"/>
          </a:xfrm>
          <a:prstGeom prst="rect">
            <a:avLst/>
          </a:prstGeom>
        </p:spPr>
      </p:pic>
      <p:sp>
        <p:nvSpPr>
          <p:cNvPr id="29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97045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938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메인페이지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/>
                        <a:t>메인페이지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소비자 로그인 페이지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좌측 하단의 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회원가입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’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누르면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가입 화면으로 바뀐다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소비자 로그인 페이지 화면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0" name="그림 9" descr="테이블웨어, 음료, 컵, 커피잔이(가) 표시된 사진&#10;&#10;자동 생성된 설명">
            <a:extLst>
              <a:ext uri="{FF2B5EF4-FFF2-40B4-BE49-F238E27FC236}">
                <a16:creationId xmlns:a16="http://schemas.microsoft.com/office/drawing/2014/main" id="{AF95EF71-DFBA-F050-228B-148A7A9BD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52"/>
          <a:stretch/>
        </p:blipFill>
        <p:spPr>
          <a:xfrm>
            <a:off x="381861" y="1366375"/>
            <a:ext cx="8027281" cy="550720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B91448D3-C6E1-9278-5A6A-0962C755DE97}"/>
              </a:ext>
            </a:extLst>
          </p:cNvPr>
          <p:cNvGrpSpPr/>
          <p:nvPr/>
        </p:nvGrpSpPr>
        <p:grpSpPr>
          <a:xfrm>
            <a:off x="8883" y="1366375"/>
            <a:ext cx="2561721" cy="5491622"/>
            <a:chOff x="0" y="1196026"/>
            <a:chExt cx="2775005" cy="5661972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F4BF754-3247-A699-5E09-476E80BF523C}"/>
                </a:ext>
              </a:extLst>
            </p:cNvPr>
            <p:cNvGrpSpPr/>
            <p:nvPr/>
          </p:nvGrpSpPr>
          <p:grpSpPr>
            <a:xfrm>
              <a:off x="0" y="1196026"/>
              <a:ext cx="2775005" cy="5661972"/>
              <a:chOff x="1286788" y="1196026"/>
              <a:chExt cx="2775005" cy="5661972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1815AC5-6009-F532-8307-D70A27CE77BA}"/>
                  </a:ext>
                </a:extLst>
              </p:cNvPr>
              <p:cNvGrpSpPr/>
              <p:nvPr/>
            </p:nvGrpSpPr>
            <p:grpSpPr>
              <a:xfrm>
                <a:off x="1286788" y="1196026"/>
                <a:ext cx="2775005" cy="5661972"/>
                <a:chOff x="-43734" y="1198336"/>
                <a:chExt cx="2775005" cy="5661972"/>
              </a:xfrm>
            </p:grpSpPr>
            <p:grpSp>
              <p:nvGrpSpPr>
                <p:cNvPr id="16" name="그룹 15">
                  <a:extLst>
                    <a:ext uri="{FF2B5EF4-FFF2-40B4-BE49-F238E27FC236}">
                      <a16:creationId xmlns:a16="http://schemas.microsoft.com/office/drawing/2014/main" id="{42E31437-C999-3DC1-2794-26A0D1314A17}"/>
                    </a:ext>
                  </a:extLst>
                </p:cNvPr>
                <p:cNvGrpSpPr/>
                <p:nvPr/>
              </p:nvGrpSpPr>
              <p:grpSpPr>
                <a:xfrm>
                  <a:off x="-43734" y="1198336"/>
                  <a:ext cx="2775005" cy="5661972"/>
                  <a:chOff x="-1" y="1200646"/>
                  <a:chExt cx="2775005" cy="5661972"/>
                </a:xfrm>
              </p:grpSpPr>
              <p:pic>
                <p:nvPicPr>
                  <p:cNvPr id="19" name="Picture ">
                    <a:extLst>
                      <a:ext uri="{FF2B5EF4-FFF2-40B4-BE49-F238E27FC236}">
                        <a16:creationId xmlns:a16="http://schemas.microsoft.com/office/drawing/2014/main" id="{277D340E-6577-D36E-EF33-068D5631A9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75207"/>
                  <a:stretch/>
                </p:blipFill>
                <p:spPr>
                  <a:xfrm>
                    <a:off x="-1" y="1200646"/>
                    <a:ext cx="2775005" cy="5661972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E5279961-0AD6-1C56-25F4-BEB4AA8B52DE}"/>
                      </a:ext>
                    </a:extLst>
                  </p:cNvPr>
                  <p:cNvSpPr/>
                  <p:nvPr/>
                </p:nvSpPr>
                <p:spPr>
                  <a:xfrm>
                    <a:off x="151075" y="1367624"/>
                    <a:ext cx="866692" cy="27829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F8DD1EF3-57D1-BFA5-B5AE-BCD3B9012762}"/>
                      </a:ext>
                    </a:extLst>
                  </p:cNvPr>
                  <p:cNvSpPr/>
                  <p:nvPr/>
                </p:nvSpPr>
                <p:spPr>
                  <a:xfrm>
                    <a:off x="0" y="5068958"/>
                    <a:ext cx="2711395" cy="58839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E39FE4A7-7C61-F54F-944B-216ED76655C3}"/>
                      </a:ext>
                    </a:extLst>
                  </p:cNvPr>
                  <p:cNvSpPr/>
                  <p:nvPr/>
                </p:nvSpPr>
                <p:spPr>
                  <a:xfrm>
                    <a:off x="1543879" y="3863693"/>
                    <a:ext cx="1064150" cy="145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" name="Rect 0">
                  <a:extLst>
                    <a:ext uri="{FF2B5EF4-FFF2-40B4-BE49-F238E27FC236}">
                      <a16:creationId xmlns:a16="http://schemas.microsoft.com/office/drawing/2014/main" id="{0EA9AC3C-977F-A475-07CF-C885052BBB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3805" y="5051229"/>
                  <a:ext cx="2328807" cy="27947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BFBFBF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rtl="0" eaLnBrk="1" latinLnBrk="0" hangingPunct="0">
                    <a:buFontTx/>
                    <a:buNone/>
                  </a:pPr>
                  <a:r>
                    <a:rPr lang="ko-KR" altLang="en-US" sz="900" b="0" i="0" strike="noStrike" cap="none" dirty="0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맑은 고딕" charset="0"/>
                      <a:ea typeface="맑은 고딕" charset="0"/>
                    </a:rPr>
                    <a:t>회원가입</a:t>
                  </a:r>
                </a:p>
              </p:txBody>
            </p:sp>
            <p:sp>
              <p:nvSpPr>
                <p:cNvPr id="18" name="Rect 0">
                  <a:extLst>
                    <a:ext uri="{FF2B5EF4-FFF2-40B4-BE49-F238E27FC236}">
                      <a16:creationId xmlns:a16="http://schemas.microsoft.com/office/drawing/2014/main" id="{110212CD-44E5-FB18-40A9-0A3A3756B9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3805" y="5492686"/>
                  <a:ext cx="2328807" cy="27947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BFBFBF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rtl="0" eaLnBrk="1" latinLnBrk="0" hangingPunct="0">
                    <a:buFontTx/>
                    <a:buNone/>
                  </a:pPr>
                  <a:r>
                    <a:rPr lang="en-US" altLang="ko-KR" sz="900" b="0" i="0" strike="noStrike" cap="none" dirty="0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맑은 고딕" charset="0"/>
                      <a:ea typeface="맑은 고딕" charset="0"/>
                    </a:rPr>
                    <a:t>ID/PW</a:t>
                  </a:r>
                  <a:r>
                    <a:rPr lang="ko-KR" altLang="en-US" sz="900" b="0" i="0" strike="noStrike" cap="none" dirty="0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맑은 고딕" charset="0"/>
                      <a:ea typeface="맑은 고딕" charset="0"/>
                    </a:rPr>
                    <a:t> 찾기</a:t>
                  </a:r>
                </a:p>
              </p:txBody>
            </p:sp>
          </p:grp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C4AC7FF5-2CBF-2C8F-D7A5-CDC7CEF75344}"/>
                  </a:ext>
                </a:extLst>
              </p:cNvPr>
              <p:cNvSpPr/>
              <p:nvPr/>
            </p:nvSpPr>
            <p:spPr>
              <a:xfrm>
                <a:off x="1437863" y="2567628"/>
                <a:ext cx="2361537" cy="5883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43C499D-4663-DF8F-AC59-2272C294EF00}"/>
                </a:ext>
              </a:extLst>
            </p:cNvPr>
            <p:cNvSpPr/>
            <p:nvPr/>
          </p:nvSpPr>
          <p:spPr>
            <a:xfrm>
              <a:off x="584422" y="6496216"/>
              <a:ext cx="1506771" cy="219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7F0D6260-53EA-81CD-32C7-3002E7373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841" y="2133210"/>
            <a:ext cx="2140910" cy="334518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09126" y="4976720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2392734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회원가입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회원가입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회원가입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82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정보 입력하는 화면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하단의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가입하기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누르면 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 가입이 완료된다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일반회원 가입 화면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Rect 0">
            <a:extLst>
              <a:ext uri="{FF2B5EF4-FFF2-40B4-BE49-F238E27FC236}">
                <a16:creationId xmlns:a16="http://schemas.microsoft.com/office/drawing/2014/main" id="{B05EB900-F111-C163-246F-EF849B280304}"/>
              </a:ext>
            </a:extLst>
          </p:cNvPr>
          <p:cNvSpPr>
            <a:spLocks/>
          </p:cNvSpPr>
          <p:nvPr/>
        </p:nvSpPr>
        <p:spPr>
          <a:xfrm>
            <a:off x="8883" y="1986965"/>
            <a:ext cx="8400259" cy="4870889"/>
          </a:xfrm>
          <a:prstGeom prst="rect">
            <a:avLst/>
          </a:prstGeom>
          <a:solidFill>
            <a:schemeClr val="bg2">
              <a:lumMod val="75000"/>
              <a:alpha val="5377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sp>
        <p:nvSpPr>
          <p:cNvPr id="34" name="Rect 0"/>
          <p:cNvSpPr txBox="1">
            <a:spLocks/>
          </p:cNvSpPr>
          <p:nvPr/>
        </p:nvSpPr>
        <p:spPr>
          <a:xfrm>
            <a:off x="242320" y="2105135"/>
            <a:ext cx="1487908" cy="3385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 b="1" dirty="0" err="1">
                <a:latin typeface="맑은 고딕" charset="0"/>
                <a:ea typeface="맑은 고딕" charset="0"/>
              </a:rPr>
              <a:t>회원정보</a:t>
            </a:r>
            <a:r>
              <a:rPr sz="1600" b="1" dirty="0">
                <a:latin typeface="맑은 고딕" charset="0"/>
                <a:ea typeface="맑은 고딕" charset="0"/>
              </a:rPr>
              <a:t> </a:t>
            </a:r>
            <a:r>
              <a:rPr sz="1600" b="1" dirty="0" err="1">
                <a:latin typeface="맑은 고딕" charset="0"/>
                <a:ea typeface="맑은 고딕" charset="0"/>
              </a:rPr>
              <a:t>입력</a:t>
            </a:r>
            <a:endParaRPr lang="ko-KR" altLang="en-US" sz="1600" b="1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36" name="Table 3"/>
          <p:cNvGraphicFramePr>
            <a:graphicFrameLocks noGrp="1"/>
          </p:cNvGraphicFramePr>
          <p:nvPr/>
        </p:nvGraphicFramePr>
        <p:xfrm>
          <a:off x="322212" y="2578613"/>
          <a:ext cx="7809736" cy="389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2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74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66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1" i="0" kern="1200" dirty="0">
                        <a:solidFill>
                          <a:srgbClr val="FFFF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1" i="0" kern="1200" dirty="0">
                        <a:solidFill>
                          <a:srgbClr val="FFFF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66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1" i="0" kern="1200" dirty="0">
                        <a:solidFill>
                          <a:srgbClr val="FFFF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1" i="0" kern="1200" dirty="0">
                        <a:solidFill>
                          <a:srgbClr val="FFFFFF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394448"/>
                  </a:ext>
                </a:extLst>
              </a:tr>
              <a:tr h="38966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66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66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66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966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66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66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966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8023782"/>
                  </a:ext>
                </a:extLst>
              </a:tr>
            </a:tbl>
          </a:graphicData>
        </a:graphic>
      </p:graphicFrame>
      <p:sp>
        <p:nvSpPr>
          <p:cNvPr id="37" name="Rect 0"/>
          <p:cNvSpPr txBox="1">
            <a:spLocks/>
          </p:cNvSpPr>
          <p:nvPr/>
        </p:nvSpPr>
        <p:spPr>
          <a:xfrm>
            <a:off x="6257505" y="2302831"/>
            <a:ext cx="1957104" cy="21544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8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r>
              <a:rPr sz="800" dirty="0">
                <a:latin typeface="맑은 고딕" charset="0"/>
                <a:ea typeface="맑은 고딕" charset="0"/>
              </a:rPr>
              <a:t> </a:t>
            </a:r>
            <a:r>
              <a:rPr sz="800" dirty="0" err="1">
                <a:latin typeface="맑은 고딕" charset="0"/>
                <a:ea typeface="맑은 고딕" charset="0"/>
              </a:rPr>
              <a:t>표기된</a:t>
            </a:r>
            <a:r>
              <a:rPr sz="800" dirty="0">
                <a:latin typeface="맑은 고딕" charset="0"/>
                <a:ea typeface="맑은 고딕" charset="0"/>
              </a:rPr>
              <a:t> </a:t>
            </a:r>
            <a:r>
              <a:rPr sz="800" dirty="0" err="1">
                <a:latin typeface="맑은 고딕" charset="0"/>
                <a:ea typeface="맑은 고딕" charset="0"/>
              </a:rPr>
              <a:t>항목은</a:t>
            </a:r>
            <a:r>
              <a:rPr sz="800" dirty="0">
                <a:latin typeface="맑은 고딕" charset="0"/>
                <a:ea typeface="맑은 고딕" charset="0"/>
              </a:rPr>
              <a:t> </a:t>
            </a:r>
            <a:r>
              <a:rPr sz="800" dirty="0" err="1">
                <a:latin typeface="맑은 고딕" charset="0"/>
                <a:ea typeface="맑은 고딕" charset="0"/>
              </a:rPr>
              <a:t>필수</a:t>
            </a:r>
            <a:r>
              <a:rPr sz="800" dirty="0">
                <a:latin typeface="맑은 고딕" charset="0"/>
                <a:ea typeface="맑은 고딕" charset="0"/>
              </a:rPr>
              <a:t> </a:t>
            </a:r>
            <a:r>
              <a:rPr sz="800" dirty="0" err="1">
                <a:latin typeface="맑은 고딕" charset="0"/>
                <a:ea typeface="맑은 고딕" charset="0"/>
              </a:rPr>
              <a:t>입력</a:t>
            </a:r>
            <a:r>
              <a:rPr sz="800" dirty="0">
                <a:latin typeface="맑은 고딕" charset="0"/>
                <a:ea typeface="맑은 고딕" charset="0"/>
              </a:rPr>
              <a:t> </a:t>
            </a:r>
            <a:r>
              <a:rPr sz="800" dirty="0" err="1">
                <a:latin typeface="맑은 고딕" charset="0"/>
                <a:ea typeface="맑은 고딕" charset="0"/>
              </a:rPr>
              <a:t>항목입니다</a:t>
            </a:r>
            <a:r>
              <a:rPr sz="800" dirty="0">
                <a:latin typeface="맑은 고딕" charset="0"/>
                <a:ea typeface="맑은 고딕" charset="0"/>
              </a:rPr>
              <a:t>.</a:t>
            </a:r>
            <a:endParaRPr lang="ko-KR" altLang="en-US" sz="800" dirty="0">
              <a:latin typeface="맑은 고딕" charset="0"/>
              <a:ea typeface="맑은 고딕" charset="0"/>
            </a:endParaRPr>
          </a:p>
        </p:txBody>
      </p:sp>
      <p:sp>
        <p:nvSpPr>
          <p:cNvPr id="38" name="Rect 0"/>
          <p:cNvSpPr txBox="1">
            <a:spLocks/>
          </p:cNvSpPr>
          <p:nvPr/>
        </p:nvSpPr>
        <p:spPr>
          <a:xfrm>
            <a:off x="447519" y="2629929"/>
            <a:ext cx="585417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이름</a:t>
            </a:r>
            <a:r>
              <a:rPr sz="1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sz="1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Rect 0"/>
          <p:cNvSpPr txBox="1">
            <a:spLocks/>
          </p:cNvSpPr>
          <p:nvPr/>
        </p:nvSpPr>
        <p:spPr>
          <a:xfrm>
            <a:off x="447519" y="3050374"/>
            <a:ext cx="674509" cy="18308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 err="1">
                <a:latin typeface="맑은 고딕" charset="0"/>
                <a:ea typeface="맑은 고딕" charset="0"/>
              </a:rPr>
              <a:t>아이디</a:t>
            </a:r>
            <a:r>
              <a:rPr sz="1000" dirty="0">
                <a:latin typeface="맑은 고딕" charset="0"/>
                <a:ea typeface="맑은 고딕" charset="0"/>
              </a:rPr>
              <a:t>  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447519" y="3437696"/>
            <a:ext cx="795621" cy="18308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 err="1">
                <a:latin typeface="맑은 고딕" charset="0"/>
                <a:ea typeface="맑은 고딕" charset="0"/>
              </a:rPr>
              <a:t>패스워드</a:t>
            </a:r>
            <a:r>
              <a:rPr sz="1000" dirty="0">
                <a:latin typeface="맑은 고딕" charset="0"/>
                <a:ea typeface="맑은 고딕" charset="0"/>
              </a:rPr>
              <a:t>  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>
            <a:off x="447519" y="4989085"/>
            <a:ext cx="795621" cy="18308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 err="1">
                <a:latin typeface="맑은 고딕" charset="0"/>
                <a:ea typeface="맑은 고딕" charset="0"/>
              </a:rPr>
              <a:t>생년월일</a:t>
            </a:r>
            <a:r>
              <a:rPr sz="1000" dirty="0">
                <a:latin typeface="맑은 고딕" charset="0"/>
                <a:ea typeface="맑은 고딕" charset="0"/>
              </a:rPr>
              <a:t>  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>
            <a:off x="447519" y="3825018"/>
            <a:ext cx="1079815" cy="18308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 err="1">
                <a:latin typeface="맑은 고딕" charset="0"/>
                <a:ea typeface="맑은 고딕" charset="0"/>
              </a:rPr>
              <a:t>패스워드</a:t>
            </a:r>
            <a:r>
              <a:rPr sz="1000" dirty="0">
                <a:latin typeface="맑은 고딕" charset="0"/>
                <a:ea typeface="맑은 고딕" charset="0"/>
              </a:rPr>
              <a:t> </a:t>
            </a:r>
            <a:r>
              <a:rPr sz="1000" dirty="0" err="1">
                <a:latin typeface="맑은 고딕" charset="0"/>
                <a:ea typeface="맑은 고딕" charset="0"/>
              </a:rPr>
              <a:t>확인</a:t>
            </a:r>
            <a:r>
              <a:rPr sz="1000" dirty="0">
                <a:latin typeface="맑은 고딕" charset="0"/>
                <a:ea typeface="맑은 고딕" charset="0"/>
              </a:rPr>
              <a:t>  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>
            <a:off x="447519" y="4212340"/>
            <a:ext cx="958703" cy="18308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 err="1">
                <a:latin typeface="맑은 고딕" charset="0"/>
                <a:ea typeface="맑은 고딕" charset="0"/>
              </a:rPr>
              <a:t>휴대폰</a:t>
            </a:r>
            <a:r>
              <a:rPr sz="1000" dirty="0">
                <a:latin typeface="맑은 고딕" charset="0"/>
                <a:ea typeface="맑은 고딕" charset="0"/>
              </a:rPr>
              <a:t> </a:t>
            </a:r>
            <a:r>
              <a:rPr sz="1000" dirty="0" err="1">
                <a:latin typeface="맑은 고딕" charset="0"/>
                <a:ea typeface="맑은 고딕" charset="0"/>
              </a:rPr>
              <a:t>번호</a:t>
            </a:r>
            <a:r>
              <a:rPr sz="1000" dirty="0">
                <a:latin typeface="맑은 고딕" charset="0"/>
                <a:ea typeface="맑은 고딕" charset="0"/>
              </a:rPr>
              <a:t>  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>
            <a:off x="447519" y="5388269"/>
            <a:ext cx="553397" cy="18308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 err="1">
                <a:latin typeface="맑은 고딕" charset="0"/>
                <a:ea typeface="맑은 고딕" charset="0"/>
              </a:rPr>
              <a:t>주소</a:t>
            </a:r>
            <a:r>
              <a:rPr sz="1000" dirty="0">
                <a:latin typeface="맑은 고딕" charset="0"/>
                <a:ea typeface="맑은 고딕" charset="0"/>
              </a:rPr>
              <a:t>  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447519" y="4599662"/>
            <a:ext cx="674510" cy="18308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 err="1">
                <a:latin typeface="맑은 고딕" charset="0"/>
                <a:ea typeface="맑은 고딕" charset="0"/>
              </a:rPr>
              <a:t>이메일</a:t>
            </a:r>
            <a:r>
              <a:rPr sz="1000" dirty="0">
                <a:latin typeface="맑은 고딕" charset="0"/>
                <a:ea typeface="맑은 고딕" charset="0"/>
              </a:rPr>
              <a:t>  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761446" y="3014862"/>
            <a:ext cx="2758592" cy="295920"/>
            <a:chOff x="3069591" y="3529540"/>
            <a:chExt cx="2758592" cy="295920"/>
          </a:xfrm>
        </p:grpSpPr>
        <p:sp>
          <p:nvSpPr>
            <p:cNvPr id="50" name="Rect 0"/>
            <p:cNvSpPr>
              <a:spLocks/>
            </p:cNvSpPr>
            <p:nvPr/>
          </p:nvSpPr>
          <p:spPr>
            <a:xfrm>
              <a:off x="3069591" y="3529540"/>
              <a:ext cx="2758592" cy="284269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Rect 0"/>
            <p:cNvSpPr txBox="1">
              <a:spLocks/>
            </p:cNvSpPr>
            <p:nvPr/>
          </p:nvSpPr>
          <p:spPr>
            <a:xfrm>
              <a:off x="3156622" y="3548461"/>
              <a:ext cx="2079886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 dirty="0" err="1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아이디를</a:t>
              </a:r>
              <a:r>
                <a:rPr sz="1200" dirty="0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dirty="0" err="1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입력하세요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761446" y="3410575"/>
            <a:ext cx="2758592" cy="286420"/>
            <a:chOff x="3069591" y="4001345"/>
            <a:chExt cx="2758592" cy="286420"/>
          </a:xfrm>
        </p:grpSpPr>
        <p:sp>
          <p:nvSpPr>
            <p:cNvPr id="53" name="Rect 0"/>
            <p:cNvSpPr>
              <a:spLocks/>
            </p:cNvSpPr>
            <p:nvPr/>
          </p:nvSpPr>
          <p:spPr>
            <a:xfrm>
              <a:off x="3069591" y="4001345"/>
              <a:ext cx="2758592" cy="284269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Rect 0"/>
            <p:cNvSpPr txBox="1">
              <a:spLocks/>
            </p:cNvSpPr>
            <p:nvPr/>
          </p:nvSpPr>
          <p:spPr>
            <a:xfrm>
              <a:off x="3156621" y="4010766"/>
              <a:ext cx="2276543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 dirty="0" err="1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패스워드를</a:t>
              </a:r>
              <a:r>
                <a:rPr sz="1200" dirty="0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dirty="0" err="1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입력하세요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1754709" y="3804845"/>
            <a:ext cx="2758592" cy="284526"/>
            <a:chOff x="3079751" y="4454771"/>
            <a:chExt cx="2758592" cy="284526"/>
          </a:xfrm>
        </p:grpSpPr>
        <p:sp>
          <p:nvSpPr>
            <p:cNvPr id="56" name="Rect 0"/>
            <p:cNvSpPr>
              <a:spLocks/>
            </p:cNvSpPr>
            <p:nvPr/>
          </p:nvSpPr>
          <p:spPr>
            <a:xfrm>
              <a:off x="3079751" y="4454771"/>
              <a:ext cx="2758592" cy="284269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/>
            <p:cNvSpPr txBox="1">
              <a:spLocks/>
            </p:cNvSpPr>
            <p:nvPr/>
          </p:nvSpPr>
          <p:spPr>
            <a:xfrm>
              <a:off x="3165499" y="4462298"/>
              <a:ext cx="2473799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 dirty="0" err="1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패스워드를</a:t>
              </a:r>
              <a:r>
                <a:rPr sz="1200" dirty="0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dirty="0" err="1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재입력하세요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8" name="Group 5"/>
          <p:cNvGrpSpPr>
            <a:grpSpLocks/>
          </p:cNvGrpSpPr>
          <p:nvPr/>
        </p:nvGrpSpPr>
        <p:grpSpPr>
          <a:xfrm>
            <a:off x="1761446" y="4178370"/>
            <a:ext cx="3704103" cy="284269"/>
            <a:chOff x="3037840" y="5027930"/>
            <a:chExt cx="3923030" cy="383540"/>
          </a:xfrm>
        </p:grpSpPr>
        <p:sp>
          <p:nvSpPr>
            <p:cNvPr id="59" name="Rect 0"/>
            <p:cNvSpPr>
              <a:spLocks/>
            </p:cNvSpPr>
            <p:nvPr/>
          </p:nvSpPr>
          <p:spPr>
            <a:xfrm>
              <a:off x="3037840" y="5027930"/>
              <a:ext cx="1117600" cy="38354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/>
            <p:cNvSpPr>
              <a:spLocks/>
            </p:cNvSpPr>
            <p:nvPr/>
          </p:nvSpPr>
          <p:spPr>
            <a:xfrm>
              <a:off x="4440555" y="5027930"/>
              <a:ext cx="1117600" cy="38354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/>
            <p:cNvSpPr>
              <a:spLocks/>
            </p:cNvSpPr>
            <p:nvPr/>
          </p:nvSpPr>
          <p:spPr>
            <a:xfrm>
              <a:off x="5843270" y="5027930"/>
              <a:ext cx="1117600" cy="38354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3" name="Rect 0"/>
            <p:cNvSpPr txBox="1">
              <a:spLocks/>
            </p:cNvSpPr>
            <p:nvPr/>
          </p:nvSpPr>
          <p:spPr>
            <a:xfrm>
              <a:off x="5585582" y="5032834"/>
              <a:ext cx="261794" cy="373731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ctr" anchorCtr="0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 dirty="0">
                  <a:latin typeface="맑은 고딕" charset="0"/>
                  <a:ea typeface="맑은 고딕" charset="0"/>
                </a:rPr>
                <a:t>-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1" name="Rect 0"/>
            <p:cNvSpPr txBox="1">
              <a:spLocks/>
            </p:cNvSpPr>
            <p:nvPr/>
          </p:nvSpPr>
          <p:spPr>
            <a:xfrm>
              <a:off x="4178761" y="5032834"/>
              <a:ext cx="261794" cy="373731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ctr" anchorCtr="0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 dirty="0">
                  <a:latin typeface="맑은 고딕" charset="0"/>
                  <a:ea typeface="맑은 고딕" charset="0"/>
                </a:rPr>
                <a:t>-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4" name="Group 5"/>
          <p:cNvGrpSpPr>
            <a:grpSpLocks/>
          </p:cNvGrpSpPr>
          <p:nvPr/>
        </p:nvGrpSpPr>
        <p:grpSpPr>
          <a:xfrm>
            <a:off x="1761446" y="4574465"/>
            <a:ext cx="4184968" cy="293147"/>
            <a:chOff x="3037840" y="5502997"/>
            <a:chExt cx="4253729" cy="395518"/>
          </a:xfrm>
        </p:grpSpPr>
        <p:sp>
          <p:nvSpPr>
            <p:cNvPr id="65" name="Rect 0"/>
            <p:cNvSpPr>
              <a:spLocks/>
            </p:cNvSpPr>
            <p:nvPr/>
          </p:nvSpPr>
          <p:spPr>
            <a:xfrm>
              <a:off x="3037840" y="5514975"/>
              <a:ext cx="1333500" cy="38354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Rect 0"/>
            <p:cNvSpPr>
              <a:spLocks/>
            </p:cNvSpPr>
            <p:nvPr/>
          </p:nvSpPr>
          <p:spPr>
            <a:xfrm>
              <a:off x="4700270" y="5514975"/>
              <a:ext cx="1333500" cy="38354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7" name="Rect 0"/>
            <p:cNvSpPr>
              <a:spLocks/>
            </p:cNvSpPr>
            <p:nvPr/>
          </p:nvSpPr>
          <p:spPr>
            <a:xfrm>
              <a:off x="6173969" y="5502997"/>
              <a:ext cx="1117600" cy="38354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9" name="Rect 0"/>
            <p:cNvSpPr txBox="1">
              <a:spLocks/>
            </p:cNvSpPr>
            <p:nvPr/>
          </p:nvSpPr>
          <p:spPr>
            <a:xfrm>
              <a:off x="6271881" y="5540347"/>
              <a:ext cx="934101" cy="311442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900" dirty="0" err="1">
                  <a:latin typeface="맑은 고딕" charset="0"/>
                  <a:ea typeface="맑은 고딕" charset="0"/>
                </a:rPr>
                <a:t>직접입력</a:t>
              </a:r>
              <a:r>
                <a:rPr sz="900" dirty="0">
                  <a:latin typeface="맑은 고딕" charset="0"/>
                  <a:ea typeface="맑은 고딕" charset="0"/>
                </a:rPr>
                <a:t>   ▼</a:t>
              </a:r>
              <a:endParaRPr lang="ko-KR" altLang="en-US" sz="9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761445" y="5356929"/>
            <a:ext cx="2651871" cy="284269"/>
            <a:chOff x="3065144" y="5910154"/>
            <a:chExt cx="2651871" cy="284269"/>
          </a:xfrm>
        </p:grpSpPr>
        <p:sp>
          <p:nvSpPr>
            <p:cNvPr id="71" name="Rect 0"/>
            <p:cNvSpPr>
              <a:spLocks/>
            </p:cNvSpPr>
            <p:nvPr/>
          </p:nvSpPr>
          <p:spPr>
            <a:xfrm>
              <a:off x="3065144" y="5910154"/>
              <a:ext cx="1765891" cy="284269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2" name="Rect 0"/>
            <p:cNvSpPr>
              <a:spLocks/>
            </p:cNvSpPr>
            <p:nvPr/>
          </p:nvSpPr>
          <p:spPr>
            <a:xfrm>
              <a:off x="4917197" y="5910154"/>
              <a:ext cx="799818" cy="284269"/>
            </a:xfrm>
            <a:prstGeom prst="rect">
              <a:avLst/>
            </a:prstGeom>
            <a:solidFill>
              <a:srgbClr val="969696"/>
            </a:solidFill>
            <a:ln w="12700" cap="flat" cmpd="sng">
              <a:solidFill>
                <a:schemeClr val="bg1">
                  <a:lumMod val="6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050" dirty="0">
                  <a:latin typeface="맑은 고딕" charset="0"/>
                  <a:ea typeface="맑은 고딕" charset="0"/>
                </a:rPr>
                <a:t>우편번호</a:t>
              </a:r>
            </a:p>
          </p:txBody>
        </p:sp>
      </p:grpSp>
      <p:sp>
        <p:nvSpPr>
          <p:cNvPr id="74" name="Rect 0"/>
          <p:cNvSpPr txBox="1">
            <a:spLocks/>
          </p:cNvSpPr>
          <p:nvPr/>
        </p:nvSpPr>
        <p:spPr>
          <a:xfrm>
            <a:off x="447519" y="6159461"/>
            <a:ext cx="841897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dirty="0" err="1">
                <a:latin typeface="맑은 고딕" charset="0"/>
                <a:ea typeface="맑은 고딕" charset="0"/>
              </a:rPr>
              <a:t>상세주소</a:t>
            </a:r>
            <a:r>
              <a:rPr sz="1000" dirty="0">
                <a:latin typeface="맑은 고딕" charset="0"/>
                <a:ea typeface="맑은 고딕" charset="0"/>
              </a:rPr>
              <a:t>  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8" name="Rect 0"/>
          <p:cNvSpPr txBox="1">
            <a:spLocks/>
          </p:cNvSpPr>
          <p:nvPr/>
        </p:nvSpPr>
        <p:spPr>
          <a:xfrm>
            <a:off x="447519" y="5762550"/>
            <a:ext cx="841897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dirty="0" err="1">
                <a:latin typeface="맑은 고딕" charset="0"/>
                <a:ea typeface="맑은 고딕" charset="0"/>
              </a:rPr>
              <a:t>기본주소</a:t>
            </a:r>
            <a:r>
              <a:rPr sz="1000" dirty="0">
                <a:latin typeface="맑은 고딕" charset="0"/>
                <a:ea typeface="맑은 고딕" charset="0"/>
              </a:rPr>
              <a:t>  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9" name="Rect 0"/>
          <p:cNvSpPr>
            <a:spLocks/>
          </p:cNvSpPr>
          <p:nvPr/>
        </p:nvSpPr>
        <p:spPr>
          <a:xfrm>
            <a:off x="1761446" y="6162427"/>
            <a:ext cx="4184968" cy="24362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197122" y="6535629"/>
            <a:ext cx="934826" cy="244133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가입하기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1761446" y="4960000"/>
            <a:ext cx="2648871" cy="295920"/>
            <a:chOff x="3069591" y="3529540"/>
            <a:chExt cx="2758592" cy="295920"/>
          </a:xfrm>
        </p:grpSpPr>
        <p:sp>
          <p:nvSpPr>
            <p:cNvPr id="85" name="Rect 0"/>
            <p:cNvSpPr>
              <a:spLocks/>
            </p:cNvSpPr>
            <p:nvPr/>
          </p:nvSpPr>
          <p:spPr>
            <a:xfrm>
              <a:off x="3069591" y="3529540"/>
              <a:ext cx="2758592" cy="284269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6" name="Rect 0"/>
            <p:cNvSpPr txBox="1">
              <a:spLocks/>
            </p:cNvSpPr>
            <p:nvPr/>
          </p:nvSpPr>
          <p:spPr>
            <a:xfrm>
              <a:off x="3137762" y="3548461"/>
              <a:ext cx="2079886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생년월일을</a:t>
              </a:r>
              <a:r>
                <a:rPr sz="1200" dirty="0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dirty="0" err="1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입력하세요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1761446" y="2624876"/>
            <a:ext cx="2758592" cy="295920"/>
            <a:chOff x="3069591" y="3529540"/>
            <a:chExt cx="2758592" cy="295920"/>
          </a:xfrm>
        </p:grpSpPr>
        <p:sp>
          <p:nvSpPr>
            <p:cNvPr id="88" name="Rect 0"/>
            <p:cNvSpPr>
              <a:spLocks/>
            </p:cNvSpPr>
            <p:nvPr/>
          </p:nvSpPr>
          <p:spPr>
            <a:xfrm>
              <a:off x="3069591" y="3529540"/>
              <a:ext cx="2758592" cy="284269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8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Rect 0"/>
            <p:cNvSpPr txBox="1">
              <a:spLocks/>
            </p:cNvSpPr>
            <p:nvPr/>
          </p:nvSpPr>
          <p:spPr>
            <a:xfrm>
              <a:off x="3156622" y="3548461"/>
              <a:ext cx="2079886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이름을</a:t>
              </a:r>
              <a:r>
                <a:rPr sz="1200" dirty="0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dirty="0" err="1">
                  <a:solidFill>
                    <a:schemeClr val="bg1">
                      <a:lumMod val="75000"/>
                    </a:schemeClr>
                  </a:solidFill>
                  <a:latin typeface="맑은 고딕" charset="0"/>
                  <a:ea typeface="맑은 고딕" charset="0"/>
                </a:rPr>
                <a:t>입력하세요</a:t>
              </a:r>
              <a:endParaRPr lang="ko-KR" altLang="en-US" sz="1200" dirty="0">
                <a:solidFill>
                  <a:schemeClr val="bg1">
                    <a:lumMod val="7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5" name="타원 94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63052" y="2029333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90" name="Rect 0"/>
          <p:cNvSpPr>
            <a:spLocks/>
          </p:cNvSpPr>
          <p:nvPr/>
        </p:nvSpPr>
        <p:spPr>
          <a:xfrm>
            <a:off x="4633703" y="3021269"/>
            <a:ext cx="799818" cy="284269"/>
          </a:xfrm>
          <a:prstGeom prst="rect">
            <a:avLst/>
          </a:prstGeom>
          <a:solidFill>
            <a:srgbClr val="969696"/>
          </a:solidFill>
          <a:ln w="12700" cap="flat" cmpd="sng">
            <a:solidFill>
              <a:schemeClr val="bg1">
                <a:lumMod val="6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050" dirty="0" err="1">
                <a:latin typeface="맑은 고딕" charset="0"/>
                <a:ea typeface="맑은 고딕" charset="0"/>
              </a:rPr>
              <a:t>중복확인</a:t>
            </a:r>
            <a:endParaRPr lang="ko-KR" altLang="en-US" sz="1050" dirty="0">
              <a:latin typeface="맑은 고딕" charset="0"/>
              <a:ea typeface="맑은 고딕" charset="0"/>
            </a:endParaRPr>
          </a:p>
        </p:txBody>
      </p:sp>
      <p:sp>
        <p:nvSpPr>
          <p:cNvPr id="93" name="Rect 0"/>
          <p:cNvSpPr txBox="1">
            <a:spLocks/>
          </p:cNvSpPr>
          <p:nvPr/>
        </p:nvSpPr>
        <p:spPr>
          <a:xfrm>
            <a:off x="3095655" y="4607588"/>
            <a:ext cx="322524" cy="261610"/>
          </a:xfrm>
          <a:prstGeom prst="rect">
            <a:avLst/>
          </a:prstGeom>
          <a:noFill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1100" dirty="0">
                <a:latin typeface="맑은 고딕" charset="0"/>
                <a:ea typeface="맑은 고딕" charset="0"/>
              </a:rPr>
              <a:t>@</a:t>
            </a:r>
            <a:endParaRPr lang="ko-KR" altLang="en-US" sz="1100" dirty="0">
              <a:latin typeface="맑은 고딕" charset="0"/>
              <a:ea typeface="맑은 고딕" charset="0"/>
            </a:endParaRPr>
          </a:p>
        </p:txBody>
      </p:sp>
      <p:sp>
        <p:nvSpPr>
          <p:cNvPr id="94" name="Rect 0"/>
          <p:cNvSpPr>
            <a:spLocks/>
          </p:cNvSpPr>
          <p:nvPr/>
        </p:nvSpPr>
        <p:spPr>
          <a:xfrm>
            <a:off x="1761446" y="5762701"/>
            <a:ext cx="4184968" cy="243621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071122" y="6405695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97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90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68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41053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" y="1985917"/>
            <a:ext cx="8400259" cy="4872083"/>
          </a:xfrm>
          <a:prstGeom prst="rect">
            <a:avLst/>
          </a:prstGeom>
          <a:blipFill>
            <a:blip r:embed="rId2">
              <a:alphaModFix amt="77000"/>
            </a:blip>
            <a:stretch>
              <a:fillRect/>
            </a:stretch>
          </a:blipFill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브랜드 소개 화면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브랜드페이지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브랜드 소개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브랜드 소개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 0"/>
          <p:cNvSpPr>
            <a:spLocks/>
          </p:cNvSpPr>
          <p:nvPr/>
        </p:nvSpPr>
        <p:spPr>
          <a:xfrm>
            <a:off x="8883" y="1366375"/>
            <a:ext cx="8400259" cy="5491625"/>
          </a:xfrm>
          <a:prstGeom prst="rect">
            <a:avLst/>
          </a:prstGeom>
          <a:solidFill>
            <a:srgbClr val="030303">
              <a:alpha val="53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Times New Roman" charset="0"/>
              <a:ea typeface="Times New Roman" charset="0"/>
            </a:endParaRPr>
          </a:p>
        </p:txBody>
      </p:sp>
      <p:sp>
        <p:nvSpPr>
          <p:cNvPr id="98" name="Rect 0"/>
          <p:cNvSpPr txBox="1">
            <a:spLocks/>
          </p:cNvSpPr>
          <p:nvPr/>
        </p:nvSpPr>
        <p:spPr>
          <a:xfrm flipH="1">
            <a:off x="4731025" y="3429110"/>
            <a:ext cx="3678117" cy="33239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40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PRODUCT</a:t>
            </a:r>
          </a:p>
          <a:p>
            <a:pPr marL="0" indent="0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트렌디한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커피와 디저트</a:t>
            </a:r>
            <a:endParaRPr lang="en-US" altLang="ko-KR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defTabSz="914400" rtl="0" eaLnBrk="1" latinLnBrk="0" hangingPunct="1">
              <a:lnSpc>
                <a:spcPct val="150000"/>
              </a:lnSpc>
              <a:buFontTx/>
              <a:buNone/>
            </a:pPr>
            <a:endParaRPr lang="en-US" altLang="ko-KR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40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BRAND EXPERIENCE</a:t>
            </a:r>
          </a:p>
          <a:p>
            <a:pPr marL="0" indent="0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즐거운 소통과 여유</a:t>
            </a:r>
            <a:endParaRPr lang="en-US" altLang="ko-KR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defTabSz="914400" rtl="0" eaLnBrk="1" latinLnBrk="0" hangingPunct="1">
              <a:lnSpc>
                <a:spcPct val="150000"/>
              </a:lnSpc>
              <a:buFontTx/>
              <a:buNone/>
            </a:pPr>
            <a:endParaRPr lang="en-US" altLang="ko-KR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40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CULTURE</a:t>
            </a:r>
          </a:p>
          <a:p>
            <a:pPr marL="0" indent="0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일상 속 사람과 사람의 어울림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즐거운 소통의 문화를 즐기는 라이프 스타일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0" indent="0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원썸플레이스가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나누고 싶은 가치입니다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0598" y="2320572"/>
            <a:ext cx="581281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ko-KR" altLang="en-US" sz="2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원썸플레이스</a:t>
            </a:r>
            <a:r>
              <a:rPr lang="en-US" altLang="ko-KR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,</a:t>
            </a:r>
          </a:p>
          <a:p>
            <a:r>
              <a:rPr lang="ko-KR" alt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함께 즐기는 소통의 문화를 만들다</a:t>
            </a:r>
            <a:r>
              <a:rPr lang="en-US" altLang="ko-KR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13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45439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" y="1985917"/>
            <a:ext cx="8400259" cy="4872083"/>
          </a:xfrm>
          <a:prstGeom prst="rect">
            <a:avLst/>
          </a:prstGeom>
          <a:blipFill>
            <a:blip r:embed="rId2">
              <a:alphaModFix amt="77000"/>
            </a:blip>
            <a:stretch>
              <a:fillRect/>
            </a:stretch>
          </a:blipFill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메뉴에 마우스 커서를 올리면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 카테고리가 나타난다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메뉴를 클릭하면 해당 카테고리의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메뉴들을 볼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메뉴 소개 페이지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메뉴페이지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메뉴 소개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메뉴 소개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 0"/>
          <p:cNvSpPr>
            <a:spLocks/>
          </p:cNvSpPr>
          <p:nvPr/>
        </p:nvSpPr>
        <p:spPr>
          <a:xfrm>
            <a:off x="8883" y="1366375"/>
            <a:ext cx="8400259" cy="5491625"/>
          </a:xfrm>
          <a:prstGeom prst="rect">
            <a:avLst/>
          </a:prstGeom>
          <a:solidFill>
            <a:srgbClr val="030303">
              <a:alpha val="53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Times New Roman" charset="0"/>
              <a:ea typeface="Times New Roman" charset="0"/>
            </a:endParaRP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270422" y="1831762"/>
            <a:ext cx="955348" cy="1586142"/>
            <a:chOff x="3847471" y="1831762"/>
            <a:chExt cx="955348" cy="1586142"/>
          </a:xfrm>
        </p:grpSpPr>
        <p:sp>
          <p:nvSpPr>
            <p:cNvPr id="21" name="Rect 0"/>
            <p:cNvSpPr>
              <a:spLocks/>
            </p:cNvSpPr>
            <p:nvPr/>
          </p:nvSpPr>
          <p:spPr>
            <a:xfrm>
              <a:off x="3847471" y="1985918"/>
              <a:ext cx="955348" cy="1431986"/>
            </a:xfrm>
            <a:prstGeom prst="roundRect">
              <a:avLst>
                <a:gd name="adj" fmla="val 3159"/>
              </a:avLst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이등변 삼각형 22"/>
            <p:cNvSpPr/>
            <p:nvPr/>
          </p:nvSpPr>
          <p:spPr>
            <a:xfrm>
              <a:off x="4139703" y="1831762"/>
              <a:ext cx="325766" cy="27801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Rect 0"/>
          <p:cNvSpPr txBox="1">
            <a:spLocks/>
          </p:cNvSpPr>
          <p:nvPr/>
        </p:nvSpPr>
        <p:spPr>
          <a:xfrm>
            <a:off x="3234405" y="2029460"/>
            <a:ext cx="973609" cy="12729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05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커피</a:t>
            </a:r>
            <a:endParaRPr lang="en-US" altLang="ko-KR" sz="1050" b="1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음료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디저트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델리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상품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3301776" y="1404475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3301776" y="2026329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28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78482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해당 카테고리의 메뉴를 조회하는 페이지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메뉴페이지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메뉴 내역 확인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메뉴 내역 확인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B05EB900-F111-C163-246F-EF849B280304}"/>
              </a:ext>
            </a:extLst>
          </p:cNvPr>
          <p:cNvSpPr>
            <a:spLocks/>
          </p:cNvSpPr>
          <p:nvPr/>
        </p:nvSpPr>
        <p:spPr>
          <a:xfrm>
            <a:off x="8883" y="1986965"/>
            <a:ext cx="8400259" cy="4870889"/>
          </a:xfrm>
          <a:prstGeom prst="rect">
            <a:avLst/>
          </a:prstGeom>
          <a:solidFill>
            <a:schemeClr val="bg2">
              <a:lumMod val="75000"/>
              <a:alpha val="5377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259" y="2246846"/>
            <a:ext cx="1725920" cy="20310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413" y="2243352"/>
            <a:ext cx="1725634" cy="203432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281" y="2243352"/>
            <a:ext cx="1722897" cy="20343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433" y="4611616"/>
            <a:ext cx="1713746" cy="199111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3413" y="4611616"/>
            <a:ext cx="1725634" cy="202574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281" y="4611616"/>
            <a:ext cx="1722897" cy="2020122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23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9381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 옆의 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‘+’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통해 추가할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주문내역의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‘-’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통해 삭제할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최종 주문을 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메뉴를 최종 결제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주문</a:t>
                      </a:r>
                      <a:r>
                        <a:rPr lang="en-US" altLang="ko-KR" sz="1100" b="0" dirty="0"/>
                        <a:t>)</a:t>
                      </a:r>
                      <a:r>
                        <a:rPr lang="ko-KR" altLang="en-US" sz="1100" b="0" dirty="0"/>
                        <a:t>하는 화면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주문 페이지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주문 페이지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메뉴를 최종 결제하는 화면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8883" y="1985917"/>
            <a:ext cx="8400259" cy="4872083"/>
          </a:xfrm>
          <a:prstGeom prst="rect">
            <a:avLst/>
          </a:prstGeom>
          <a:solidFill>
            <a:srgbClr val="030303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Times New Roman" charset="0"/>
              <a:ea typeface="Times New Roman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" y="2223190"/>
            <a:ext cx="1435922" cy="14975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5" y="4966294"/>
            <a:ext cx="1472182" cy="153540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2" y="3469270"/>
            <a:ext cx="1596419" cy="16649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14886" y="2611430"/>
            <a:ext cx="2588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아이스 </a:t>
            </a:r>
            <a:r>
              <a:rPr lang="ko-KR" altLang="en-US" sz="1200" b="1" dirty="0" err="1">
                <a:solidFill>
                  <a:schemeClr val="bg1"/>
                </a:solidFill>
              </a:rPr>
              <a:t>아메리카노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14885" y="2943777"/>
            <a:ext cx="2588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4,500</a:t>
            </a:r>
            <a:r>
              <a:rPr lang="ko-KR" altLang="en-US" sz="1200" b="1" dirty="0">
                <a:solidFill>
                  <a:srgbClr val="FFC000"/>
                </a:solidFill>
              </a:rPr>
              <a:t>원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78931" y="5354534"/>
            <a:ext cx="2588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딸기 </a:t>
            </a:r>
            <a:r>
              <a:rPr lang="ko-KR" altLang="en-US" sz="1200" b="1" dirty="0" err="1">
                <a:solidFill>
                  <a:schemeClr val="bg1"/>
                </a:solidFill>
              </a:rPr>
              <a:t>딜라이트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 err="1">
                <a:solidFill>
                  <a:schemeClr val="bg1"/>
                </a:solidFill>
              </a:rPr>
              <a:t>요거트</a:t>
            </a:r>
            <a:r>
              <a:rPr lang="ko-KR" altLang="en-US" sz="1200" b="1" dirty="0">
                <a:solidFill>
                  <a:schemeClr val="bg1"/>
                </a:solidFill>
              </a:rPr>
              <a:t> </a:t>
            </a:r>
            <a:r>
              <a:rPr lang="ko-KR" altLang="en-US" sz="1200" b="1" dirty="0" err="1">
                <a:solidFill>
                  <a:schemeClr val="bg1"/>
                </a:solidFill>
              </a:rPr>
              <a:t>블렌디드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78930" y="5686881"/>
            <a:ext cx="2588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6,300</a:t>
            </a:r>
            <a:r>
              <a:rPr lang="ko-KR" altLang="en-US" sz="1200" b="1" dirty="0">
                <a:solidFill>
                  <a:srgbClr val="FFC000"/>
                </a:solidFill>
              </a:rPr>
              <a:t>원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14887" y="4007089"/>
            <a:ext cx="2588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</a:rPr>
              <a:t>부드러운 생크림 카스텔라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14886" y="4339436"/>
            <a:ext cx="25887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FFC000"/>
                </a:solidFill>
              </a:rPr>
              <a:t>4,500</a:t>
            </a:r>
            <a:r>
              <a:rPr lang="ko-KR" altLang="en-US" sz="1200" b="1" dirty="0">
                <a:solidFill>
                  <a:srgbClr val="FFC000"/>
                </a:solidFill>
              </a:rPr>
              <a:t>원</a:t>
            </a: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4837327" y="2441575"/>
            <a:ext cx="3124835" cy="379793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1" name="Rect 0"/>
          <p:cNvSpPr>
            <a:spLocks/>
          </p:cNvSpPr>
          <p:nvPr/>
        </p:nvSpPr>
        <p:spPr>
          <a:xfrm>
            <a:off x="4837327" y="2441575"/>
            <a:ext cx="3124835" cy="57848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5617742" y="2589530"/>
            <a:ext cx="1563370" cy="308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주문 내역</a:t>
            </a:r>
          </a:p>
        </p:txBody>
      </p:sp>
      <p:sp>
        <p:nvSpPr>
          <p:cNvPr id="34" name="Rect 0"/>
          <p:cNvSpPr txBox="1">
            <a:spLocks/>
          </p:cNvSpPr>
          <p:nvPr/>
        </p:nvSpPr>
        <p:spPr>
          <a:xfrm>
            <a:off x="5180227" y="3219443"/>
            <a:ext cx="2678430" cy="2462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latin typeface="맑은 고딕" charset="0"/>
                <a:ea typeface="맑은 고딕" charset="0"/>
              </a:rPr>
              <a:t>1x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아이스 </a:t>
            </a:r>
            <a:r>
              <a:rPr lang="ko-KR" altLang="en-US" sz="1000" dirty="0" err="1">
                <a:latin typeface="맑은 고딕" charset="0"/>
                <a:ea typeface="맑은 고딕" charset="0"/>
              </a:rPr>
              <a:t>아메리카노</a:t>
            </a:r>
            <a:r>
              <a:rPr sz="1000" dirty="0">
                <a:latin typeface="맑은 고딕" charset="0"/>
                <a:ea typeface="맑은 고딕" charset="0"/>
              </a:rPr>
              <a:t>                </a:t>
            </a:r>
            <a:r>
              <a:rPr lang="en-US" sz="1000" dirty="0">
                <a:latin typeface="맑은 고딕" charset="0"/>
                <a:ea typeface="맑은 고딕" charset="0"/>
              </a:rPr>
              <a:t>   4,5</a:t>
            </a:r>
            <a:r>
              <a:rPr sz="1000" dirty="0">
                <a:latin typeface="맑은 고딕" charset="0"/>
                <a:ea typeface="맑은 고딕" charset="0"/>
              </a:rPr>
              <a:t>00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pic>
        <p:nvPicPr>
          <p:cNvPr id="36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977662" y="3255523"/>
            <a:ext cx="182245" cy="182245"/>
          </a:xfrm>
          <a:prstGeom prst="rect">
            <a:avLst/>
          </a:prstGeom>
          <a:noFill/>
        </p:spPr>
      </p:pic>
      <p:sp>
        <p:nvSpPr>
          <p:cNvPr id="38" name="Rect 0"/>
          <p:cNvSpPr txBox="1">
            <a:spLocks/>
          </p:cNvSpPr>
          <p:nvPr/>
        </p:nvSpPr>
        <p:spPr>
          <a:xfrm>
            <a:off x="4977662" y="4406933"/>
            <a:ext cx="2801620" cy="26161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rgbClr val="847250"/>
                </a:solidFill>
                <a:latin typeface="맑은 고딕" charset="0"/>
                <a:ea typeface="맑은 고딕" charset="0"/>
              </a:rPr>
              <a:t>TOTAL</a:t>
            </a:r>
            <a:r>
              <a:rPr sz="1000" dirty="0">
                <a:latin typeface="맑은 고딕" charset="0"/>
                <a:ea typeface="맑은 고딕" charset="0"/>
              </a:rPr>
              <a:t>                                     </a:t>
            </a:r>
            <a:r>
              <a:rPr lang="en-US" sz="1000" dirty="0">
                <a:latin typeface="맑은 고딕" charset="0"/>
                <a:ea typeface="맑은 고딕" charset="0"/>
              </a:rPr>
              <a:t>  </a:t>
            </a:r>
            <a:r>
              <a:rPr lang="en-US" sz="1000" b="1" dirty="0">
                <a:latin typeface="맑은 고딕" charset="0"/>
                <a:ea typeface="맑은 고딕" charset="0"/>
              </a:rPr>
              <a:t>15,300</a:t>
            </a:r>
            <a:endParaRPr lang="ko-KR" altLang="en-US" sz="1000" b="1" dirty="0">
              <a:latin typeface="맑은 고딕" charset="0"/>
              <a:ea typeface="맑은 고딕" charset="0"/>
            </a:endParaRPr>
          </a:p>
        </p:txBody>
      </p:sp>
      <p:sp>
        <p:nvSpPr>
          <p:cNvPr id="39" name="Rect 0"/>
          <p:cNvSpPr>
            <a:spLocks/>
          </p:cNvSpPr>
          <p:nvPr/>
        </p:nvSpPr>
        <p:spPr>
          <a:xfrm>
            <a:off x="4998617" y="5203801"/>
            <a:ext cx="2780665" cy="3644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0" name="Rect 0"/>
          <p:cNvSpPr txBox="1">
            <a:spLocks/>
          </p:cNvSpPr>
          <p:nvPr/>
        </p:nvSpPr>
        <p:spPr>
          <a:xfrm>
            <a:off x="5132638" y="5250803"/>
            <a:ext cx="2620010" cy="2622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쿠폰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100" dirty="0" err="1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적용</a:t>
            </a:r>
            <a:r>
              <a:rPr sz="11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                                 ▼</a:t>
            </a:r>
            <a:endParaRPr lang="ko-KR" altLang="en-US" sz="11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Rect 0"/>
          <p:cNvSpPr>
            <a:spLocks/>
          </p:cNvSpPr>
          <p:nvPr/>
        </p:nvSpPr>
        <p:spPr>
          <a:xfrm>
            <a:off x="4997347" y="5717540"/>
            <a:ext cx="2781935" cy="364490"/>
          </a:xfrm>
          <a:prstGeom prst="rect">
            <a:avLst/>
          </a:prstGeom>
          <a:solidFill>
            <a:srgbClr val="1A181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>
            <a:off x="6010807" y="5777865"/>
            <a:ext cx="863600" cy="2622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주문하기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4987187" y="4767262"/>
            <a:ext cx="2780665" cy="332740"/>
            <a:chOff x="6457315" y="4767262"/>
            <a:chExt cx="2780665" cy="332740"/>
          </a:xfrm>
        </p:grpSpPr>
        <p:sp>
          <p:nvSpPr>
            <p:cNvPr id="44" name="직사각형 43"/>
            <p:cNvSpPr/>
            <p:nvPr/>
          </p:nvSpPr>
          <p:spPr>
            <a:xfrm>
              <a:off x="6457315" y="4767262"/>
              <a:ext cx="2780665" cy="3327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Rect 0"/>
            <p:cNvSpPr txBox="1">
              <a:spLocks/>
            </p:cNvSpPr>
            <p:nvPr/>
          </p:nvSpPr>
          <p:spPr>
            <a:xfrm>
              <a:off x="6610350" y="4824412"/>
              <a:ext cx="2389505" cy="2622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10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비고</a:t>
              </a:r>
              <a:endParaRPr lang="ko-KR" altLang="en-US" sz="11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7" name="Rect 0"/>
          <p:cNvSpPr txBox="1">
            <a:spLocks/>
          </p:cNvSpPr>
          <p:nvPr/>
        </p:nvSpPr>
        <p:spPr>
          <a:xfrm>
            <a:off x="5180227" y="3910798"/>
            <a:ext cx="2678430" cy="2462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1000" dirty="0">
                <a:latin typeface="맑은 고딕" charset="0"/>
                <a:ea typeface="맑은 고딕" charset="0"/>
              </a:rPr>
              <a:t>1</a:t>
            </a:r>
            <a:r>
              <a:rPr sz="1000" dirty="0">
                <a:latin typeface="맑은 고딕" charset="0"/>
                <a:ea typeface="맑은 고딕" charset="0"/>
              </a:rPr>
              <a:t>x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딸기 </a:t>
            </a:r>
            <a:r>
              <a:rPr lang="ko-KR" altLang="en-US" sz="1000" dirty="0" err="1">
                <a:latin typeface="맑은 고딕" charset="0"/>
                <a:ea typeface="맑은 고딕" charset="0"/>
              </a:rPr>
              <a:t>딜라이트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000" dirty="0" err="1">
                <a:latin typeface="맑은 고딕" charset="0"/>
                <a:ea typeface="맑은 고딕" charset="0"/>
              </a:rPr>
              <a:t>요거트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000" dirty="0" err="1">
                <a:latin typeface="맑은 고딕" charset="0"/>
                <a:ea typeface="맑은 고딕" charset="0"/>
              </a:rPr>
              <a:t>블렌디드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 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6,300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pic>
        <p:nvPicPr>
          <p:cNvPr id="48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977662" y="3948484"/>
            <a:ext cx="182245" cy="182245"/>
          </a:xfrm>
          <a:prstGeom prst="rect">
            <a:avLst/>
          </a:prstGeom>
          <a:noFill/>
        </p:spPr>
      </p:pic>
      <p:sp>
        <p:nvSpPr>
          <p:cNvPr id="50" name="Rect 0"/>
          <p:cNvSpPr txBox="1">
            <a:spLocks/>
          </p:cNvSpPr>
          <p:nvPr/>
        </p:nvSpPr>
        <p:spPr>
          <a:xfrm>
            <a:off x="5180227" y="3564530"/>
            <a:ext cx="2678430" cy="2462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1000" dirty="0">
                <a:latin typeface="맑은 고딕" charset="0"/>
                <a:ea typeface="맑은 고딕" charset="0"/>
              </a:rPr>
              <a:t>1</a:t>
            </a:r>
            <a:r>
              <a:rPr sz="1000" dirty="0">
                <a:latin typeface="맑은 고딕" charset="0"/>
                <a:ea typeface="맑은 고딕" charset="0"/>
              </a:rPr>
              <a:t>x 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부드러운 생크림 카스텔라         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4,500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pic>
        <p:nvPicPr>
          <p:cNvPr id="51" name="Picture 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4977662" y="3602216"/>
            <a:ext cx="182245" cy="182245"/>
          </a:xfrm>
          <a:prstGeom prst="rect">
            <a:avLst/>
          </a:prstGeom>
          <a:noFill/>
        </p:spPr>
      </p:pic>
      <p:pic>
        <p:nvPicPr>
          <p:cNvPr id="52" name="Picture "/>
          <p:cNvPicPr>
            <a:picLocks noChangeAspect="1"/>
          </p:cNvPicPr>
          <p:nvPr/>
        </p:nvPicPr>
        <p:blipFill rotWithShape="1">
          <a:blip r:embed="rId6" cstate="hqprint">
            <a:duotone>
              <a:srgbClr val="D39600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850" y="2622550"/>
            <a:ext cx="242570" cy="242570"/>
          </a:xfrm>
          <a:prstGeom prst="rect">
            <a:avLst/>
          </a:prstGeom>
          <a:noFill/>
        </p:spPr>
      </p:pic>
      <p:cxnSp>
        <p:nvCxnSpPr>
          <p:cNvPr id="20" name="직선 연결선 19"/>
          <p:cNvCxnSpPr/>
          <p:nvPr/>
        </p:nvCxnSpPr>
        <p:spPr>
          <a:xfrm>
            <a:off x="2769830" y="2743835"/>
            <a:ext cx="1133814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"/>
          <p:cNvPicPr>
            <a:picLocks noChangeAspect="1"/>
          </p:cNvPicPr>
          <p:nvPr/>
        </p:nvPicPr>
        <p:blipFill rotWithShape="1">
          <a:blip r:embed="rId6" cstate="hqprint">
            <a:duotone>
              <a:srgbClr val="D39600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850" y="4038013"/>
            <a:ext cx="242570" cy="242570"/>
          </a:xfrm>
          <a:prstGeom prst="rect">
            <a:avLst/>
          </a:prstGeom>
          <a:noFill/>
        </p:spPr>
      </p:pic>
      <p:cxnSp>
        <p:nvCxnSpPr>
          <p:cNvPr id="63" name="직선 연결선 62"/>
          <p:cNvCxnSpPr/>
          <p:nvPr/>
        </p:nvCxnSpPr>
        <p:spPr>
          <a:xfrm>
            <a:off x="3293616" y="4159298"/>
            <a:ext cx="610028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"/>
          <p:cNvPicPr>
            <a:picLocks noChangeAspect="1"/>
          </p:cNvPicPr>
          <p:nvPr/>
        </p:nvPicPr>
        <p:blipFill rotWithShape="1">
          <a:blip r:embed="rId6" cstate="hqprint">
            <a:duotone>
              <a:srgbClr val="D39600"/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5850" y="5373477"/>
            <a:ext cx="242570" cy="242570"/>
          </a:xfrm>
          <a:prstGeom prst="rect">
            <a:avLst/>
          </a:prstGeom>
          <a:noFill/>
        </p:spPr>
      </p:pic>
      <p:cxnSp>
        <p:nvCxnSpPr>
          <p:cNvPr id="65" name="직선 연결선 64"/>
          <p:cNvCxnSpPr/>
          <p:nvPr/>
        </p:nvCxnSpPr>
        <p:spPr>
          <a:xfrm>
            <a:off x="3613212" y="5494762"/>
            <a:ext cx="290432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타원 66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3824657" y="2400048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4803072" y="3091075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4803072" y="5568291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3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49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주문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842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검색을 통해서 매장 위치를 조회할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매장 위치의 상세정보를 볼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b="0" dirty="0"/>
                        <a:t>GPS </a:t>
                      </a:r>
                      <a:r>
                        <a:rPr lang="ko-KR" altLang="en-US" sz="1100" b="0" dirty="0"/>
                        <a:t>기반으로 매장의 위치를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매장조회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/>
                        <a:t>매장조회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GPS</a:t>
                      </a:r>
                      <a:r>
                        <a:rPr lang="en-US" altLang="ko-KR" sz="1100" b="0" baseline="0" dirty="0"/>
                        <a:t> </a:t>
                      </a:r>
                      <a:r>
                        <a:rPr lang="ko-KR" altLang="en-US" sz="1100" b="0" baseline="0" dirty="0"/>
                        <a:t>기반으로 매장의 위치를 조회할 수 있다</a:t>
                      </a:r>
                      <a:r>
                        <a:rPr lang="en-US" altLang="ko-KR" sz="1100" b="0" baseline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" y="1985916"/>
            <a:ext cx="8400260" cy="4872083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8881" y="3357563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3863269" y="2312420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11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</a:t>
            </a:r>
            <a:r>
              <a:rPr lang="ko-KR" altLang="en-US" sz="140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250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899B0E-C0EA-10E9-7D10-74C6DBA55393}"/>
              </a:ext>
            </a:extLst>
          </p:cNvPr>
          <p:cNvSpPr/>
          <p:nvPr/>
        </p:nvSpPr>
        <p:spPr>
          <a:xfrm>
            <a:off x="1347041" y="1990774"/>
            <a:ext cx="7034818" cy="478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398782" y="2017018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개점 일정 계획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4BE5587-EDDF-9D12-E783-1FC392B3C480}"/>
              </a:ext>
            </a:extLst>
          </p:cNvPr>
          <p:cNvSpPr/>
          <p:nvPr/>
        </p:nvSpPr>
        <p:spPr>
          <a:xfrm>
            <a:off x="1469904" y="2730873"/>
            <a:ext cx="6830816" cy="38934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개점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교육훈련관리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charset="0"/>
                          <a:ea typeface="맑은 고딕" charset="0"/>
                        </a:rPr>
                        <a:t>개점 예정인 가맹점주의 교육 훈련 일정과 받아야 하는 교육</a:t>
                      </a:r>
                      <a:r>
                        <a:rPr lang="en-US" altLang="ko-KR" sz="1100" dirty="0"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100" dirty="0">
                          <a:latin typeface="맑은 고딕" charset="0"/>
                          <a:ea typeface="맑은 고딕" charset="0"/>
                        </a:rPr>
                        <a:t>교육 이수여부를 조회할 수 있다</a:t>
                      </a:r>
                      <a:r>
                        <a:rPr lang="en-US" altLang="ko-KR" sz="11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B1A629D8-5A37-7351-0E05-76E90BB7B5D5}"/>
              </a:ext>
            </a:extLst>
          </p:cNvPr>
          <p:cNvGrpSpPr/>
          <p:nvPr/>
        </p:nvGrpSpPr>
        <p:grpSpPr>
          <a:xfrm>
            <a:off x="1643033" y="2875316"/>
            <a:ext cx="6398119" cy="3255504"/>
            <a:chOff x="885448" y="3190375"/>
            <a:chExt cx="6693240" cy="3136255"/>
          </a:xfrm>
        </p:grpSpPr>
        <p:cxnSp>
          <p:nvCxnSpPr>
            <p:cNvPr id="11" name="Rect 0">
              <a:extLst>
                <a:ext uri="{FF2B5EF4-FFF2-40B4-BE49-F238E27FC236}">
                  <a16:creationId xmlns:a16="http://schemas.microsoft.com/office/drawing/2014/main" id="{F3287D6C-D65B-3C8E-F462-AF36CF68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190375"/>
              <a:ext cx="6692400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t 0">
              <a:extLst>
                <a:ext uri="{FF2B5EF4-FFF2-40B4-BE49-F238E27FC236}">
                  <a16:creationId xmlns:a16="http://schemas.microsoft.com/office/drawing/2014/main" id="{CC7DFF94-C528-D805-6471-A8D762ADF62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624081"/>
              <a:ext cx="6693239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B1321436-5BE6-13AC-DBED-D69304AD8F2F}"/>
                </a:ext>
              </a:extLst>
            </p:cNvPr>
            <p:cNvSpPr txBox="1">
              <a:spLocks/>
            </p:cNvSpPr>
            <p:nvPr/>
          </p:nvSpPr>
          <p:spPr>
            <a:xfrm>
              <a:off x="967365" y="3283095"/>
              <a:ext cx="6512711" cy="26685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  가맹점명             가맹점주                  훈련일정                   이수여부       비고</a:t>
              </a:r>
            </a:p>
          </p:txBody>
        </p:sp>
        <p:cxnSp>
          <p:nvCxnSpPr>
            <p:cNvPr id="15" name="Rect 0">
              <a:extLst>
                <a:ext uri="{FF2B5EF4-FFF2-40B4-BE49-F238E27FC236}">
                  <a16:creationId xmlns:a16="http://schemas.microsoft.com/office/drawing/2014/main" id="{9F26D005-B856-6EF0-CCD6-498735B824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8" y="6326630"/>
              <a:ext cx="6692400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04D2BBA-01AD-D339-65CD-691599546D8B}"/>
                </a:ext>
              </a:extLst>
            </p:cNvPr>
            <p:cNvSpPr txBox="1">
              <a:spLocks/>
            </p:cNvSpPr>
            <p:nvPr/>
          </p:nvSpPr>
          <p:spPr>
            <a:xfrm>
              <a:off x="2398443" y="3668288"/>
              <a:ext cx="928304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홍길동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일길동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이길동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삼길동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사길동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오길동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육길동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355B27F0-20F1-97DF-62AB-CE738FED7AA6}"/>
                </a:ext>
              </a:extLst>
            </p:cNvPr>
            <p:cNvSpPr txBox="1">
              <a:spLocks/>
            </p:cNvSpPr>
            <p:nvPr/>
          </p:nvSpPr>
          <p:spPr>
            <a:xfrm>
              <a:off x="3460074" y="3668288"/>
              <a:ext cx="2295381" cy="25229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 ~ 2023-11-26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 ~ 2023-11-26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2023-11-26 ~ 2023-11-29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2023-11-30 ~ 2023-12-06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 ~ 2023-11-26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2023-11-26 ~ 2023-11-29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2023-11-30 ~ 2023-12-06</a:t>
              </a:r>
            </a:p>
          </p:txBody>
        </p:sp>
        <p:sp>
          <p:nvSpPr>
            <p:cNvPr id="1025" name="Rect 0">
              <a:extLst>
                <a:ext uri="{FF2B5EF4-FFF2-40B4-BE49-F238E27FC236}">
                  <a16:creationId xmlns:a16="http://schemas.microsoft.com/office/drawing/2014/main" id="{5A57BF32-3899-9212-48D1-C3E1EF15014C}"/>
                </a:ext>
              </a:extLst>
            </p:cNvPr>
            <p:cNvSpPr txBox="1">
              <a:spLocks/>
            </p:cNvSpPr>
            <p:nvPr/>
          </p:nvSpPr>
          <p:spPr>
            <a:xfrm>
              <a:off x="5766084" y="3668288"/>
              <a:ext cx="928303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E7063A81-51F0-7B9D-6F7D-0257349FFC88}"/>
                </a:ext>
              </a:extLst>
            </p:cNvPr>
            <p:cNvSpPr txBox="1">
              <a:spLocks/>
            </p:cNvSpPr>
            <p:nvPr/>
          </p:nvSpPr>
          <p:spPr>
            <a:xfrm>
              <a:off x="6649545" y="3668288"/>
              <a:ext cx="928303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</p:txBody>
        </p:sp>
      </p:grpSp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2320137" y="-25199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pic>
        <p:nvPicPr>
          <p:cNvPr id="49" name="Picture " descr="C:/Users/PC-05/AppData/Roaming/PolarisOffice/ETemp/5392_7985736/fImage8246124722391.png">
            <a:extLst>
              <a:ext uri="{FF2B5EF4-FFF2-40B4-BE49-F238E27FC236}">
                <a16:creationId xmlns:a16="http://schemas.microsoft.com/office/drawing/2014/main" id="{7092EA4C-F681-D468-896B-992E64530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865" y="6248741"/>
            <a:ext cx="1106455" cy="290774"/>
          </a:xfrm>
          <a:prstGeom prst="rect">
            <a:avLst/>
          </a:prstGeom>
          <a:noFill/>
        </p:spPr>
      </p:pic>
      <p:sp>
        <p:nvSpPr>
          <p:cNvPr id="10" name="Rect 0">
            <a:extLst>
              <a:ext uri="{FF2B5EF4-FFF2-40B4-BE49-F238E27FC236}">
                <a16:creationId xmlns:a16="http://schemas.microsoft.com/office/drawing/2014/main" id="{C558C482-F308-63D4-4795-4A86AAA1E992}"/>
              </a:ext>
            </a:extLst>
          </p:cNvPr>
          <p:cNvSpPr txBox="1">
            <a:spLocks/>
          </p:cNvSpPr>
          <p:nvPr/>
        </p:nvSpPr>
        <p:spPr>
          <a:xfrm>
            <a:off x="1514739" y="3371400"/>
            <a:ext cx="1428817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오류점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탄방점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괴정점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에버랜드점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신촌점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관평점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완도점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CB8730-D124-0F17-1B75-10B941EBE1E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FAFE039-BF53-6CBA-A68B-CDC4BE31EA45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019FC081-1C9B-A4D6-8457-1C5554C26944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F2EF35D6-35AF-B2E0-2E05-EE5B6C48D5C0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B78AE3D5-B067-99E6-A092-4B6E280FF142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1E2AD8F-BF7A-DBAF-960C-9E3205BD0F3A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16522812-BAC2-6B42-1AB0-65B9C0EF4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BDB1E0C-6BF4-79CA-01E1-53F8195529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91464DE-4DAD-EF55-3EEF-D2FF55AA448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그림 33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4E44A3F-0F8D-6504-108A-0A7AB9442C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Rect 0">
                      <a:extLst>
                        <a:ext uri="{FF2B5EF4-FFF2-40B4-BE49-F238E27FC236}">
                          <a16:creationId xmlns:a16="http://schemas.microsoft.com/office/drawing/2014/main" id="{3CC086FC-53A8-84FE-8FD9-30246846FB7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2A04BBC6-D4F9-5D18-D036-43C76701BF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A016A66A-8B0E-FA51-DAE3-01662500FE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25253" cy="21698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9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교육훈련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개점일정 관리</a:t>
                </a:r>
                <a:endParaRPr lang="en-US" altLang="ko-KR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29F17A-5A44-F8DF-F8DA-6D20108FDA27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1478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>
            <a:spLocks/>
          </p:cNvSpPr>
          <p:nvPr/>
        </p:nvSpPr>
        <p:spPr>
          <a:xfrm>
            <a:off x="8883" y="1985917"/>
            <a:ext cx="8400259" cy="4872083"/>
          </a:xfrm>
          <a:prstGeom prst="rect">
            <a:avLst/>
          </a:prstGeom>
          <a:solidFill>
            <a:srgbClr val="030303">
              <a:alpha val="53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Times New Roman" charset="0"/>
              <a:ea typeface="Times New Roman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고객센터에 마우스 커서를 올리면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카테고리가 나타난다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FAQ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클릭하면 해당 카테고리의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볼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질문을 클릭하면 세부 답변이 나온다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자주 묻는 질문을 확인할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고객센터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FAQ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자주 묻는 질문을 확인할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05754" y="1834910"/>
            <a:ext cx="955348" cy="799395"/>
            <a:chOff x="5986988" y="1834910"/>
            <a:chExt cx="955348" cy="799395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>
              <a:off x="5986988" y="1995757"/>
              <a:ext cx="955348" cy="638548"/>
            </a:xfrm>
            <a:prstGeom prst="roundRect">
              <a:avLst>
                <a:gd name="adj" fmla="val 3159"/>
              </a:avLst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338054" y="1834910"/>
              <a:ext cx="231025" cy="1873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Rect 0"/>
          <p:cNvSpPr txBox="1">
            <a:spLocks/>
          </p:cNvSpPr>
          <p:nvPr/>
        </p:nvSpPr>
        <p:spPr>
          <a:xfrm>
            <a:off x="5178614" y="2033856"/>
            <a:ext cx="973609" cy="57708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05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FAQ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050" dirty="0">
                <a:latin typeface="맑은 고딕" charset="0"/>
                <a:ea typeface="맑은 고딕" charset="0"/>
              </a:rPr>
              <a:t>1:1 </a:t>
            </a:r>
            <a:r>
              <a:rPr lang="ko-KR" altLang="en-US" sz="1050" dirty="0">
                <a:latin typeface="맑은 고딕" charset="0"/>
                <a:ea typeface="맑은 고딕" charset="0"/>
              </a:rPr>
              <a:t>문의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5129486" y="1404475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5237730" y="2026329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292669" y="2241858"/>
            <a:ext cx="1850699" cy="3385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FAQ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자주하는 질문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7241" y="2790497"/>
            <a:ext cx="7708938" cy="375219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79" y="3026182"/>
            <a:ext cx="424552" cy="385363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779929" y="3474691"/>
            <a:ext cx="66159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 0"/>
          <p:cNvSpPr txBox="1">
            <a:spLocks/>
          </p:cNvSpPr>
          <p:nvPr/>
        </p:nvSpPr>
        <p:spPr>
          <a:xfrm>
            <a:off x="1168653" y="3069426"/>
            <a:ext cx="1863011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b="1" dirty="0" err="1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검색어를</a:t>
            </a:r>
            <a:r>
              <a:rPr lang="ko-KR" altLang="en-US" sz="1400" b="1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 입력하세요</a:t>
            </a: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2474322" y="3570122"/>
            <a:ext cx="3227165" cy="27699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b="1" dirty="0">
                <a:solidFill>
                  <a:schemeClr val="bg2">
                    <a:lumMod val="50000"/>
                  </a:schemeClr>
                </a:solidFill>
                <a:latin typeface="맑은 고딕" charset="0"/>
                <a:ea typeface="맑은 고딕" charset="0"/>
              </a:rPr>
              <a:t>자주 묻는 질문으로 빠른 답변을 찾아보세요</a:t>
            </a:r>
          </a:p>
        </p:txBody>
      </p:sp>
      <p:cxnSp>
        <p:nvCxnSpPr>
          <p:cNvPr id="25" name="직선 연결선 24"/>
          <p:cNvCxnSpPr/>
          <p:nvPr/>
        </p:nvCxnSpPr>
        <p:spPr>
          <a:xfrm>
            <a:off x="986274" y="4033823"/>
            <a:ext cx="62756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986274" y="4435275"/>
            <a:ext cx="62756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 0"/>
          <p:cNvSpPr txBox="1">
            <a:spLocks/>
          </p:cNvSpPr>
          <p:nvPr/>
        </p:nvSpPr>
        <p:spPr>
          <a:xfrm>
            <a:off x="1018523" y="4090363"/>
            <a:ext cx="2081019" cy="27699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b="1" dirty="0" err="1">
                <a:latin typeface="맑은 고딕" charset="0"/>
                <a:ea typeface="맑은 고딕" charset="0"/>
              </a:rPr>
              <a:t>Ｑ</a:t>
            </a:r>
            <a:r>
              <a:rPr lang="en-US" altLang="ko-KR" sz="1200" b="1" dirty="0">
                <a:latin typeface="맑은 고딕" charset="0"/>
                <a:ea typeface="맑은 고딕" charset="0"/>
              </a:rPr>
              <a:t>. </a:t>
            </a:r>
            <a:r>
              <a:rPr lang="ko-KR" altLang="en-US" sz="1200" b="1" dirty="0" err="1">
                <a:latin typeface="맑은 고딕" charset="0"/>
                <a:ea typeface="맑은 고딕" charset="0"/>
              </a:rPr>
              <a:t>원썸플레이스</a:t>
            </a:r>
            <a:r>
              <a:rPr lang="ko-KR" altLang="en-US" sz="1200" b="1" dirty="0">
                <a:latin typeface="맑은 고딕" charset="0"/>
                <a:ea typeface="맑은 고딕" charset="0"/>
              </a:rPr>
              <a:t> 주문 안내</a:t>
            </a:r>
          </a:p>
        </p:txBody>
      </p:sp>
      <p:cxnSp>
        <p:nvCxnSpPr>
          <p:cNvPr id="32" name="직선 연결선 31"/>
          <p:cNvCxnSpPr/>
          <p:nvPr/>
        </p:nvCxnSpPr>
        <p:spPr>
          <a:xfrm>
            <a:off x="986274" y="4872798"/>
            <a:ext cx="62756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 0"/>
          <p:cNvSpPr txBox="1">
            <a:spLocks/>
          </p:cNvSpPr>
          <p:nvPr/>
        </p:nvSpPr>
        <p:spPr>
          <a:xfrm>
            <a:off x="1018523" y="4527886"/>
            <a:ext cx="2081019" cy="27699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b="1" dirty="0" err="1">
                <a:latin typeface="맑은 고딕" charset="0"/>
                <a:ea typeface="맑은 고딕" charset="0"/>
              </a:rPr>
              <a:t>Ｑ</a:t>
            </a:r>
            <a:r>
              <a:rPr lang="en-US" altLang="ko-KR" sz="1200" b="1" dirty="0">
                <a:latin typeface="맑은 고딕" charset="0"/>
                <a:ea typeface="맑은 고딕" charset="0"/>
              </a:rPr>
              <a:t>. </a:t>
            </a:r>
            <a:r>
              <a:rPr lang="ko-KR" altLang="en-US" sz="1200" b="1" dirty="0" err="1">
                <a:latin typeface="맑은 고딕" charset="0"/>
                <a:ea typeface="맑은 고딕" charset="0"/>
              </a:rPr>
              <a:t>원썸플레이스</a:t>
            </a:r>
            <a:r>
              <a:rPr lang="ko-KR" altLang="en-US" sz="1200" b="1" dirty="0">
                <a:latin typeface="맑은 고딕" charset="0"/>
                <a:ea typeface="맑은 고딕" charset="0"/>
              </a:rPr>
              <a:t> 포장 안내</a:t>
            </a:r>
          </a:p>
        </p:txBody>
      </p:sp>
      <p:cxnSp>
        <p:nvCxnSpPr>
          <p:cNvPr id="34" name="직선 연결선 33"/>
          <p:cNvCxnSpPr/>
          <p:nvPr/>
        </p:nvCxnSpPr>
        <p:spPr>
          <a:xfrm>
            <a:off x="986274" y="6001569"/>
            <a:ext cx="627566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 0"/>
          <p:cNvSpPr txBox="1">
            <a:spLocks/>
          </p:cNvSpPr>
          <p:nvPr/>
        </p:nvSpPr>
        <p:spPr>
          <a:xfrm>
            <a:off x="1018523" y="4970857"/>
            <a:ext cx="2443298" cy="27699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atinLnBrk="0"/>
            <a:r>
              <a:rPr lang="ko-KR" altLang="en-US" sz="1200" b="1" dirty="0" err="1">
                <a:latin typeface="맑은 고딕" charset="0"/>
                <a:ea typeface="맑은 고딕" charset="0"/>
              </a:rPr>
              <a:t>Ｑ</a:t>
            </a:r>
            <a:r>
              <a:rPr lang="en-US" altLang="ko-KR" sz="1200" b="1" dirty="0">
                <a:latin typeface="맑은 고딕" charset="0"/>
                <a:ea typeface="맑은 고딕" charset="0"/>
              </a:rPr>
              <a:t>. </a:t>
            </a:r>
            <a:r>
              <a:rPr lang="ko-KR" altLang="en-US" sz="1200" b="1" dirty="0" err="1">
                <a:latin typeface="맑은 고딕" charset="0"/>
                <a:ea typeface="맑은 고딕" charset="0"/>
              </a:rPr>
              <a:t>원썸플레이스</a:t>
            </a:r>
            <a:r>
              <a:rPr lang="ko-KR" altLang="en-US" sz="1200" b="1" dirty="0">
                <a:latin typeface="맑은 고딕" charset="0"/>
                <a:ea typeface="맑은 고딕" charset="0"/>
              </a:rPr>
              <a:t> 기타 문의 안내</a:t>
            </a:r>
          </a:p>
        </p:txBody>
      </p:sp>
      <p:sp>
        <p:nvSpPr>
          <p:cNvPr id="38" name="Rect 0"/>
          <p:cNvSpPr txBox="1">
            <a:spLocks/>
          </p:cNvSpPr>
          <p:nvPr/>
        </p:nvSpPr>
        <p:spPr>
          <a:xfrm>
            <a:off x="1027401" y="5346314"/>
            <a:ext cx="5251759" cy="64633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A.</a:t>
            </a:r>
            <a:r>
              <a:rPr lang="en-US" altLang="ko-KR" sz="1200" b="1" dirty="0">
                <a:latin typeface="맑은 고딕" charset="0"/>
                <a:ea typeface="맑은 고딕" charset="0"/>
              </a:rPr>
              <a:t> 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-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저희 </a:t>
            </a:r>
            <a:r>
              <a:rPr lang="ko-KR" altLang="en-US" sz="1200" b="1" dirty="0" err="1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원썸플레이스를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 사랑해주시는 모든 고객 여러분 감사드립니다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     -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기타 문의사항이 있으시다면 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1:1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문의를 이용해주세요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065" y="6079198"/>
            <a:ext cx="1303677" cy="352048"/>
          </a:xfrm>
          <a:prstGeom prst="rect">
            <a:avLst/>
          </a:prstGeom>
        </p:spPr>
      </p:pic>
      <p:sp>
        <p:nvSpPr>
          <p:cNvPr id="40" name="타원 39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52979" y="4978343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36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0200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 0"/>
          <p:cNvSpPr>
            <a:spLocks/>
          </p:cNvSpPr>
          <p:nvPr/>
        </p:nvSpPr>
        <p:spPr>
          <a:xfrm>
            <a:off x="8883" y="1985917"/>
            <a:ext cx="8400259" cy="4872083"/>
          </a:xfrm>
          <a:prstGeom prst="rect">
            <a:avLst/>
          </a:prstGeom>
          <a:solidFill>
            <a:srgbClr val="030303">
              <a:alpha val="53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Times New Roman" charset="0"/>
              <a:ea typeface="Times New Roman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919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고객센터에 마우스 커서를 올리면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고객센터 카테고리가 나타난다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1:1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문의를 클릭하면 해당 카테고리의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볼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 내역이 없을 시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문의하신 내역이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없습니다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.’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라는 문구가 표시된다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작성자의 기본정보와 문의 내용을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후 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문의하기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’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누른다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1:1 </a:t>
                      </a:r>
                      <a:r>
                        <a:rPr lang="ko-KR" altLang="en-US" sz="1100" b="0" dirty="0"/>
                        <a:t>문의를 통해 더 자세한 문의를 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고객센터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1:1</a:t>
                      </a:r>
                      <a:r>
                        <a:rPr lang="en-US" altLang="ko-KR" sz="1100" b="0" baseline="0" dirty="0"/>
                        <a:t> </a:t>
                      </a:r>
                      <a:r>
                        <a:rPr lang="ko-KR" altLang="en-US" sz="1100" b="0" baseline="0" dirty="0"/>
                        <a:t>문의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en-US" altLang="ko-KR" sz="1100" b="0" dirty="0"/>
                        <a:t>1:1 </a:t>
                      </a:r>
                      <a:r>
                        <a:rPr lang="ko-KR" altLang="en-US" sz="1100" b="0" dirty="0"/>
                        <a:t>문의를 통해 더 자세한 문의를 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50139" y="1834910"/>
            <a:ext cx="955348" cy="799395"/>
            <a:chOff x="5986988" y="1834910"/>
            <a:chExt cx="955348" cy="799395"/>
          </a:xfrm>
        </p:grpSpPr>
        <p:sp>
          <p:nvSpPr>
            <p:cNvPr id="11" name="Rect 0"/>
            <p:cNvSpPr>
              <a:spLocks/>
            </p:cNvSpPr>
            <p:nvPr/>
          </p:nvSpPr>
          <p:spPr>
            <a:xfrm>
              <a:off x="5986988" y="1995757"/>
              <a:ext cx="955348" cy="638548"/>
            </a:xfrm>
            <a:prstGeom prst="roundRect">
              <a:avLst>
                <a:gd name="adj" fmla="val 3159"/>
              </a:avLst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이등변 삼각형 6"/>
            <p:cNvSpPr/>
            <p:nvPr/>
          </p:nvSpPr>
          <p:spPr>
            <a:xfrm>
              <a:off x="6338054" y="1834910"/>
              <a:ext cx="231025" cy="1873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Rect 0"/>
          <p:cNvSpPr txBox="1">
            <a:spLocks/>
          </p:cNvSpPr>
          <p:nvPr/>
        </p:nvSpPr>
        <p:spPr>
          <a:xfrm>
            <a:off x="5231878" y="2033856"/>
            <a:ext cx="973609" cy="57708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050" dirty="0">
                <a:latin typeface="맑은 고딕" charset="0"/>
                <a:ea typeface="맑은 고딕" charset="0"/>
              </a:rPr>
              <a:t>FAQ</a:t>
            </a: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en-US" altLang="ko-KR" sz="105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1:1 </a:t>
            </a:r>
            <a:r>
              <a:rPr lang="ko-KR" altLang="en-US" sz="105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문의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5173871" y="1404475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5171350" y="2285709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3" name="직사각형 2"/>
          <p:cNvSpPr/>
          <p:nvPr/>
        </p:nvSpPr>
        <p:spPr>
          <a:xfrm>
            <a:off x="347241" y="2790497"/>
            <a:ext cx="3470157" cy="375219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426266" y="2860423"/>
            <a:ext cx="766557" cy="27699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200" b="1" dirty="0">
                <a:latin typeface="맑은 고딕" charset="0"/>
                <a:ea typeface="맑은 고딕" charset="0"/>
              </a:rPr>
              <a:t>1:1 </a:t>
            </a:r>
            <a:r>
              <a:rPr lang="ko-KR" altLang="en-US" sz="1200" b="1" dirty="0">
                <a:latin typeface="맑은 고딕" charset="0"/>
                <a:ea typeface="맑은 고딕" charset="0"/>
              </a:rPr>
              <a:t>문의</a:t>
            </a:r>
            <a:endParaRPr lang="ko-KR" altLang="en-US" sz="1100" b="1" dirty="0">
              <a:latin typeface="맑은 고딕" charset="0"/>
              <a:ea typeface="맑은 고딕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825657" y="2860423"/>
            <a:ext cx="827843" cy="276999"/>
          </a:xfrm>
          <a:prstGeom prst="roundRect">
            <a:avLst/>
          </a:pr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문의하기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81" y="3809343"/>
            <a:ext cx="2352675" cy="1714500"/>
          </a:xfrm>
          <a:prstGeom prst="rect">
            <a:avLst/>
          </a:prstGeom>
        </p:spPr>
      </p:pic>
      <p:sp>
        <p:nvSpPr>
          <p:cNvPr id="36" name="타원 3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253217" y="2667467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37" name="직사각형 36"/>
          <p:cNvSpPr/>
          <p:nvPr/>
        </p:nvSpPr>
        <p:spPr>
          <a:xfrm>
            <a:off x="4602975" y="2790497"/>
            <a:ext cx="3470157" cy="375219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4498334" y="2667467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>
            <a:off x="4683675" y="2860423"/>
            <a:ext cx="766557" cy="276999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200" b="1" dirty="0">
                <a:latin typeface="맑은 고딕" charset="0"/>
                <a:ea typeface="맑은 고딕" charset="0"/>
              </a:rPr>
              <a:t>1:1 </a:t>
            </a:r>
            <a:r>
              <a:rPr lang="ko-KR" altLang="en-US" sz="1200" b="1" dirty="0">
                <a:latin typeface="맑은 고딕" charset="0"/>
                <a:ea typeface="맑은 고딕" charset="0"/>
              </a:rPr>
              <a:t>문의</a:t>
            </a:r>
            <a:endParaRPr lang="ko-KR" altLang="en-US" sz="1100" b="1" dirty="0">
              <a:latin typeface="맑은 고딕" charset="0"/>
              <a:ea typeface="맑은 고딕" charset="0"/>
            </a:endParaRPr>
          </a:p>
        </p:txBody>
      </p:sp>
      <p:sp>
        <p:nvSpPr>
          <p:cNvPr id="27" name="오른쪽 화살표 26"/>
          <p:cNvSpPr/>
          <p:nvPr/>
        </p:nvSpPr>
        <p:spPr>
          <a:xfrm>
            <a:off x="3984219" y="4509253"/>
            <a:ext cx="449585" cy="31468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50334" y="3240351"/>
            <a:ext cx="3177425" cy="2471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</a:rPr>
              <a:t>원성찬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750334" y="4214335"/>
            <a:ext cx="3177425" cy="979878"/>
          </a:xfrm>
          <a:prstGeom prst="roundRect">
            <a:avLst>
              <a:gd name="adj" fmla="val 7766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문의 내용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8815" y="5222558"/>
            <a:ext cx="3038475" cy="180975"/>
          </a:xfrm>
          <a:prstGeom prst="rect">
            <a:avLst/>
          </a:prstGeom>
        </p:spPr>
      </p:pic>
      <p:sp>
        <p:nvSpPr>
          <p:cNvPr id="48" name="모서리가 둥근 직사각형 47"/>
          <p:cNvSpPr/>
          <p:nvPr/>
        </p:nvSpPr>
        <p:spPr>
          <a:xfrm>
            <a:off x="7099916" y="5570764"/>
            <a:ext cx="827843" cy="27699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파일첨부</a:t>
            </a:r>
            <a:endParaRPr lang="ko-KR" altLang="en-US" sz="1200" b="1" dirty="0"/>
          </a:p>
        </p:txBody>
      </p:sp>
      <p:sp>
        <p:nvSpPr>
          <p:cNvPr id="49" name="모서리가 둥근 직사각형 48"/>
          <p:cNvSpPr/>
          <p:nvPr/>
        </p:nvSpPr>
        <p:spPr>
          <a:xfrm>
            <a:off x="4750334" y="3566965"/>
            <a:ext cx="3177425" cy="2471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010-0601-0117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750334" y="3893627"/>
            <a:ext cx="3177425" cy="2471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제목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4750334" y="5570764"/>
            <a:ext cx="2204209" cy="27699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첨부파일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4750333" y="5973913"/>
            <a:ext cx="3177425" cy="380481"/>
          </a:xfrm>
          <a:prstGeom prst="roundRect">
            <a:avLst/>
          </a:pr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문의하기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33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6585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 0">
            <a:extLst>
              <a:ext uri="{FF2B5EF4-FFF2-40B4-BE49-F238E27FC236}">
                <a16:creationId xmlns:a16="http://schemas.microsoft.com/office/drawing/2014/main" id="{B05EB900-F111-C163-246F-EF849B280304}"/>
              </a:ext>
            </a:extLst>
          </p:cNvPr>
          <p:cNvSpPr>
            <a:spLocks/>
          </p:cNvSpPr>
          <p:nvPr/>
        </p:nvSpPr>
        <p:spPr>
          <a:xfrm>
            <a:off x="8883" y="1986965"/>
            <a:ext cx="8400259" cy="4870889"/>
          </a:xfrm>
          <a:prstGeom prst="rect">
            <a:avLst/>
          </a:prstGeom>
          <a:solidFill>
            <a:schemeClr val="bg2">
              <a:lumMod val="75000"/>
              <a:alpha val="5377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회원정보를 확인하고 수정하고 싶은 내역을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입력 후 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완료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누른다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원하는 카테고리를 누르면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해당 내역으로 이동한다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마이페이지를</a:t>
                      </a:r>
                      <a:r>
                        <a:rPr lang="ko-KR" altLang="en-US" sz="1100" b="0" dirty="0"/>
                        <a:t> 통해 회원정보 수정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주문내역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쿠폰내역</a:t>
                      </a:r>
                      <a:r>
                        <a:rPr lang="en-US" altLang="ko-KR" sz="11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1100" b="0" dirty="0"/>
                        <a:t>마일리지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등급을 확인할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마이페이지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/>
                        <a:t>마이페이지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/>
                        <a:t>마이페이지를</a:t>
                      </a:r>
                      <a:r>
                        <a:rPr lang="ko-KR" altLang="en-US" sz="1100" b="0" dirty="0"/>
                        <a:t> 통해 회원정보 수정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주문내역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쿠폰내역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마일리지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등급을 확인할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47241" y="2272683"/>
            <a:ext cx="3470157" cy="427000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379182" y="2304565"/>
            <a:ext cx="1324402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b="1" dirty="0">
                <a:latin typeface="맑은 고딕" charset="0"/>
                <a:ea typeface="맑은 고딕" charset="0"/>
              </a:rPr>
              <a:t>회원정보 수정</a:t>
            </a:r>
            <a:endParaRPr lang="ko-KR" altLang="en-US" sz="1100" b="1" dirty="0">
              <a:latin typeface="맑은 고딕" charset="0"/>
              <a:ea typeface="맑은 고딕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308012" y="2945558"/>
            <a:ext cx="1350934" cy="1153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err="1">
                <a:solidFill>
                  <a:schemeClr val="tx1"/>
                </a:solidFill>
              </a:rPr>
              <a:t>쿠폰내역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566174" y="4573477"/>
            <a:ext cx="1350934" cy="1153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마일리지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6308012" y="4573477"/>
            <a:ext cx="1350934" cy="1153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등급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566174" y="2945558"/>
            <a:ext cx="1350934" cy="115370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주문내역</a:t>
            </a:r>
          </a:p>
        </p:txBody>
      </p:sp>
      <p:sp>
        <p:nvSpPr>
          <p:cNvPr id="42" name="모서리가 둥근 직사각형 41"/>
          <p:cNvSpPr/>
          <p:nvPr/>
        </p:nvSpPr>
        <p:spPr>
          <a:xfrm>
            <a:off x="461778" y="4048420"/>
            <a:ext cx="3177425" cy="2471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송아람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7" name="모서리가 둥근 직사각형 46"/>
          <p:cNvSpPr/>
          <p:nvPr/>
        </p:nvSpPr>
        <p:spPr>
          <a:xfrm>
            <a:off x="461778" y="2987997"/>
            <a:ext cx="3177425" cy="2471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jaeram2ni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3" name="Rect 0"/>
          <p:cNvSpPr txBox="1">
            <a:spLocks/>
          </p:cNvSpPr>
          <p:nvPr/>
        </p:nvSpPr>
        <p:spPr>
          <a:xfrm>
            <a:off x="398991" y="2735117"/>
            <a:ext cx="926857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000" b="1" dirty="0">
                <a:latin typeface="맑은 고딕" charset="0"/>
                <a:ea typeface="맑은 고딕" charset="0"/>
              </a:rPr>
              <a:t>ID</a:t>
            </a:r>
            <a:r>
              <a:rPr lang="en-US" altLang="ko-KR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수정불가</a:t>
            </a:r>
            <a:r>
              <a:rPr lang="en-US" altLang="ko-KR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461778" y="3524844"/>
            <a:ext cx="1978709" cy="22812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>
            <a:off x="398991" y="3271963"/>
            <a:ext cx="697627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비밀번호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591407" y="3517729"/>
            <a:ext cx="1047796" cy="23277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비밀번호 변경</a:t>
            </a:r>
            <a:endParaRPr lang="ko-KR" altLang="en-US" sz="1200" b="1" dirty="0"/>
          </a:p>
        </p:txBody>
      </p:sp>
      <p:sp>
        <p:nvSpPr>
          <p:cNvPr id="57" name="Rect 0"/>
          <p:cNvSpPr txBox="1">
            <a:spLocks/>
          </p:cNvSpPr>
          <p:nvPr/>
        </p:nvSpPr>
        <p:spPr>
          <a:xfrm>
            <a:off x="398991" y="3810001"/>
            <a:ext cx="441146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이름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모서리가 둥근 직사각형 57"/>
          <p:cNvSpPr/>
          <p:nvPr/>
        </p:nvSpPr>
        <p:spPr>
          <a:xfrm>
            <a:off x="461778" y="4638290"/>
            <a:ext cx="3177425" cy="2471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010-2023-1207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9" name="Rect 0"/>
          <p:cNvSpPr txBox="1">
            <a:spLocks/>
          </p:cNvSpPr>
          <p:nvPr/>
        </p:nvSpPr>
        <p:spPr>
          <a:xfrm>
            <a:off x="398991" y="4399871"/>
            <a:ext cx="569387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연락처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461778" y="5197717"/>
            <a:ext cx="3177425" cy="24714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대전 오류동 </a:t>
            </a:r>
            <a:r>
              <a:rPr lang="en-US" altLang="ko-KR" sz="1000" dirty="0">
                <a:solidFill>
                  <a:schemeClr val="tx1"/>
                </a:solidFill>
              </a:rPr>
              <a:t>154-1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61" name="Rect 0"/>
          <p:cNvSpPr txBox="1">
            <a:spLocks/>
          </p:cNvSpPr>
          <p:nvPr/>
        </p:nvSpPr>
        <p:spPr>
          <a:xfrm>
            <a:off x="398991" y="4959298"/>
            <a:ext cx="441146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주소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461777" y="5727183"/>
            <a:ext cx="3177426" cy="330738"/>
          </a:xfrm>
          <a:prstGeom prst="roundRect">
            <a:avLst/>
          </a:pr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수정 완료</a:t>
            </a:r>
          </a:p>
        </p:txBody>
      </p:sp>
      <p:sp>
        <p:nvSpPr>
          <p:cNvPr id="64" name="Rect 0"/>
          <p:cNvSpPr txBox="1">
            <a:spLocks/>
          </p:cNvSpPr>
          <p:nvPr/>
        </p:nvSpPr>
        <p:spPr>
          <a:xfrm>
            <a:off x="1703584" y="6177195"/>
            <a:ext cx="697627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u="sng" dirty="0">
                <a:latin typeface="맑은 고딕" charset="0"/>
                <a:ea typeface="맑은 고딕" charset="0"/>
              </a:rPr>
              <a:t>회원탈퇴</a:t>
            </a:r>
            <a:endParaRPr lang="ko-KR" altLang="en-US" sz="800" u="sng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223077" y="2142737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6213988" y="283564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30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93633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 0">
            <a:extLst>
              <a:ext uri="{FF2B5EF4-FFF2-40B4-BE49-F238E27FC236}">
                <a16:creationId xmlns:a16="http://schemas.microsoft.com/office/drawing/2014/main" id="{B05EB900-F111-C163-246F-EF849B280304}"/>
              </a:ext>
            </a:extLst>
          </p:cNvPr>
          <p:cNvSpPr>
            <a:spLocks/>
          </p:cNvSpPr>
          <p:nvPr/>
        </p:nvSpPr>
        <p:spPr>
          <a:xfrm>
            <a:off x="8883" y="1986965"/>
            <a:ext cx="8400259" cy="4870889"/>
          </a:xfrm>
          <a:prstGeom prst="rect">
            <a:avLst/>
          </a:prstGeom>
          <a:solidFill>
            <a:schemeClr val="bg2">
              <a:lumMod val="75000"/>
              <a:alpha val="5377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82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보유 쿠폰을 조회할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쿠폰 등록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눌러서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쿠폰을 등록할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쿠폰을 조회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등록 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마이페이지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쿠폰 내역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쿠폰을 조회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등록 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202179" y="2258224"/>
            <a:ext cx="8013668" cy="548002"/>
          </a:xfrm>
          <a:prstGeom prst="rect">
            <a:avLst/>
          </a:prstGeom>
          <a:solidFill>
            <a:srgbClr val="C40000">
              <a:alpha val="84706"/>
            </a:srgbClr>
          </a:solidFill>
          <a:ln w="0">
            <a:solidFill>
              <a:schemeClr val="tx1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dirty="0">
                <a:latin typeface="+mj-ea"/>
                <a:ea typeface="+mj-ea"/>
              </a:rPr>
              <a:t>My Coupon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2178" y="3485613"/>
            <a:ext cx="8013667" cy="31973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129850" y="2964391"/>
            <a:ext cx="1085996" cy="3833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신규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쿠폰 등록</a:t>
            </a:r>
            <a:endParaRPr lang="ko-KR" altLang="en-US" sz="1200" b="1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B850659-EACF-861C-E71F-47363242B61B}"/>
              </a:ext>
            </a:extLst>
          </p:cNvPr>
          <p:cNvGrpSpPr/>
          <p:nvPr/>
        </p:nvGrpSpPr>
        <p:grpSpPr>
          <a:xfrm>
            <a:off x="587728" y="4101225"/>
            <a:ext cx="1081274" cy="899367"/>
            <a:chOff x="4106424" y="3201477"/>
            <a:chExt cx="3979151" cy="320692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D1B4BC0-D40D-9DD5-B7B9-4EFFF5FD5190}"/>
                </a:ext>
              </a:extLst>
            </p:cNvPr>
            <p:cNvSpPr/>
            <p:nvPr/>
          </p:nvSpPr>
          <p:spPr>
            <a:xfrm>
              <a:off x="4106427" y="3202994"/>
              <a:ext cx="1989574" cy="1145513"/>
            </a:xfrm>
            <a:prstGeom prst="rect">
              <a:avLst/>
            </a:prstGeom>
            <a:solidFill>
              <a:srgbClr val="433F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461F6A3-2726-975B-4CD1-7C1AD53C38AA}"/>
                </a:ext>
              </a:extLst>
            </p:cNvPr>
            <p:cNvSpPr/>
            <p:nvPr/>
          </p:nvSpPr>
          <p:spPr>
            <a:xfrm>
              <a:off x="4106426" y="4350024"/>
              <a:ext cx="3979147" cy="924047"/>
            </a:xfrm>
            <a:prstGeom prst="rect">
              <a:avLst/>
            </a:prstGeom>
            <a:solidFill>
              <a:srgbClr val="06050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CB5F166-4C22-C1D3-D358-CB267DF9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1022" y="4586270"/>
              <a:ext cx="2889956" cy="45155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19CE04A-B294-D3C0-FAD8-9DF78CCD2D66}"/>
                </a:ext>
              </a:extLst>
            </p:cNvPr>
            <p:cNvSpPr/>
            <p:nvPr/>
          </p:nvSpPr>
          <p:spPr>
            <a:xfrm>
              <a:off x="6096001" y="3201477"/>
              <a:ext cx="1989574" cy="1145513"/>
            </a:xfrm>
            <a:prstGeom prst="rect">
              <a:avLst/>
            </a:prstGeom>
            <a:solidFill>
              <a:srgbClr val="C624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60B36EB-6A55-4F78-6472-E65FEB75A023}"/>
                </a:ext>
              </a:extLst>
            </p:cNvPr>
            <p:cNvSpPr/>
            <p:nvPr/>
          </p:nvSpPr>
          <p:spPr>
            <a:xfrm>
              <a:off x="6096001" y="5262888"/>
              <a:ext cx="1989574" cy="1145513"/>
            </a:xfrm>
            <a:prstGeom prst="rect">
              <a:avLst/>
            </a:prstGeom>
            <a:solidFill>
              <a:srgbClr val="433F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007CAE-C51F-2142-CA46-FD3F384F4E07}"/>
                </a:ext>
              </a:extLst>
            </p:cNvPr>
            <p:cNvSpPr/>
            <p:nvPr/>
          </p:nvSpPr>
          <p:spPr>
            <a:xfrm>
              <a:off x="4106424" y="5261371"/>
              <a:ext cx="1989574" cy="1145513"/>
            </a:xfrm>
            <a:prstGeom prst="rect">
              <a:avLst/>
            </a:prstGeom>
            <a:solidFill>
              <a:srgbClr val="C624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06687" y="4077262"/>
            <a:ext cx="253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</a:rPr>
              <a:t>[WELCOME] 1,000</a:t>
            </a:r>
            <a:r>
              <a:rPr lang="ko-KR" altLang="en-US" sz="1200" b="1" dirty="0">
                <a:solidFill>
                  <a:srgbClr val="00B0F0"/>
                </a:solidFill>
              </a:rPr>
              <a:t>원 할인 쿠폰</a:t>
            </a:r>
            <a:endParaRPr lang="en-US" altLang="ko-KR" sz="1200" b="1" dirty="0">
              <a:solidFill>
                <a:srgbClr val="00B0F0"/>
              </a:solidFill>
            </a:endParaRPr>
          </a:p>
          <a:p>
            <a:endParaRPr lang="en-US" altLang="ko-KR" sz="1050" dirty="0"/>
          </a:p>
          <a:p>
            <a:r>
              <a:rPr lang="ko-KR" altLang="en-US" sz="1050" dirty="0"/>
              <a:t>쿠폰 적용 혜택 </a:t>
            </a:r>
            <a:r>
              <a:rPr lang="en-US" altLang="ko-KR" sz="1050" dirty="0"/>
              <a:t>: 1,000</a:t>
            </a:r>
            <a:r>
              <a:rPr lang="ko-KR" altLang="en-US" sz="1050" dirty="0"/>
              <a:t>원 할인</a:t>
            </a:r>
            <a:endParaRPr lang="en-US" altLang="ko-KR" sz="1050" dirty="0"/>
          </a:p>
          <a:p>
            <a:r>
              <a:rPr lang="ko-KR" altLang="en-US" sz="1050" dirty="0" err="1"/>
              <a:t>쿠폰번호</a:t>
            </a:r>
            <a:r>
              <a:rPr lang="ko-KR" altLang="en-US" sz="1050" dirty="0"/>
              <a:t> </a:t>
            </a:r>
            <a:r>
              <a:rPr lang="en-US" altLang="ko-KR" sz="1050" dirty="0"/>
              <a:t>: WJC34SALSJR33SAL</a:t>
            </a:r>
            <a:endParaRPr lang="en-US" altLang="ko-KR" sz="1200" b="1" dirty="0"/>
          </a:p>
          <a:p>
            <a:r>
              <a:rPr lang="ko-KR" altLang="en-US" sz="1050" dirty="0"/>
              <a:t>유효기간 </a:t>
            </a:r>
            <a:r>
              <a:rPr lang="en-US" altLang="ko-KR" sz="1050" dirty="0"/>
              <a:t>: 2023-12-01 ~ 2024-02-01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652931" y="4077262"/>
            <a:ext cx="3158627" cy="922905"/>
          </a:xfrm>
          <a:prstGeom prst="roundRect">
            <a:avLst>
              <a:gd name="adj" fmla="val 6086"/>
            </a:avLst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Coupon Info.</a:t>
            </a: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WELCOME </a:t>
            </a:r>
            <a:r>
              <a:rPr lang="ko-KR" altLang="en-US" sz="1000" dirty="0">
                <a:solidFill>
                  <a:schemeClr val="tx1"/>
                </a:solidFill>
              </a:rPr>
              <a:t>등급 회원에게만 제공되는 쿠폰입니다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10,000</a:t>
            </a:r>
            <a:r>
              <a:rPr lang="ko-KR" altLang="en-US" sz="1000" dirty="0">
                <a:solidFill>
                  <a:schemeClr val="tx1"/>
                </a:solidFill>
              </a:rPr>
              <a:t>원 이상 </a:t>
            </a:r>
            <a:r>
              <a:rPr lang="ko-KR" altLang="en-US" sz="1000" dirty="0" err="1">
                <a:solidFill>
                  <a:schemeClr val="tx1"/>
                </a:solidFill>
              </a:rPr>
              <a:t>주문하셔야</a:t>
            </a:r>
            <a:r>
              <a:rPr lang="ko-KR" altLang="en-US" sz="1000" dirty="0">
                <a:solidFill>
                  <a:schemeClr val="tx1"/>
                </a:solidFill>
              </a:rPr>
              <a:t> 사용이 가능합니다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다른 쿠폰과는 중복 사용이 불가합니다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587728" y="5240475"/>
            <a:ext cx="72238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06687" y="5480359"/>
            <a:ext cx="253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</a:rPr>
              <a:t>[HEART] </a:t>
            </a:r>
            <a:r>
              <a:rPr lang="ko-KR" altLang="en-US" sz="1200" b="1" dirty="0" err="1">
                <a:solidFill>
                  <a:srgbClr val="00B0F0"/>
                </a:solidFill>
              </a:rPr>
              <a:t>원썸하트</a:t>
            </a:r>
            <a:r>
              <a:rPr lang="ko-KR" altLang="en-US" sz="1200" b="1" dirty="0">
                <a:solidFill>
                  <a:srgbClr val="00B0F0"/>
                </a:solidFill>
              </a:rPr>
              <a:t> 쿠폰</a:t>
            </a:r>
            <a:endParaRPr lang="en-US" altLang="ko-KR" sz="1200" b="1" dirty="0">
              <a:solidFill>
                <a:srgbClr val="00B0F0"/>
              </a:solidFill>
            </a:endParaRPr>
          </a:p>
          <a:p>
            <a:endParaRPr lang="en-US" altLang="ko-KR" sz="1050" dirty="0"/>
          </a:p>
          <a:p>
            <a:r>
              <a:rPr lang="ko-KR" altLang="en-US" sz="1050" dirty="0"/>
              <a:t>쿠폰 적용 혜택 </a:t>
            </a:r>
            <a:r>
              <a:rPr lang="en-US" altLang="ko-KR" sz="1050" dirty="0"/>
              <a:t>: </a:t>
            </a:r>
            <a:r>
              <a:rPr lang="ko-KR" altLang="en-US" sz="1050" dirty="0"/>
              <a:t>커피 무료 쿠폰 증정</a:t>
            </a:r>
            <a:endParaRPr lang="en-US" altLang="ko-KR" sz="1050" dirty="0"/>
          </a:p>
          <a:p>
            <a:r>
              <a:rPr lang="ko-KR" altLang="en-US" sz="1050" dirty="0" err="1"/>
              <a:t>쿠폰번호</a:t>
            </a:r>
            <a:r>
              <a:rPr lang="ko-KR" altLang="en-US" sz="1050" dirty="0"/>
              <a:t> </a:t>
            </a:r>
            <a:r>
              <a:rPr lang="en-US" altLang="ko-KR" sz="1050" dirty="0"/>
              <a:t>: KHM33SALJYG32SAL</a:t>
            </a:r>
            <a:endParaRPr lang="en-US" altLang="ko-KR" sz="1200" b="1" dirty="0"/>
          </a:p>
          <a:p>
            <a:r>
              <a:rPr lang="ko-KR" altLang="en-US" sz="1050" dirty="0"/>
              <a:t>유효기간 </a:t>
            </a:r>
            <a:r>
              <a:rPr lang="en-US" altLang="ko-KR" sz="1050" dirty="0"/>
              <a:t>: 2023-12-25 ~ 2024-01-25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4652931" y="5480359"/>
            <a:ext cx="3158627" cy="922905"/>
          </a:xfrm>
          <a:prstGeom prst="roundRect">
            <a:avLst>
              <a:gd name="adj" fmla="val 6086"/>
            </a:avLst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Coupon Info.</a:t>
            </a: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Silver </a:t>
            </a:r>
            <a:r>
              <a:rPr lang="ko-KR" altLang="en-US" sz="1000" dirty="0">
                <a:solidFill>
                  <a:schemeClr val="tx1"/>
                </a:solidFill>
              </a:rPr>
              <a:t>등급 회원에게만 제공되는 쿠폰입니다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포인트 적립은 불가합니다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일부 매장은 사용이 불가할 수 있습니다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8" y="5480359"/>
            <a:ext cx="1081272" cy="922905"/>
          </a:xfrm>
          <a:prstGeom prst="rect">
            <a:avLst/>
          </a:prstGeom>
        </p:spPr>
      </p:pic>
      <p:sp>
        <p:nvSpPr>
          <p:cNvPr id="72" name="Rect 0"/>
          <p:cNvSpPr txBox="1">
            <a:spLocks/>
          </p:cNvSpPr>
          <p:nvPr/>
        </p:nvSpPr>
        <p:spPr>
          <a:xfrm>
            <a:off x="475379" y="3664854"/>
            <a:ext cx="1386918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b="1" dirty="0">
                <a:latin typeface="맑은 고딕" charset="0"/>
                <a:ea typeface="맑은 고딕" charset="0"/>
              </a:rPr>
              <a:t>보유 쿠폰 조회</a:t>
            </a:r>
            <a:endParaRPr lang="ko-KR" altLang="en-US" sz="1100" b="1" dirty="0">
              <a:latin typeface="맑은 고딕" charset="0"/>
              <a:ea typeface="맑은 고딕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035826" y="2849642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28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6178" y="3359613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2022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 0">
            <a:extLst>
              <a:ext uri="{FF2B5EF4-FFF2-40B4-BE49-F238E27FC236}">
                <a16:creationId xmlns:a16="http://schemas.microsoft.com/office/drawing/2014/main" id="{B05EB900-F111-C163-246F-EF849B280304}"/>
              </a:ext>
            </a:extLst>
          </p:cNvPr>
          <p:cNvSpPr>
            <a:spLocks/>
          </p:cNvSpPr>
          <p:nvPr/>
        </p:nvSpPr>
        <p:spPr>
          <a:xfrm>
            <a:off x="8883" y="1986965"/>
            <a:ext cx="8400259" cy="4870889"/>
          </a:xfrm>
          <a:prstGeom prst="rect">
            <a:avLst/>
          </a:prstGeom>
          <a:solidFill>
            <a:schemeClr val="bg2">
              <a:lumMod val="75000"/>
              <a:alpha val="53772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82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보유 쿠폰을 조회할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쿠폰 등록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’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버튼을 눌러서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쿠폰을 등록할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쿠폰을 조회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등록 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마이페이지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2023. 11. 30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쿠폰 내역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쿠폰을 조회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등록 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202179" y="2258224"/>
            <a:ext cx="8013668" cy="548002"/>
          </a:xfrm>
          <a:prstGeom prst="rect">
            <a:avLst/>
          </a:prstGeom>
          <a:solidFill>
            <a:srgbClr val="C40000">
              <a:alpha val="84706"/>
            </a:srgbClr>
          </a:solidFill>
          <a:ln w="0">
            <a:solidFill>
              <a:schemeClr val="tx1"/>
            </a:solidFill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800" dirty="0">
                <a:latin typeface="+mj-ea"/>
                <a:ea typeface="+mj-ea"/>
              </a:rPr>
              <a:t>My Coupon</a:t>
            </a:r>
            <a:endParaRPr lang="ko-KR" altLang="en-US" sz="1800" dirty="0">
              <a:latin typeface="+mj-ea"/>
              <a:ea typeface="+mj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02178" y="3485613"/>
            <a:ext cx="8013667" cy="319731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7129850" y="2964391"/>
            <a:ext cx="1085996" cy="3833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신규</a:t>
            </a:r>
            <a:r>
              <a:rPr lang="en-US" altLang="ko-KR" sz="1000" b="1" dirty="0"/>
              <a:t> </a:t>
            </a:r>
            <a:r>
              <a:rPr lang="ko-KR" altLang="en-US" sz="1000" b="1" dirty="0"/>
              <a:t>쿠폰 등록</a:t>
            </a:r>
            <a:endParaRPr lang="ko-KR" altLang="en-US" sz="1200" b="1" dirty="0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8B850659-EACF-861C-E71F-47363242B61B}"/>
              </a:ext>
            </a:extLst>
          </p:cNvPr>
          <p:cNvGrpSpPr/>
          <p:nvPr/>
        </p:nvGrpSpPr>
        <p:grpSpPr>
          <a:xfrm>
            <a:off x="587728" y="4101225"/>
            <a:ext cx="1081274" cy="899367"/>
            <a:chOff x="4106424" y="3201477"/>
            <a:chExt cx="3979151" cy="3206924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7D1B4BC0-D40D-9DD5-B7B9-4EFFF5FD5190}"/>
                </a:ext>
              </a:extLst>
            </p:cNvPr>
            <p:cNvSpPr/>
            <p:nvPr/>
          </p:nvSpPr>
          <p:spPr>
            <a:xfrm>
              <a:off x="4106427" y="3202994"/>
              <a:ext cx="1989574" cy="1145513"/>
            </a:xfrm>
            <a:prstGeom prst="rect">
              <a:avLst/>
            </a:prstGeom>
            <a:solidFill>
              <a:srgbClr val="433F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F461F6A3-2726-975B-4CD1-7C1AD53C38AA}"/>
                </a:ext>
              </a:extLst>
            </p:cNvPr>
            <p:cNvSpPr/>
            <p:nvPr/>
          </p:nvSpPr>
          <p:spPr>
            <a:xfrm>
              <a:off x="4106426" y="4350024"/>
              <a:ext cx="3979147" cy="924047"/>
            </a:xfrm>
            <a:prstGeom prst="rect">
              <a:avLst/>
            </a:prstGeom>
            <a:solidFill>
              <a:srgbClr val="06050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CB5F166-4C22-C1D3-D358-CB267DF99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51022" y="4586270"/>
              <a:ext cx="2889956" cy="451556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19CE04A-B294-D3C0-FAD8-9DF78CCD2D66}"/>
                </a:ext>
              </a:extLst>
            </p:cNvPr>
            <p:cNvSpPr/>
            <p:nvPr/>
          </p:nvSpPr>
          <p:spPr>
            <a:xfrm>
              <a:off x="6096001" y="3201477"/>
              <a:ext cx="1989574" cy="1145513"/>
            </a:xfrm>
            <a:prstGeom prst="rect">
              <a:avLst/>
            </a:prstGeom>
            <a:solidFill>
              <a:srgbClr val="C624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60B36EB-6A55-4F78-6472-E65FEB75A023}"/>
                </a:ext>
              </a:extLst>
            </p:cNvPr>
            <p:cNvSpPr/>
            <p:nvPr/>
          </p:nvSpPr>
          <p:spPr>
            <a:xfrm>
              <a:off x="6096001" y="5262888"/>
              <a:ext cx="1989574" cy="1145513"/>
            </a:xfrm>
            <a:prstGeom prst="rect">
              <a:avLst/>
            </a:prstGeom>
            <a:solidFill>
              <a:srgbClr val="433F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32007CAE-C51F-2142-CA46-FD3F384F4E07}"/>
                </a:ext>
              </a:extLst>
            </p:cNvPr>
            <p:cNvSpPr/>
            <p:nvPr/>
          </p:nvSpPr>
          <p:spPr>
            <a:xfrm>
              <a:off x="4106424" y="5261371"/>
              <a:ext cx="1989574" cy="1145513"/>
            </a:xfrm>
            <a:prstGeom prst="rect">
              <a:avLst/>
            </a:prstGeom>
            <a:solidFill>
              <a:srgbClr val="C624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906687" y="4077262"/>
            <a:ext cx="253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</a:rPr>
              <a:t>[WELCOME] 1,000</a:t>
            </a:r>
            <a:r>
              <a:rPr lang="ko-KR" altLang="en-US" sz="1200" b="1" dirty="0">
                <a:solidFill>
                  <a:srgbClr val="00B0F0"/>
                </a:solidFill>
              </a:rPr>
              <a:t>원 할인 쿠폰</a:t>
            </a:r>
            <a:endParaRPr lang="en-US" altLang="ko-KR" sz="1200" b="1" dirty="0">
              <a:solidFill>
                <a:srgbClr val="00B0F0"/>
              </a:solidFill>
            </a:endParaRPr>
          </a:p>
          <a:p>
            <a:endParaRPr lang="en-US" altLang="ko-KR" sz="1050" dirty="0"/>
          </a:p>
          <a:p>
            <a:r>
              <a:rPr lang="ko-KR" altLang="en-US" sz="1050" dirty="0"/>
              <a:t>쿠폰 적용 혜택 </a:t>
            </a:r>
            <a:r>
              <a:rPr lang="en-US" altLang="ko-KR" sz="1050" dirty="0"/>
              <a:t>: 1,000</a:t>
            </a:r>
            <a:r>
              <a:rPr lang="ko-KR" altLang="en-US" sz="1050" dirty="0"/>
              <a:t>원 할인</a:t>
            </a:r>
            <a:endParaRPr lang="en-US" altLang="ko-KR" sz="1050" dirty="0"/>
          </a:p>
          <a:p>
            <a:r>
              <a:rPr lang="ko-KR" altLang="en-US" sz="1050" dirty="0" err="1"/>
              <a:t>쿠폰번호</a:t>
            </a:r>
            <a:r>
              <a:rPr lang="ko-KR" altLang="en-US" sz="1050" dirty="0"/>
              <a:t> </a:t>
            </a:r>
            <a:r>
              <a:rPr lang="en-US" altLang="ko-KR" sz="1050" dirty="0"/>
              <a:t>: WJC34SALSJR33SAL</a:t>
            </a:r>
            <a:endParaRPr lang="en-US" altLang="ko-KR" sz="1200" b="1" dirty="0"/>
          </a:p>
          <a:p>
            <a:r>
              <a:rPr lang="ko-KR" altLang="en-US" sz="1050" dirty="0"/>
              <a:t>유효기간 </a:t>
            </a:r>
            <a:r>
              <a:rPr lang="en-US" altLang="ko-KR" sz="1050" dirty="0"/>
              <a:t>: 2023-12-01 ~ 2024-02-01</a:t>
            </a: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652931" y="4077262"/>
            <a:ext cx="3158627" cy="922905"/>
          </a:xfrm>
          <a:prstGeom prst="roundRect">
            <a:avLst>
              <a:gd name="adj" fmla="val 6086"/>
            </a:avLst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Coupon Info.</a:t>
            </a: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WELCOME </a:t>
            </a:r>
            <a:r>
              <a:rPr lang="ko-KR" altLang="en-US" sz="1000" dirty="0">
                <a:solidFill>
                  <a:schemeClr val="tx1"/>
                </a:solidFill>
              </a:rPr>
              <a:t>등급 회원에게만 제공되는 쿠폰입니다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en-US" altLang="ko-KR" sz="1000" dirty="0">
                <a:solidFill>
                  <a:schemeClr val="tx1"/>
                </a:solidFill>
              </a:rPr>
              <a:t>10,000</a:t>
            </a:r>
            <a:r>
              <a:rPr lang="ko-KR" altLang="en-US" sz="1000" dirty="0">
                <a:solidFill>
                  <a:schemeClr val="tx1"/>
                </a:solidFill>
              </a:rPr>
              <a:t>원 이상 </a:t>
            </a:r>
            <a:r>
              <a:rPr lang="ko-KR" altLang="en-US" sz="1000" dirty="0" err="1">
                <a:solidFill>
                  <a:schemeClr val="tx1"/>
                </a:solidFill>
              </a:rPr>
              <a:t>주문하셔야</a:t>
            </a:r>
            <a:r>
              <a:rPr lang="ko-KR" altLang="en-US" sz="1000" dirty="0">
                <a:solidFill>
                  <a:schemeClr val="tx1"/>
                </a:solidFill>
              </a:rPr>
              <a:t> 사용이 가능합니다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다른 쿠폰과는 중복 사용이 불가합니다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48" name="직선 연결선 47"/>
          <p:cNvCxnSpPr/>
          <p:nvPr/>
        </p:nvCxnSpPr>
        <p:spPr>
          <a:xfrm>
            <a:off x="587728" y="5240475"/>
            <a:ext cx="722383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906687" y="5480359"/>
            <a:ext cx="2535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00B0F0"/>
                </a:solidFill>
              </a:rPr>
              <a:t>[HEART] </a:t>
            </a:r>
            <a:r>
              <a:rPr lang="ko-KR" altLang="en-US" sz="1200" b="1" dirty="0" err="1">
                <a:solidFill>
                  <a:srgbClr val="00B0F0"/>
                </a:solidFill>
              </a:rPr>
              <a:t>원썸하트</a:t>
            </a:r>
            <a:r>
              <a:rPr lang="ko-KR" altLang="en-US" sz="1200" b="1" dirty="0">
                <a:solidFill>
                  <a:srgbClr val="00B0F0"/>
                </a:solidFill>
              </a:rPr>
              <a:t> 쿠폰</a:t>
            </a:r>
            <a:endParaRPr lang="en-US" altLang="ko-KR" sz="1200" b="1" dirty="0">
              <a:solidFill>
                <a:srgbClr val="00B0F0"/>
              </a:solidFill>
            </a:endParaRPr>
          </a:p>
          <a:p>
            <a:endParaRPr lang="en-US" altLang="ko-KR" sz="1050" dirty="0"/>
          </a:p>
          <a:p>
            <a:r>
              <a:rPr lang="ko-KR" altLang="en-US" sz="1050" dirty="0"/>
              <a:t>쿠폰 적용 혜택 </a:t>
            </a:r>
            <a:r>
              <a:rPr lang="en-US" altLang="ko-KR" sz="1050" dirty="0"/>
              <a:t>: </a:t>
            </a:r>
            <a:r>
              <a:rPr lang="ko-KR" altLang="en-US" sz="1050" dirty="0"/>
              <a:t>커피 무료 쿠폰 증정</a:t>
            </a:r>
            <a:endParaRPr lang="en-US" altLang="ko-KR" sz="1050" dirty="0"/>
          </a:p>
          <a:p>
            <a:r>
              <a:rPr lang="ko-KR" altLang="en-US" sz="1050" dirty="0" err="1"/>
              <a:t>쿠폰번호</a:t>
            </a:r>
            <a:r>
              <a:rPr lang="ko-KR" altLang="en-US" sz="1050" dirty="0"/>
              <a:t> </a:t>
            </a:r>
            <a:r>
              <a:rPr lang="en-US" altLang="ko-KR" sz="1050" dirty="0"/>
              <a:t>: KHM33SALJYG32SAL</a:t>
            </a:r>
            <a:endParaRPr lang="en-US" altLang="ko-KR" sz="1200" b="1" dirty="0"/>
          </a:p>
          <a:p>
            <a:r>
              <a:rPr lang="ko-KR" altLang="en-US" sz="1050" dirty="0"/>
              <a:t>유효기간 </a:t>
            </a:r>
            <a:r>
              <a:rPr lang="en-US" altLang="ko-KR" sz="1050" dirty="0"/>
              <a:t>: 2023-12-25 ~ 2024-01-25</a:t>
            </a:r>
          </a:p>
        </p:txBody>
      </p:sp>
      <p:sp>
        <p:nvSpPr>
          <p:cNvPr id="71" name="모서리가 둥근 직사각형 70"/>
          <p:cNvSpPr/>
          <p:nvPr/>
        </p:nvSpPr>
        <p:spPr>
          <a:xfrm>
            <a:off x="4652931" y="5480359"/>
            <a:ext cx="3158627" cy="922905"/>
          </a:xfrm>
          <a:prstGeom prst="roundRect">
            <a:avLst>
              <a:gd name="adj" fmla="val 6086"/>
            </a:avLst>
          </a:prstGeom>
          <a:solidFill>
            <a:schemeClr val="bg2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chemeClr val="tx1"/>
                </a:solidFill>
              </a:rPr>
              <a:t>Coupon Info.</a:t>
            </a:r>
          </a:p>
          <a:p>
            <a:endParaRPr lang="en-US" altLang="ko-KR" sz="1000" b="1" dirty="0">
              <a:solidFill>
                <a:schemeClr val="tx1"/>
              </a:solidFill>
            </a:endParaRPr>
          </a:p>
          <a:p>
            <a:r>
              <a:rPr lang="en-US" altLang="ko-KR" sz="1000" dirty="0">
                <a:solidFill>
                  <a:schemeClr val="tx1"/>
                </a:solidFill>
              </a:rPr>
              <a:t>Silver </a:t>
            </a:r>
            <a:r>
              <a:rPr lang="ko-KR" altLang="en-US" sz="1000" dirty="0">
                <a:solidFill>
                  <a:schemeClr val="tx1"/>
                </a:solidFill>
              </a:rPr>
              <a:t>등급 회원에게만 제공되는 쿠폰입니다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포인트 적립은 불가합니다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Tx/>
              <a:buChar char="-"/>
            </a:pPr>
            <a:r>
              <a:rPr lang="ko-KR" altLang="en-US" sz="1000" dirty="0">
                <a:solidFill>
                  <a:schemeClr val="tx1"/>
                </a:solidFill>
              </a:rPr>
              <a:t>일부 매장은 사용이 불가할 수 있습니다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28" y="5480359"/>
            <a:ext cx="1081272" cy="922905"/>
          </a:xfrm>
          <a:prstGeom prst="rect">
            <a:avLst/>
          </a:prstGeom>
        </p:spPr>
      </p:pic>
      <p:sp>
        <p:nvSpPr>
          <p:cNvPr id="72" name="Rect 0"/>
          <p:cNvSpPr txBox="1">
            <a:spLocks/>
          </p:cNvSpPr>
          <p:nvPr/>
        </p:nvSpPr>
        <p:spPr>
          <a:xfrm>
            <a:off x="475379" y="3664854"/>
            <a:ext cx="1386918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b="1" dirty="0">
                <a:latin typeface="맑은 고딕" charset="0"/>
                <a:ea typeface="맑은 고딕" charset="0"/>
              </a:rPr>
              <a:t>보유 쿠폰 조회</a:t>
            </a:r>
            <a:endParaRPr lang="ko-KR" altLang="en-US" sz="1100" b="1" dirty="0">
              <a:latin typeface="맑은 고딕" charset="0"/>
              <a:ea typeface="맑은 고딕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035826" y="2849642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6178" y="3359613"/>
            <a:ext cx="252000" cy="25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3AAFCDE3-83BB-47F8-B76C-29AB29A0BF4A}"/>
              </a:ext>
            </a:extLst>
          </p:cNvPr>
          <p:cNvSpPr>
            <a:spLocks/>
          </p:cNvSpPr>
          <p:nvPr/>
        </p:nvSpPr>
        <p:spPr>
          <a:xfrm>
            <a:off x="8883" y="1373903"/>
            <a:ext cx="8400259" cy="5483952"/>
          </a:xfrm>
          <a:prstGeom prst="rect">
            <a:avLst/>
          </a:prstGeom>
          <a:solidFill>
            <a:schemeClr val="bg2">
              <a:alpha val="60052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904946" y="3190197"/>
            <a:ext cx="4753193" cy="2160628"/>
          </a:xfrm>
          <a:prstGeom prst="roundRect">
            <a:avLst>
              <a:gd name="adj" fmla="val 542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 신규 쿠폰 등록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sz="1400" b="1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타원 3"/>
          <p:cNvSpPr/>
          <p:nvPr/>
        </p:nvSpPr>
        <p:spPr>
          <a:xfrm>
            <a:off x="6241122" y="3307545"/>
            <a:ext cx="287910" cy="267958"/>
          </a:xfrm>
          <a:prstGeom prst="ellipse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X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904946" y="3753571"/>
            <a:ext cx="4753193" cy="1594538"/>
          </a:xfrm>
          <a:prstGeom prst="roundRect">
            <a:avLst>
              <a:gd name="adj" fmla="val 6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113321" y="4633474"/>
            <a:ext cx="3357335" cy="454119"/>
          </a:xfrm>
          <a:prstGeom prst="roundRect">
            <a:avLst>
              <a:gd name="adj" fmla="val 8847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dirty="0">
                <a:solidFill>
                  <a:schemeClr val="bg1">
                    <a:lumMod val="75000"/>
                  </a:schemeClr>
                </a:solidFill>
              </a:rPr>
              <a:t>쿠폰 번호를 입력하세요</a:t>
            </a:r>
            <a:r>
              <a:rPr lang="en-US" altLang="ko-KR" sz="1100" b="1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ko-KR" altLang="en-US" sz="11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3" name="모서리가 둥근 직사각형 32"/>
          <p:cNvSpPr/>
          <p:nvPr/>
        </p:nvSpPr>
        <p:spPr>
          <a:xfrm>
            <a:off x="5636326" y="4633405"/>
            <a:ext cx="820690" cy="454188"/>
          </a:xfrm>
          <a:prstGeom prst="roundRect">
            <a:avLst/>
          </a:pr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등록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4947" y="3908368"/>
            <a:ext cx="475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카카오 상품권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모바일 상품권 등</a:t>
            </a:r>
            <a:endParaRPr lang="en-US" altLang="ko-KR" sz="1200" b="1" dirty="0">
              <a:solidFill>
                <a:schemeClr val="bg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b="1" dirty="0">
                <a:solidFill>
                  <a:schemeClr val="bg1">
                    <a:lumMod val="50000"/>
                  </a:schemeClr>
                </a:solidFill>
              </a:rPr>
              <a:t>등록하실 쿠폰번호를 입력해주세요</a:t>
            </a:r>
            <a:r>
              <a:rPr lang="en-US" altLang="ko-KR" sz="1200" b="1" dirty="0">
                <a:solidFill>
                  <a:schemeClr val="bg1">
                    <a:lumMod val="50000"/>
                  </a:schemeClr>
                </a:solidFill>
              </a:rPr>
              <a:t>.</a:t>
            </a:r>
            <a:endParaRPr lang="ko-KR" altLang="en-US" sz="1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38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6048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" y="1985917"/>
            <a:ext cx="8400259" cy="4872083"/>
          </a:xfrm>
          <a:prstGeom prst="rect">
            <a:avLst/>
          </a:prstGeom>
          <a:blipFill>
            <a:blip r:embed="rId2">
              <a:alphaModFix amt="77000"/>
            </a:blip>
            <a:stretch>
              <a:fillRect/>
            </a:stretch>
          </a:blipFill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89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창업문의에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마우스 커서를 올리면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창업문의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카테고리가 나타난다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개설 안내를 클릭하면 해당 카테고리의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볼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창업 절차에 대한 전반적인 내용들을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단계별로 확인할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가맹점 개설 안내에 대한 </a:t>
                      </a:r>
                      <a:r>
                        <a:rPr lang="en-US" altLang="ko-KR" sz="1100" b="0" dirty="0"/>
                        <a:t>Overview</a:t>
                      </a:r>
                      <a:r>
                        <a:rPr lang="ko-KR" altLang="en-US" sz="1100" b="0" dirty="0"/>
                        <a:t>를 볼</a:t>
                      </a:r>
                      <a:r>
                        <a:rPr lang="ko-KR" altLang="en-US" sz="1100" b="0" baseline="0" dirty="0"/>
                        <a:t> 수 있다</a:t>
                      </a:r>
                      <a:r>
                        <a:rPr lang="en-US" altLang="ko-KR" sz="1100" b="0" baseline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창업문의</a:t>
                      </a:r>
                      <a:r>
                        <a:rPr lang="ko-KR" altLang="en-US" sz="1100" b="0" dirty="0"/>
                        <a:t> 페이지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err="1"/>
                        <a:t>개설안내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가맹점 개설 안내에 대한 </a:t>
                      </a:r>
                      <a:r>
                        <a:rPr lang="en-US" altLang="ko-KR" sz="1100" b="0" dirty="0"/>
                        <a:t>Overview</a:t>
                      </a:r>
                      <a:r>
                        <a:rPr lang="ko-KR" altLang="en-US" sz="1100" b="0" dirty="0"/>
                        <a:t>를 볼</a:t>
                      </a:r>
                      <a:r>
                        <a:rPr lang="ko-KR" altLang="en-US" sz="1100" b="0" baseline="0" dirty="0"/>
                        <a:t> 수 있다</a:t>
                      </a:r>
                      <a:r>
                        <a:rPr lang="en-US" altLang="ko-KR" sz="1100" b="0" baseline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 0"/>
          <p:cNvSpPr>
            <a:spLocks/>
          </p:cNvSpPr>
          <p:nvPr/>
        </p:nvSpPr>
        <p:spPr>
          <a:xfrm>
            <a:off x="8883" y="1366375"/>
            <a:ext cx="8400259" cy="5491625"/>
          </a:xfrm>
          <a:prstGeom prst="rect">
            <a:avLst/>
          </a:prstGeom>
          <a:solidFill>
            <a:srgbClr val="030303">
              <a:alpha val="53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Times New Roman" charset="0"/>
              <a:ea typeface="Times New Roman" charset="0"/>
            </a:endParaRP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23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07418" y="1834910"/>
            <a:ext cx="955348" cy="799395"/>
            <a:chOff x="5986988" y="1834910"/>
            <a:chExt cx="955348" cy="799395"/>
          </a:xfrm>
        </p:grpSpPr>
        <p:sp>
          <p:nvSpPr>
            <p:cNvPr id="13" name="Rect 0"/>
            <p:cNvSpPr>
              <a:spLocks/>
            </p:cNvSpPr>
            <p:nvPr/>
          </p:nvSpPr>
          <p:spPr>
            <a:xfrm>
              <a:off x="5986988" y="1995757"/>
              <a:ext cx="955348" cy="638548"/>
            </a:xfrm>
            <a:prstGeom prst="roundRect">
              <a:avLst>
                <a:gd name="adj" fmla="val 3159"/>
              </a:avLst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6338054" y="1834910"/>
              <a:ext cx="231025" cy="1873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Rect 0"/>
          <p:cNvSpPr txBox="1">
            <a:spLocks/>
          </p:cNvSpPr>
          <p:nvPr/>
        </p:nvSpPr>
        <p:spPr>
          <a:xfrm>
            <a:off x="7389157" y="2033856"/>
            <a:ext cx="973609" cy="57708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05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개설 안내</a:t>
            </a:r>
            <a:endParaRPr lang="en-US" altLang="ko-KR" sz="1050" b="1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상담 신청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286758" y="1404475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293115" y="205488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185435" y="2513348"/>
            <a:ext cx="1077539" cy="33855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창업 절차</a:t>
            </a:r>
            <a:endParaRPr lang="ko-KR" altLang="en-US" sz="14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7343" y="3015688"/>
            <a:ext cx="1783399" cy="159799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STEP 01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가맹점 창업 문의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본사 홈페이지 또는 전화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(042-0601-0117)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신청 및 접수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289628" y="3015688"/>
            <a:ext cx="1783399" cy="159799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STEP 02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접수 및 개별 상담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회사소개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원썸플레이스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프랜차이즈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사업 설명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311913" y="3015688"/>
            <a:ext cx="1783399" cy="159799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STEP 03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상권분석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개설 승인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사업 타당성 분석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가맹신청서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접수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334198" y="3015688"/>
            <a:ext cx="1783399" cy="159799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STEP 04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가맹계약 체결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년 단위 재계약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추가 비용 없음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67343" y="4941257"/>
            <a:ext cx="1783399" cy="159799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STEP 05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/>
                </a:solidFill>
              </a:rPr>
              <a:t>가맹금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보증금 입금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가맹금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2,000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만원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보증금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1,000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만원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289628" y="4941257"/>
            <a:ext cx="1783399" cy="159799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STEP 06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공사 진행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시공업체 선정 및 공사 계약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공사기간 약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30~35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일 예상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311913" y="4941257"/>
            <a:ext cx="1783399" cy="159799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STEP 07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인</a:t>
            </a:r>
            <a:r>
              <a:rPr lang="en-US" altLang="ko-KR" sz="1400" b="1" dirty="0">
                <a:solidFill>
                  <a:schemeClr val="tx1"/>
                </a:solidFill>
              </a:rPr>
              <a:t>/</a:t>
            </a:r>
            <a:r>
              <a:rPr lang="ko-KR" altLang="en-US" sz="1400" b="1" dirty="0">
                <a:solidFill>
                  <a:schemeClr val="tx1"/>
                </a:solidFill>
              </a:rPr>
              <a:t>허가 영업 준비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각종 인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허가 증명서 발급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OPEN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준비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334198" y="4941257"/>
            <a:ext cx="1783399" cy="1597997"/>
          </a:xfrm>
          <a:prstGeom prst="rect">
            <a:avLst/>
          </a:prstGeom>
          <a:solidFill>
            <a:schemeClr val="bg1"/>
          </a:solidFill>
          <a:ln w="127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STEP 08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</a:rPr>
              <a:t>점포 오픈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0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오픈 프로모션 진행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</a:t>
            </a:r>
            <a:r>
              <a:rPr lang="ko-KR" alt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원썸플레이스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영업 시작</a:t>
            </a:r>
            <a:endParaRPr lang="en-US" altLang="ko-KR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32465" y="2876909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559769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" y="1985917"/>
            <a:ext cx="8400259" cy="4872083"/>
          </a:xfrm>
          <a:prstGeom prst="rect">
            <a:avLst/>
          </a:prstGeom>
          <a:blipFill>
            <a:blip r:embed="rId2">
              <a:alphaModFix amt="77000"/>
            </a:blip>
            <a:stretch>
              <a:fillRect/>
            </a:stretch>
          </a:blipFill>
        </p:spPr>
      </p:pic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창업문의에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마우스 커서를 올리면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창업문의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카테고리가 나타난다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신청을 클릭하면 해당 카테고리의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볼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창업 신청자의 정보를 입력한다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 후보지에 대한 정보를 입력한다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100" dirty="0"/>
                        <a:t>저장 및 취소 버튼을 통해 신청을 마친다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창업 문의를 희망하는 신청자가 </a:t>
                      </a:r>
                      <a:endParaRPr lang="en-US" altLang="ko-KR" sz="1100" b="0" dirty="0"/>
                    </a:p>
                    <a:p>
                      <a:pPr algn="ctr" latinLnBrk="1"/>
                      <a:r>
                        <a:rPr lang="ko-KR" altLang="en-US" sz="1100" b="0" dirty="0"/>
                        <a:t>온라인 상담을 신청서를 작성하는 페이지</a:t>
                      </a:r>
                    </a:p>
                  </a:txBody>
                  <a:tcPr marL="121920" marR="12192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창업문의</a:t>
                      </a:r>
                      <a:r>
                        <a:rPr lang="ko-KR" altLang="en-US" sz="1100" b="0" dirty="0"/>
                        <a:t> 페이지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상담 신청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창업 문의를 희망하는 신청자가 온라인 상담을 신청서를 작성하는 페이지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Rect 0"/>
          <p:cNvSpPr>
            <a:spLocks/>
          </p:cNvSpPr>
          <p:nvPr/>
        </p:nvSpPr>
        <p:spPr>
          <a:xfrm>
            <a:off x="8883" y="1366375"/>
            <a:ext cx="8400259" cy="5491625"/>
          </a:xfrm>
          <a:prstGeom prst="rect">
            <a:avLst/>
          </a:prstGeom>
          <a:solidFill>
            <a:srgbClr val="030303">
              <a:alpha val="53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Times New Roman" charset="0"/>
              <a:ea typeface="Times New Roman" charset="0"/>
            </a:endParaRP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FF65A6D2-90E8-77B5-023A-2E2ABCA3F82F}"/>
              </a:ext>
            </a:extLst>
          </p:cNvPr>
          <p:cNvSpPr>
            <a:spLocks/>
          </p:cNvSpPr>
          <p:nvPr/>
        </p:nvSpPr>
        <p:spPr>
          <a:xfrm>
            <a:off x="8883" y="1373902"/>
            <a:ext cx="8400259" cy="614327"/>
          </a:xfrm>
          <a:prstGeom prst="rect">
            <a:avLst/>
          </a:prstGeom>
          <a:solidFill>
            <a:srgbClr val="3F3D36">
              <a:alpha val="85000"/>
            </a:srgb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Times New Roman" charset="0"/>
              <a:ea typeface="Times New Roman" charset="0"/>
            </a:endParaRP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86EE313C-8996-A7A2-35AA-E9415CDA3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65" y="1557575"/>
            <a:ext cx="1884350" cy="294429"/>
          </a:xfrm>
          <a:prstGeom prst="rect">
            <a:avLst/>
          </a:prstGeom>
        </p:spPr>
      </p:pic>
      <p:sp>
        <p:nvSpPr>
          <p:cNvPr id="23" name="Rect 0">
            <a:extLst>
              <a:ext uri="{FF2B5EF4-FFF2-40B4-BE49-F238E27FC236}">
                <a16:creationId xmlns:a16="http://schemas.microsoft.com/office/drawing/2014/main" id="{D30D7E63-7F54-1612-E50E-6D35BD841209}"/>
              </a:ext>
            </a:extLst>
          </p:cNvPr>
          <p:cNvSpPr txBox="1">
            <a:spLocks/>
          </p:cNvSpPr>
          <p:nvPr/>
        </p:nvSpPr>
        <p:spPr>
          <a:xfrm>
            <a:off x="2676481" y="1526021"/>
            <a:ext cx="5645897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브랜드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메뉴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주문    매장</a:t>
            </a:r>
            <a:r>
              <a:rPr lang="en-US" altLang="ko-KR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고객센터</a:t>
            </a:r>
            <a:r>
              <a:rPr 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4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ko-KR" altLang="en-US" sz="14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</a:t>
            </a:r>
            <a:r>
              <a:rPr lang="ko-KR" altLang="en-US" sz="1400" b="1" dirty="0" err="1">
                <a:solidFill>
                  <a:srgbClr val="FFC000"/>
                </a:solidFill>
                <a:latin typeface="맑은 고딕" charset="0"/>
                <a:ea typeface="맑은 고딕" charset="0"/>
              </a:rPr>
              <a:t>창업문의</a:t>
            </a:r>
            <a:endParaRPr lang="ko-KR" altLang="en-US" sz="1400" b="1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286758" y="1404475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347241" y="2401835"/>
            <a:ext cx="3470157" cy="41725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ect 0"/>
          <p:cNvSpPr txBox="1">
            <a:spLocks/>
          </p:cNvSpPr>
          <p:nvPr/>
        </p:nvSpPr>
        <p:spPr>
          <a:xfrm>
            <a:off x="379182" y="2657025"/>
            <a:ext cx="1566454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b="1" dirty="0">
                <a:latin typeface="맑은 고딕" charset="0"/>
                <a:ea typeface="맑은 고딕" charset="0"/>
              </a:rPr>
              <a:t>창업 신청자 정보</a:t>
            </a:r>
            <a:endParaRPr lang="ko-KR" altLang="en-US" sz="1100" b="1" dirty="0">
              <a:latin typeface="맑은 고딕" charset="0"/>
              <a:ea typeface="맑은 고딕" charset="0"/>
            </a:endParaRPr>
          </a:p>
        </p:txBody>
      </p:sp>
      <p:sp>
        <p:nvSpPr>
          <p:cNvPr id="34" name="모서리가 둥근 직사각형 33"/>
          <p:cNvSpPr/>
          <p:nvPr/>
        </p:nvSpPr>
        <p:spPr>
          <a:xfrm>
            <a:off x="1131598" y="3260015"/>
            <a:ext cx="1020095" cy="21421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tx1"/>
                </a:solidFill>
              </a:rPr>
              <a:t>정일광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5" name="Rect 0"/>
          <p:cNvSpPr txBox="1">
            <a:spLocks/>
          </p:cNvSpPr>
          <p:nvPr/>
        </p:nvSpPr>
        <p:spPr>
          <a:xfrm>
            <a:off x="407869" y="3254274"/>
            <a:ext cx="543739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이름 </a:t>
            </a:r>
            <a:r>
              <a:rPr lang="en-US" altLang="ko-KR"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모서리가 둥근 직사각형 37"/>
          <p:cNvSpPr/>
          <p:nvPr/>
        </p:nvSpPr>
        <p:spPr>
          <a:xfrm>
            <a:off x="2317857" y="4500627"/>
            <a:ext cx="1067048" cy="249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/>
              <a:t>우편번호 검색</a:t>
            </a:r>
            <a:endParaRPr lang="ko-KR" altLang="en-US" sz="1200" b="1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1131598" y="4503550"/>
            <a:ext cx="1020095" cy="246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우편번호</a:t>
            </a: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223077" y="2271889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47" name="Rect 0"/>
          <p:cNvSpPr txBox="1">
            <a:spLocks/>
          </p:cNvSpPr>
          <p:nvPr/>
        </p:nvSpPr>
        <p:spPr>
          <a:xfrm>
            <a:off x="3004236" y="2674825"/>
            <a:ext cx="779381" cy="2308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9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필수 입력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8" name="모서리가 둥근 직사각형 47"/>
          <p:cNvSpPr/>
          <p:nvPr/>
        </p:nvSpPr>
        <p:spPr>
          <a:xfrm>
            <a:off x="1131598" y="3661217"/>
            <a:ext cx="1020095" cy="2404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glory32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9" name="Rect 0"/>
          <p:cNvSpPr txBox="1">
            <a:spLocks/>
          </p:cNvSpPr>
          <p:nvPr/>
        </p:nvSpPr>
        <p:spPr>
          <a:xfrm>
            <a:off x="407869" y="3655477"/>
            <a:ext cx="671979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이메일 </a:t>
            </a:r>
            <a:r>
              <a:rPr lang="en-US" altLang="ko-KR"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/>
          <p:cNvSpPr txBox="1">
            <a:spLocks/>
          </p:cNvSpPr>
          <p:nvPr/>
        </p:nvSpPr>
        <p:spPr>
          <a:xfrm>
            <a:off x="2100389" y="3655477"/>
            <a:ext cx="309700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000" b="1" dirty="0">
                <a:latin typeface="맑은 고딕" charset="0"/>
                <a:ea typeface="맑은 고딕" charset="0"/>
              </a:rPr>
              <a:t>@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2364810" y="3661217"/>
            <a:ext cx="1020095" cy="2404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선택</a:t>
            </a:r>
          </a:p>
        </p:txBody>
      </p:sp>
      <p:sp>
        <p:nvSpPr>
          <p:cNvPr id="3" name="L 도형 2"/>
          <p:cNvSpPr/>
          <p:nvPr/>
        </p:nvSpPr>
        <p:spPr>
          <a:xfrm rot="2623250" flipH="1">
            <a:off x="3133126" y="3694708"/>
            <a:ext cx="131746" cy="129584"/>
          </a:xfrm>
          <a:prstGeom prst="corner">
            <a:avLst>
              <a:gd name="adj1" fmla="val 18337"/>
              <a:gd name="adj2" fmla="val 1827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1131599" y="4088738"/>
            <a:ext cx="580864" cy="23577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schemeClr val="tx1"/>
                </a:solidFill>
              </a:rPr>
              <a:t>010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55" name="Rect 0"/>
          <p:cNvSpPr txBox="1">
            <a:spLocks/>
          </p:cNvSpPr>
          <p:nvPr/>
        </p:nvSpPr>
        <p:spPr>
          <a:xfrm>
            <a:off x="407869" y="4082997"/>
            <a:ext cx="671979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연락처 </a:t>
            </a:r>
            <a:r>
              <a:rPr lang="en-US" altLang="ko-KR"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L 도형 55"/>
          <p:cNvSpPr/>
          <p:nvPr/>
        </p:nvSpPr>
        <p:spPr>
          <a:xfrm rot="2623250" flipH="1">
            <a:off x="1527745" y="4131382"/>
            <a:ext cx="131746" cy="129584"/>
          </a:xfrm>
          <a:prstGeom prst="corner">
            <a:avLst>
              <a:gd name="adj1" fmla="val 18337"/>
              <a:gd name="adj2" fmla="val 1827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모서리가 둥근 직사각형 56"/>
          <p:cNvSpPr/>
          <p:nvPr/>
        </p:nvSpPr>
        <p:spPr>
          <a:xfrm>
            <a:off x="1806487" y="4082946"/>
            <a:ext cx="1578418" cy="24340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입력</a:t>
            </a:r>
          </a:p>
        </p:txBody>
      </p:sp>
      <p:sp>
        <p:nvSpPr>
          <p:cNvPr id="58" name="Rect 0"/>
          <p:cNvSpPr txBox="1">
            <a:spLocks/>
          </p:cNvSpPr>
          <p:nvPr/>
        </p:nvSpPr>
        <p:spPr>
          <a:xfrm>
            <a:off x="407869" y="4503549"/>
            <a:ext cx="543739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주소 </a:t>
            </a:r>
            <a:r>
              <a:rPr lang="en-US" altLang="ko-KR"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1131598" y="4929350"/>
            <a:ext cx="2253307" cy="2238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기본주소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>
            <a:off x="1131598" y="5344597"/>
            <a:ext cx="2253307" cy="2396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</a:rPr>
              <a:t>상세주소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 입력</a:t>
            </a:r>
          </a:p>
        </p:txBody>
      </p:sp>
      <p:sp>
        <p:nvSpPr>
          <p:cNvPr id="61" name="모서리가 둥근 직사각형 60"/>
          <p:cNvSpPr/>
          <p:nvPr/>
        </p:nvSpPr>
        <p:spPr>
          <a:xfrm>
            <a:off x="1561203" y="5756183"/>
            <a:ext cx="1823702" cy="246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입력</a:t>
            </a:r>
          </a:p>
        </p:txBody>
      </p:sp>
      <p:sp>
        <p:nvSpPr>
          <p:cNvPr id="63" name="Rect 0"/>
          <p:cNvSpPr txBox="1">
            <a:spLocks/>
          </p:cNvSpPr>
          <p:nvPr/>
        </p:nvSpPr>
        <p:spPr>
          <a:xfrm>
            <a:off x="407869" y="5756182"/>
            <a:ext cx="998991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연락가능 시간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Rect 0"/>
          <p:cNvSpPr txBox="1">
            <a:spLocks/>
          </p:cNvSpPr>
          <p:nvPr/>
        </p:nvSpPr>
        <p:spPr>
          <a:xfrm>
            <a:off x="1538476" y="6080867"/>
            <a:ext cx="995785" cy="215444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ex) 10:00 ~ 22:00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463926" y="2401835"/>
            <a:ext cx="3470157" cy="417250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7407418" y="1834910"/>
            <a:ext cx="955348" cy="799395"/>
            <a:chOff x="5986988" y="1834910"/>
            <a:chExt cx="955348" cy="799395"/>
          </a:xfrm>
        </p:grpSpPr>
        <p:sp>
          <p:nvSpPr>
            <p:cNvPr id="13" name="Rect 0"/>
            <p:cNvSpPr>
              <a:spLocks/>
            </p:cNvSpPr>
            <p:nvPr/>
          </p:nvSpPr>
          <p:spPr>
            <a:xfrm>
              <a:off x="5986988" y="1995757"/>
              <a:ext cx="955348" cy="638548"/>
            </a:xfrm>
            <a:prstGeom prst="roundRect">
              <a:avLst>
                <a:gd name="adj" fmla="val 3159"/>
              </a:avLst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6338054" y="1834910"/>
              <a:ext cx="231025" cy="18738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타원 16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293115" y="2294586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7389157" y="2033856"/>
            <a:ext cx="973609" cy="57708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050" dirty="0">
                <a:latin typeface="맑은 고딕" charset="0"/>
                <a:ea typeface="맑은 고딕" charset="0"/>
              </a:rPr>
              <a:t>개설 안내</a:t>
            </a:r>
            <a:endParaRPr lang="en-US" altLang="ko-KR" sz="1050" dirty="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050" b="1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상담 신청</a:t>
            </a:r>
          </a:p>
        </p:txBody>
      </p:sp>
      <p:sp>
        <p:nvSpPr>
          <p:cNvPr id="66" name="Rect 0"/>
          <p:cNvSpPr txBox="1">
            <a:spLocks/>
          </p:cNvSpPr>
          <p:nvPr/>
        </p:nvSpPr>
        <p:spPr>
          <a:xfrm>
            <a:off x="4500079" y="2657025"/>
            <a:ext cx="1808508" cy="307777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b="1" dirty="0">
                <a:latin typeface="맑은 고딕" charset="0"/>
                <a:ea typeface="맑은 고딕" charset="0"/>
              </a:rPr>
              <a:t>가맹점 후보지 정보</a:t>
            </a:r>
            <a:endParaRPr lang="ko-KR" altLang="en-US" sz="1100" b="1" dirty="0">
              <a:latin typeface="맑은 고딕" charset="0"/>
              <a:ea typeface="맑은 고딕" charset="0"/>
            </a:endParaRPr>
          </a:p>
        </p:txBody>
      </p:sp>
      <p:sp>
        <p:nvSpPr>
          <p:cNvPr id="68" name="Rect 0"/>
          <p:cNvSpPr txBox="1">
            <a:spLocks/>
          </p:cNvSpPr>
          <p:nvPr/>
        </p:nvSpPr>
        <p:spPr>
          <a:xfrm>
            <a:off x="4528766" y="3254274"/>
            <a:ext cx="845103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상담 유형 </a:t>
            </a:r>
            <a:r>
              <a:rPr lang="en-US" altLang="ko-KR"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>
            <a:off x="6614239" y="4036160"/>
            <a:ext cx="1067048" cy="2491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/>
              <a:t>우편번호 검색</a:t>
            </a:r>
            <a:endParaRPr lang="ko-KR" altLang="en-US" sz="1200" b="1" dirty="0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5427980" y="4039083"/>
            <a:ext cx="1020095" cy="24622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우편번호</a:t>
            </a: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4343974" y="2271889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72" name="Rect 0"/>
          <p:cNvSpPr txBox="1">
            <a:spLocks/>
          </p:cNvSpPr>
          <p:nvPr/>
        </p:nvSpPr>
        <p:spPr>
          <a:xfrm>
            <a:off x="7125133" y="2674825"/>
            <a:ext cx="779381" cy="230832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9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900" b="1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필수 입력</a:t>
            </a:r>
            <a:endParaRPr lang="ko-KR" altLang="en-US" sz="7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5" name="Rect 0"/>
          <p:cNvSpPr txBox="1">
            <a:spLocks/>
          </p:cNvSpPr>
          <p:nvPr/>
        </p:nvSpPr>
        <p:spPr>
          <a:xfrm>
            <a:off x="4528766" y="3655477"/>
            <a:ext cx="742511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점포 소유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3" name="Rect 0"/>
          <p:cNvSpPr txBox="1">
            <a:spLocks/>
          </p:cNvSpPr>
          <p:nvPr/>
        </p:nvSpPr>
        <p:spPr>
          <a:xfrm>
            <a:off x="4528766" y="4039082"/>
            <a:ext cx="787395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점포 주소 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5427980" y="4464883"/>
            <a:ext cx="2253307" cy="2238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>
                <a:solidFill>
                  <a:schemeClr val="bg1">
                    <a:lumMod val="65000"/>
                  </a:schemeClr>
                </a:solidFill>
              </a:rPr>
              <a:t>기본주소</a:t>
            </a:r>
            <a:endParaRPr lang="ko-KR" altLang="en-US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5" name="모서리가 둥근 직사각형 84"/>
          <p:cNvSpPr/>
          <p:nvPr/>
        </p:nvSpPr>
        <p:spPr>
          <a:xfrm>
            <a:off x="5427980" y="4880130"/>
            <a:ext cx="2253307" cy="2396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err="1">
                <a:solidFill>
                  <a:schemeClr val="bg1">
                    <a:lumMod val="65000"/>
                  </a:schemeClr>
                </a:solidFill>
              </a:rPr>
              <a:t>상세주소</a:t>
            </a:r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 입력</a:t>
            </a:r>
          </a:p>
        </p:txBody>
      </p:sp>
      <p:sp>
        <p:nvSpPr>
          <p:cNvPr id="86" name="모서리가 둥근 직사각형 85"/>
          <p:cNvSpPr/>
          <p:nvPr/>
        </p:nvSpPr>
        <p:spPr>
          <a:xfrm>
            <a:off x="5417764" y="5303410"/>
            <a:ext cx="1567741" cy="24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입력</a:t>
            </a:r>
          </a:p>
        </p:txBody>
      </p:sp>
      <p:sp>
        <p:nvSpPr>
          <p:cNvPr id="87" name="Rect 0"/>
          <p:cNvSpPr txBox="1">
            <a:spLocks/>
          </p:cNvSpPr>
          <p:nvPr/>
        </p:nvSpPr>
        <p:spPr>
          <a:xfrm>
            <a:off x="4528766" y="5303409"/>
            <a:ext cx="441146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평형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9" name="오른쪽 화살표 88"/>
          <p:cNvSpPr/>
          <p:nvPr/>
        </p:nvSpPr>
        <p:spPr>
          <a:xfrm>
            <a:off x="3930963" y="4265774"/>
            <a:ext cx="449585" cy="314680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0" name="직선 연결선 89"/>
          <p:cNvCxnSpPr/>
          <p:nvPr/>
        </p:nvCxnSpPr>
        <p:spPr>
          <a:xfrm>
            <a:off x="475077" y="3083913"/>
            <a:ext cx="321803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4595974" y="3083913"/>
            <a:ext cx="321803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도넛 6"/>
          <p:cNvSpPr/>
          <p:nvPr/>
        </p:nvSpPr>
        <p:spPr>
          <a:xfrm>
            <a:off x="5417764" y="3298664"/>
            <a:ext cx="137708" cy="152040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2" name="Rect 0"/>
          <p:cNvSpPr txBox="1">
            <a:spLocks/>
          </p:cNvSpPr>
          <p:nvPr/>
        </p:nvSpPr>
        <p:spPr>
          <a:xfrm>
            <a:off x="5493070" y="3260077"/>
            <a:ext cx="697627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창업상담</a:t>
            </a:r>
          </a:p>
        </p:txBody>
      </p:sp>
      <p:sp>
        <p:nvSpPr>
          <p:cNvPr id="93" name="도넛 92"/>
          <p:cNvSpPr/>
          <p:nvPr/>
        </p:nvSpPr>
        <p:spPr>
          <a:xfrm>
            <a:off x="6293479" y="3298664"/>
            <a:ext cx="137708" cy="152040"/>
          </a:xfrm>
          <a:prstGeom prst="don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Rect 0"/>
          <p:cNvSpPr txBox="1">
            <a:spLocks/>
          </p:cNvSpPr>
          <p:nvPr/>
        </p:nvSpPr>
        <p:spPr>
          <a:xfrm>
            <a:off x="6368785" y="3260077"/>
            <a:ext cx="697627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 err="1">
                <a:latin typeface="맑은 고딕" charset="0"/>
                <a:ea typeface="맑은 고딕" charset="0"/>
              </a:rPr>
              <a:t>물건소개</a:t>
            </a:r>
            <a:endParaRPr lang="ko-KR" altLang="en-US" sz="1000" b="1" dirty="0">
              <a:latin typeface="맑은 고딕" charset="0"/>
              <a:ea typeface="맑은 고딕" charset="0"/>
            </a:endParaRPr>
          </a:p>
        </p:txBody>
      </p:sp>
      <p:sp>
        <p:nvSpPr>
          <p:cNvPr id="95" name="도넛 94"/>
          <p:cNvSpPr/>
          <p:nvPr/>
        </p:nvSpPr>
        <p:spPr>
          <a:xfrm>
            <a:off x="5417764" y="3689276"/>
            <a:ext cx="137708" cy="152040"/>
          </a:xfrm>
          <a:prstGeom prst="don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6" name="Rect 0"/>
          <p:cNvSpPr txBox="1">
            <a:spLocks/>
          </p:cNvSpPr>
          <p:nvPr/>
        </p:nvSpPr>
        <p:spPr>
          <a:xfrm>
            <a:off x="5493070" y="3650689"/>
            <a:ext cx="697627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 err="1">
                <a:latin typeface="맑은 고딕" charset="0"/>
                <a:ea typeface="맑은 고딕" charset="0"/>
              </a:rPr>
              <a:t>본인소유</a:t>
            </a:r>
            <a:endParaRPr lang="ko-KR" altLang="en-US" sz="1000" b="1" dirty="0">
              <a:latin typeface="맑은 고딕" charset="0"/>
              <a:ea typeface="맑은 고딕" charset="0"/>
            </a:endParaRPr>
          </a:p>
        </p:txBody>
      </p:sp>
      <p:sp>
        <p:nvSpPr>
          <p:cNvPr id="97" name="도넛 96"/>
          <p:cNvSpPr/>
          <p:nvPr/>
        </p:nvSpPr>
        <p:spPr>
          <a:xfrm>
            <a:off x="6293479" y="3689276"/>
            <a:ext cx="137708" cy="152040"/>
          </a:xfrm>
          <a:prstGeom prst="donu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8" name="Rect 0"/>
          <p:cNvSpPr txBox="1">
            <a:spLocks/>
          </p:cNvSpPr>
          <p:nvPr/>
        </p:nvSpPr>
        <p:spPr>
          <a:xfrm>
            <a:off x="6368785" y="3650689"/>
            <a:ext cx="569387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 err="1">
                <a:latin typeface="맑은 고딕" charset="0"/>
                <a:ea typeface="맑은 고딕" charset="0"/>
              </a:rPr>
              <a:t>미소유</a:t>
            </a:r>
            <a:endParaRPr lang="ko-KR" altLang="en-US" sz="1000" b="1" dirty="0">
              <a:latin typeface="맑은 고딕" charset="0"/>
              <a:ea typeface="맑은 고딕" charset="0"/>
            </a:endParaRPr>
          </a:p>
        </p:txBody>
      </p:sp>
      <p:sp>
        <p:nvSpPr>
          <p:cNvPr id="99" name="Rect 0"/>
          <p:cNvSpPr txBox="1">
            <a:spLocks/>
          </p:cNvSpPr>
          <p:nvPr/>
        </p:nvSpPr>
        <p:spPr>
          <a:xfrm>
            <a:off x="6608479" y="5300728"/>
            <a:ext cx="377026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latinLnBrk="0"/>
            <a:r>
              <a:rPr lang="en-US" altLang="ko-KR" sz="1000" b="1" dirty="0">
                <a:latin typeface="맑은 고딕" charset="0"/>
                <a:ea typeface="맑은 고딕" charset="0"/>
              </a:rPr>
              <a:t>m2</a:t>
            </a:r>
            <a:endParaRPr lang="ko-KR" altLang="en-US" sz="1000" b="1" dirty="0">
              <a:latin typeface="맑은 고딕" charset="0"/>
              <a:ea typeface="맑은 고딕" charset="0"/>
            </a:endParaRPr>
          </a:p>
        </p:txBody>
      </p:sp>
      <p:sp>
        <p:nvSpPr>
          <p:cNvPr id="100" name="모서리가 둥근 직사각형 99"/>
          <p:cNvSpPr/>
          <p:nvPr/>
        </p:nvSpPr>
        <p:spPr>
          <a:xfrm>
            <a:off x="5417764" y="5730558"/>
            <a:ext cx="1567741" cy="24353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bg1">
                    <a:lumMod val="65000"/>
                  </a:schemeClr>
                </a:solidFill>
              </a:rPr>
              <a:t>입력</a:t>
            </a:r>
          </a:p>
        </p:txBody>
      </p:sp>
      <p:sp>
        <p:nvSpPr>
          <p:cNvPr id="101" name="Rect 0"/>
          <p:cNvSpPr txBox="1">
            <a:spLocks/>
          </p:cNvSpPr>
          <p:nvPr/>
        </p:nvSpPr>
        <p:spPr>
          <a:xfrm>
            <a:off x="4528766" y="5730557"/>
            <a:ext cx="800219" cy="24622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희망 지역</a:t>
            </a:r>
            <a:r>
              <a:rPr lang="en-US" altLang="ko-KR"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8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5059563" y="6122988"/>
            <a:ext cx="994162" cy="330738"/>
          </a:xfrm>
          <a:prstGeom prst="roundRect">
            <a:avLst/>
          </a:prstGeom>
          <a:solidFill>
            <a:srgbClr val="E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저장</a:t>
            </a:r>
          </a:p>
        </p:txBody>
      </p:sp>
      <p:sp>
        <p:nvSpPr>
          <p:cNvPr id="102" name="모서리가 둥근 직사각형 101"/>
          <p:cNvSpPr/>
          <p:nvPr/>
        </p:nvSpPr>
        <p:spPr>
          <a:xfrm>
            <a:off x="6394995" y="6122988"/>
            <a:ext cx="994162" cy="330738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/>
              <a:t>취소</a:t>
            </a:r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4951317" y="6002374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83580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899B0E-C0EA-10E9-7D10-74C6DBA55393}"/>
              </a:ext>
            </a:extLst>
          </p:cNvPr>
          <p:cNvSpPr/>
          <p:nvPr/>
        </p:nvSpPr>
        <p:spPr>
          <a:xfrm>
            <a:off x="1347041" y="1872519"/>
            <a:ext cx="7034818" cy="4904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398782" y="2017018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개점 일정 계획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4BE5587-EDDF-9D12-E783-1FC392B3C480}"/>
              </a:ext>
            </a:extLst>
          </p:cNvPr>
          <p:cNvSpPr/>
          <p:nvPr/>
        </p:nvSpPr>
        <p:spPr>
          <a:xfrm>
            <a:off x="1469904" y="2730873"/>
            <a:ext cx="6830816" cy="38934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개점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개점일정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버튼을 눌러 수정 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개점일정계획을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100" b="0" dirty="0"/>
                        <a:t>창업절차에 따라 </a:t>
                      </a:r>
                      <a:r>
                        <a:rPr lang="ko-KR" altLang="en-US" sz="1100" b="0" dirty="0" err="1"/>
                        <a:t>예상완공일</a:t>
                      </a:r>
                      <a:r>
                        <a:rPr lang="ko-KR" altLang="en-US" sz="1100" b="0" dirty="0"/>
                        <a:t> 및 최종점검일자에 맞춰 오픈 시기를 관리해준다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B1A629D8-5A37-7351-0E05-76E90BB7B5D5}"/>
              </a:ext>
            </a:extLst>
          </p:cNvPr>
          <p:cNvGrpSpPr/>
          <p:nvPr/>
        </p:nvGrpSpPr>
        <p:grpSpPr>
          <a:xfrm>
            <a:off x="1643033" y="2875316"/>
            <a:ext cx="6398119" cy="3255504"/>
            <a:chOff x="885448" y="3190375"/>
            <a:chExt cx="6693240" cy="3136255"/>
          </a:xfrm>
        </p:grpSpPr>
        <p:cxnSp>
          <p:nvCxnSpPr>
            <p:cNvPr id="11" name="Rect 0">
              <a:extLst>
                <a:ext uri="{FF2B5EF4-FFF2-40B4-BE49-F238E27FC236}">
                  <a16:creationId xmlns:a16="http://schemas.microsoft.com/office/drawing/2014/main" id="{F3287D6C-D65B-3C8E-F462-AF36CF68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190375"/>
              <a:ext cx="6692400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t 0">
              <a:extLst>
                <a:ext uri="{FF2B5EF4-FFF2-40B4-BE49-F238E27FC236}">
                  <a16:creationId xmlns:a16="http://schemas.microsoft.com/office/drawing/2014/main" id="{CC7DFF94-C528-D805-6471-A8D762ADF62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624081"/>
              <a:ext cx="6693239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B1321436-5BE6-13AC-DBED-D69304AD8F2F}"/>
                </a:ext>
              </a:extLst>
            </p:cNvPr>
            <p:cNvSpPr txBox="1">
              <a:spLocks/>
            </p:cNvSpPr>
            <p:nvPr/>
          </p:nvSpPr>
          <p:spPr>
            <a:xfrm>
              <a:off x="967365" y="3283095"/>
              <a:ext cx="6512711" cy="26685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  가맹점명          가맹점주이름          계약체결일          </a:t>
              </a: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예상완공일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           오픈일</a:t>
              </a:r>
            </a:p>
          </p:txBody>
        </p:sp>
        <p:cxnSp>
          <p:nvCxnSpPr>
            <p:cNvPr id="15" name="Rect 0">
              <a:extLst>
                <a:ext uri="{FF2B5EF4-FFF2-40B4-BE49-F238E27FC236}">
                  <a16:creationId xmlns:a16="http://schemas.microsoft.com/office/drawing/2014/main" id="{9F26D005-B856-6EF0-CCD6-498735B824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8" y="6326630"/>
              <a:ext cx="6692400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04D2BBA-01AD-D339-65CD-691599546D8B}"/>
                </a:ext>
              </a:extLst>
            </p:cNvPr>
            <p:cNvSpPr txBox="1">
              <a:spLocks/>
            </p:cNvSpPr>
            <p:nvPr/>
          </p:nvSpPr>
          <p:spPr>
            <a:xfrm>
              <a:off x="2398443" y="3668288"/>
              <a:ext cx="928304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홍길동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일길동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이길동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삼길동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사길동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오길동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육길동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355B27F0-20F1-97DF-62AB-CE738FED7AA6}"/>
                </a:ext>
              </a:extLst>
            </p:cNvPr>
            <p:cNvSpPr txBox="1">
              <a:spLocks/>
            </p:cNvSpPr>
            <p:nvPr/>
          </p:nvSpPr>
          <p:spPr>
            <a:xfrm>
              <a:off x="3508299" y="3668288"/>
              <a:ext cx="1567776" cy="25229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2023-11-24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2023-11-30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2023-11-26</a:t>
              </a:r>
            </a:p>
          </p:txBody>
        </p:sp>
        <p:sp>
          <p:nvSpPr>
            <p:cNvPr id="1025" name="Rect 0">
              <a:extLst>
                <a:ext uri="{FF2B5EF4-FFF2-40B4-BE49-F238E27FC236}">
                  <a16:creationId xmlns:a16="http://schemas.microsoft.com/office/drawing/2014/main" id="{5A57BF32-3899-9212-48D1-C3E1EF15014C}"/>
                </a:ext>
              </a:extLst>
            </p:cNvPr>
            <p:cNvSpPr txBox="1">
              <a:spLocks/>
            </p:cNvSpPr>
            <p:nvPr/>
          </p:nvSpPr>
          <p:spPr>
            <a:xfrm>
              <a:off x="5060197" y="3668288"/>
              <a:ext cx="1235571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2024-01-07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E7063A81-51F0-7B9D-6F7D-0257349FFC88}"/>
                </a:ext>
              </a:extLst>
            </p:cNvPr>
            <p:cNvSpPr txBox="1">
              <a:spLocks/>
            </p:cNvSpPr>
            <p:nvPr/>
          </p:nvSpPr>
          <p:spPr>
            <a:xfrm>
              <a:off x="6384423" y="3668288"/>
              <a:ext cx="1123247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2024-01-07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2024-01-08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2024-01-09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2024-01-06</a:t>
              </a:r>
            </a:p>
          </p:txBody>
        </p:sp>
      </p:grpSp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2320137" y="-25199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C558C482-F308-63D4-4795-4A86AAA1E992}"/>
              </a:ext>
            </a:extLst>
          </p:cNvPr>
          <p:cNvSpPr txBox="1">
            <a:spLocks/>
          </p:cNvSpPr>
          <p:nvPr/>
        </p:nvSpPr>
        <p:spPr>
          <a:xfrm>
            <a:off x="1514739" y="3371400"/>
            <a:ext cx="1428817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오류점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탄방점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괴정점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에버랜드점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신촌점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관평점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완도점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CAA3AD2-D21C-0CFD-5F71-563DDF69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998" y="6299654"/>
            <a:ext cx="1373345" cy="2186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CDF9A1-909B-58D8-C66F-3B32CF4B9E49}"/>
              </a:ext>
            </a:extLst>
          </p:cNvPr>
          <p:cNvSpPr/>
          <p:nvPr/>
        </p:nvSpPr>
        <p:spPr>
          <a:xfrm>
            <a:off x="1453477" y="1896178"/>
            <a:ext cx="6928378" cy="488117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63C45237-90DE-0C9A-2C1C-7ED9CF225D2D}"/>
              </a:ext>
            </a:extLst>
          </p:cNvPr>
          <p:cNvGrpSpPr/>
          <p:nvPr/>
        </p:nvGrpSpPr>
        <p:grpSpPr>
          <a:xfrm>
            <a:off x="1825322" y="2125479"/>
            <a:ext cx="6215027" cy="4498842"/>
            <a:chOff x="1767460" y="2125479"/>
            <a:chExt cx="6215027" cy="4498842"/>
          </a:xfrm>
        </p:grpSpPr>
        <p:sp>
          <p:nvSpPr>
            <p:cNvPr id="1026" name="사각형: 둥근 모서리 1025">
              <a:extLst>
                <a:ext uri="{FF2B5EF4-FFF2-40B4-BE49-F238E27FC236}">
                  <a16:creationId xmlns:a16="http://schemas.microsoft.com/office/drawing/2014/main" id="{F0CB2B9A-A37C-A2A2-96A5-94015EA25869}"/>
                </a:ext>
              </a:extLst>
            </p:cNvPr>
            <p:cNvSpPr/>
            <p:nvPr/>
          </p:nvSpPr>
          <p:spPr>
            <a:xfrm>
              <a:off x="1767460" y="2125479"/>
              <a:ext cx="6215027" cy="4498842"/>
            </a:xfrm>
            <a:prstGeom prst="roundRect">
              <a:avLst>
                <a:gd name="adj" fmla="val 56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7" name="Rect 0">
              <a:extLst>
                <a:ext uri="{FF2B5EF4-FFF2-40B4-BE49-F238E27FC236}">
                  <a16:creationId xmlns:a16="http://schemas.microsoft.com/office/drawing/2014/main" id="{CEC56C1B-0BB8-826F-96A0-9A4ECE9EA661}"/>
                </a:ext>
              </a:extLst>
            </p:cNvPr>
            <p:cNvSpPr txBox="1">
              <a:spLocks/>
            </p:cNvSpPr>
            <p:nvPr/>
          </p:nvSpPr>
          <p:spPr>
            <a:xfrm>
              <a:off x="7435118" y="2208289"/>
              <a:ext cx="246310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028" name="Rect 0">
              <a:extLst>
                <a:ext uri="{FF2B5EF4-FFF2-40B4-BE49-F238E27FC236}">
                  <a16:creationId xmlns:a16="http://schemas.microsoft.com/office/drawing/2014/main" id="{DE6CF0F0-8932-BA91-DE28-A54CC0FB0184}"/>
                </a:ext>
              </a:extLst>
            </p:cNvPr>
            <p:cNvSpPr txBox="1">
              <a:spLocks/>
            </p:cNvSpPr>
            <p:nvPr/>
          </p:nvSpPr>
          <p:spPr>
            <a:xfrm>
              <a:off x="2084983" y="2419750"/>
              <a:ext cx="841262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상세보기</a:t>
              </a:r>
            </a:p>
          </p:txBody>
        </p:sp>
        <p:pic>
          <p:nvPicPr>
            <p:cNvPr id="1029" name="Picture " descr="C:/Users/PC-05/AppData/Roaming/PolarisOffice/ETemp/5392_7985736/fImage38798276334.png">
              <a:extLst>
                <a:ext uri="{FF2B5EF4-FFF2-40B4-BE49-F238E27FC236}">
                  <a16:creationId xmlns:a16="http://schemas.microsoft.com/office/drawing/2014/main" id="{CD28F50F-1A4E-FD69-DD9A-06DDEF7BF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573" y="2731142"/>
              <a:ext cx="153035" cy="3330157"/>
            </a:xfrm>
            <a:prstGeom prst="rect">
              <a:avLst/>
            </a:prstGeom>
            <a:noFill/>
          </p:spPr>
        </p:pic>
        <p:cxnSp>
          <p:nvCxnSpPr>
            <p:cNvPr id="1030" name="도형 9">
              <a:extLst>
                <a:ext uri="{FF2B5EF4-FFF2-40B4-BE49-F238E27FC236}">
                  <a16:creationId xmlns:a16="http://schemas.microsoft.com/office/drawing/2014/main" id="{953A5775-8949-EDB9-1FEF-D7AA04D66BCB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2692661"/>
              <a:ext cx="5573395" cy="1905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도형 12">
              <a:extLst>
                <a:ext uri="{FF2B5EF4-FFF2-40B4-BE49-F238E27FC236}">
                  <a16:creationId xmlns:a16="http://schemas.microsoft.com/office/drawing/2014/main" id="{78A179F4-C3CF-47C9-1F98-CD5501CAD2EA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6094663"/>
              <a:ext cx="5573395" cy="2791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2" name="Rect 0">
              <a:extLst>
                <a:ext uri="{FF2B5EF4-FFF2-40B4-BE49-F238E27FC236}">
                  <a16:creationId xmlns:a16="http://schemas.microsoft.com/office/drawing/2014/main" id="{868C24DB-6502-FD01-E6A6-72E34B61B767}"/>
                </a:ext>
              </a:extLst>
            </p:cNvPr>
            <p:cNvSpPr txBox="1">
              <a:spLocks/>
            </p:cNvSpPr>
            <p:nvPr/>
          </p:nvSpPr>
          <p:spPr>
            <a:xfrm>
              <a:off x="2989876" y="6207842"/>
              <a:ext cx="841262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수정</a:t>
              </a:r>
            </a:p>
          </p:txBody>
        </p:sp>
        <p:sp>
          <p:nvSpPr>
            <p:cNvPr id="1034" name="Rect 0">
              <a:extLst>
                <a:ext uri="{FF2B5EF4-FFF2-40B4-BE49-F238E27FC236}">
                  <a16:creationId xmlns:a16="http://schemas.microsoft.com/office/drawing/2014/main" id="{2331E03F-8877-039C-CB7F-AA6CA5459FDD}"/>
                </a:ext>
              </a:extLst>
            </p:cNvPr>
            <p:cNvSpPr txBox="1">
              <a:spLocks/>
            </p:cNvSpPr>
            <p:nvPr/>
          </p:nvSpPr>
          <p:spPr>
            <a:xfrm>
              <a:off x="2091019" y="2692661"/>
              <a:ext cx="1248235" cy="3511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atinLnBrk="0">
                <a:lnSpc>
                  <a:spcPct val="200000"/>
                </a:lnSpc>
              </a:pP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지점명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35" name="Rect 0">
              <a:extLst>
                <a:ext uri="{FF2B5EF4-FFF2-40B4-BE49-F238E27FC236}">
                  <a16:creationId xmlns:a16="http://schemas.microsoft.com/office/drawing/2014/main" id="{49ECA351-81B8-1133-84D4-8A0220CD82DD}"/>
                </a:ext>
              </a:extLst>
            </p:cNvPr>
            <p:cNvSpPr txBox="1">
              <a:spLocks/>
            </p:cNvSpPr>
            <p:nvPr/>
          </p:nvSpPr>
          <p:spPr>
            <a:xfrm>
              <a:off x="5827891" y="6207842"/>
              <a:ext cx="841262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삭제</a:t>
              </a:r>
            </a:p>
          </p:txBody>
        </p:sp>
      </p:grpSp>
      <p:sp>
        <p:nvSpPr>
          <p:cNvPr id="1036" name="Rect 0">
            <a:extLst>
              <a:ext uri="{FF2B5EF4-FFF2-40B4-BE49-F238E27FC236}">
                <a16:creationId xmlns:a16="http://schemas.microsoft.com/office/drawing/2014/main" id="{3766802D-6FB5-47D9-CEB6-7FBC9E34F8E7}"/>
              </a:ext>
            </a:extLst>
          </p:cNvPr>
          <p:cNvSpPr>
            <a:spLocks/>
          </p:cNvSpPr>
          <p:nvPr/>
        </p:nvSpPr>
        <p:spPr>
          <a:xfrm>
            <a:off x="2178050" y="3778524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7" name="Rect 0">
            <a:extLst>
              <a:ext uri="{FF2B5EF4-FFF2-40B4-BE49-F238E27FC236}">
                <a16:creationId xmlns:a16="http://schemas.microsoft.com/office/drawing/2014/main" id="{63C90963-5E16-2A5D-1748-59F1ADFD32C6}"/>
              </a:ext>
            </a:extLst>
          </p:cNvPr>
          <p:cNvSpPr>
            <a:spLocks/>
          </p:cNvSpPr>
          <p:nvPr/>
        </p:nvSpPr>
        <p:spPr>
          <a:xfrm>
            <a:off x="2178050" y="4537823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1" name="Rect 0">
            <a:extLst>
              <a:ext uri="{FF2B5EF4-FFF2-40B4-BE49-F238E27FC236}">
                <a16:creationId xmlns:a16="http://schemas.microsoft.com/office/drawing/2014/main" id="{DBA345F1-96E1-B58F-6932-36B518D29119}"/>
              </a:ext>
            </a:extLst>
          </p:cNvPr>
          <p:cNvSpPr txBox="1">
            <a:spLocks/>
          </p:cNvSpPr>
          <p:nvPr/>
        </p:nvSpPr>
        <p:spPr>
          <a:xfrm>
            <a:off x="2091019" y="3521956"/>
            <a:ext cx="1248235" cy="180344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계약체결일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최종점검일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진행상황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3" name="Rect 0">
            <a:extLst>
              <a:ext uri="{FF2B5EF4-FFF2-40B4-BE49-F238E27FC236}">
                <a16:creationId xmlns:a16="http://schemas.microsoft.com/office/drawing/2014/main" id="{DC15799D-C753-B3E2-8218-ABE8A7673866}"/>
              </a:ext>
            </a:extLst>
          </p:cNvPr>
          <p:cNvSpPr>
            <a:spLocks/>
          </p:cNvSpPr>
          <p:nvPr/>
        </p:nvSpPr>
        <p:spPr>
          <a:xfrm>
            <a:off x="2178050" y="3026969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대전오류점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5" name="Rect 0">
            <a:extLst>
              <a:ext uri="{FF2B5EF4-FFF2-40B4-BE49-F238E27FC236}">
                <a16:creationId xmlns:a16="http://schemas.microsoft.com/office/drawing/2014/main" id="{E745B82C-2252-DCCE-8914-97FD4A1D73B9}"/>
              </a:ext>
            </a:extLst>
          </p:cNvPr>
          <p:cNvSpPr txBox="1">
            <a:spLocks/>
          </p:cNvSpPr>
          <p:nvPr/>
        </p:nvSpPr>
        <p:spPr>
          <a:xfrm>
            <a:off x="4855313" y="3521956"/>
            <a:ext cx="1248235" cy="161108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예상완공일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오픈일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7" name="Rect 0">
            <a:extLst>
              <a:ext uri="{FF2B5EF4-FFF2-40B4-BE49-F238E27FC236}">
                <a16:creationId xmlns:a16="http://schemas.microsoft.com/office/drawing/2014/main" id="{B5FACA6A-0E6D-58FC-BA9C-857F1CA02354}"/>
              </a:ext>
            </a:extLst>
          </p:cNvPr>
          <p:cNvSpPr>
            <a:spLocks/>
          </p:cNvSpPr>
          <p:nvPr/>
        </p:nvSpPr>
        <p:spPr>
          <a:xfrm>
            <a:off x="4961447" y="3778524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1991-11-25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8" name="Rect 0">
            <a:extLst>
              <a:ext uri="{FF2B5EF4-FFF2-40B4-BE49-F238E27FC236}">
                <a16:creationId xmlns:a16="http://schemas.microsoft.com/office/drawing/2014/main" id="{35457BAE-8377-D651-DEB5-988B63671381}"/>
              </a:ext>
            </a:extLst>
          </p:cNvPr>
          <p:cNvSpPr>
            <a:spLocks/>
          </p:cNvSpPr>
          <p:nvPr/>
        </p:nvSpPr>
        <p:spPr>
          <a:xfrm>
            <a:off x="4961447" y="4537823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1991-11-25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050" name="직선 연결선 1049">
            <a:extLst>
              <a:ext uri="{FF2B5EF4-FFF2-40B4-BE49-F238E27FC236}">
                <a16:creationId xmlns:a16="http://schemas.microsoft.com/office/drawing/2014/main" id="{87DB3F19-365F-E511-BA9A-1BE27F883473}"/>
              </a:ext>
            </a:extLst>
          </p:cNvPr>
          <p:cNvCxnSpPr/>
          <p:nvPr/>
        </p:nvCxnSpPr>
        <p:spPr>
          <a:xfrm>
            <a:off x="2494039" y="5501819"/>
            <a:ext cx="4078648" cy="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3" name="타원 1052">
            <a:extLst>
              <a:ext uri="{FF2B5EF4-FFF2-40B4-BE49-F238E27FC236}">
                <a16:creationId xmlns:a16="http://schemas.microsoft.com/office/drawing/2014/main" id="{93F41F1F-3F22-C0DB-12C5-CBA28C164CC0}"/>
              </a:ext>
            </a:extLst>
          </p:cNvPr>
          <p:cNvSpPr/>
          <p:nvPr/>
        </p:nvSpPr>
        <p:spPr>
          <a:xfrm>
            <a:off x="5168578" y="5430590"/>
            <a:ext cx="160388" cy="1603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4" name="타원 1053">
            <a:extLst>
              <a:ext uri="{FF2B5EF4-FFF2-40B4-BE49-F238E27FC236}">
                <a16:creationId xmlns:a16="http://schemas.microsoft.com/office/drawing/2014/main" id="{77EBFB11-7032-B19E-D500-5865C7DEDFEE}"/>
              </a:ext>
            </a:extLst>
          </p:cNvPr>
          <p:cNvSpPr/>
          <p:nvPr/>
        </p:nvSpPr>
        <p:spPr>
          <a:xfrm>
            <a:off x="6576435" y="5430590"/>
            <a:ext cx="160388" cy="16038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8" name="직선 연결선 1057">
            <a:extLst>
              <a:ext uri="{FF2B5EF4-FFF2-40B4-BE49-F238E27FC236}">
                <a16:creationId xmlns:a16="http://schemas.microsoft.com/office/drawing/2014/main" id="{06B15C02-A4C8-5EBB-C04A-CFC96A8D1B48}"/>
              </a:ext>
            </a:extLst>
          </p:cNvPr>
          <p:cNvCxnSpPr>
            <a:cxnSpLocks/>
          </p:cNvCxnSpPr>
          <p:nvPr/>
        </p:nvCxnSpPr>
        <p:spPr>
          <a:xfrm>
            <a:off x="2350692" y="5505704"/>
            <a:ext cx="1478977" cy="5080"/>
          </a:xfrm>
          <a:prstGeom prst="line">
            <a:avLst/>
          </a:prstGeom>
          <a:ln w="76200">
            <a:solidFill>
              <a:srgbClr val="727CF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1" name="타원 1050">
            <a:extLst>
              <a:ext uri="{FF2B5EF4-FFF2-40B4-BE49-F238E27FC236}">
                <a16:creationId xmlns:a16="http://schemas.microsoft.com/office/drawing/2014/main" id="{E9047CA9-E9CC-A0AB-1611-340F6E8BB55A}"/>
              </a:ext>
            </a:extLst>
          </p:cNvPr>
          <p:cNvSpPr/>
          <p:nvPr/>
        </p:nvSpPr>
        <p:spPr>
          <a:xfrm>
            <a:off x="2352864" y="5430590"/>
            <a:ext cx="160388" cy="160388"/>
          </a:xfrm>
          <a:prstGeom prst="ellipse">
            <a:avLst/>
          </a:prstGeom>
          <a:solidFill>
            <a:srgbClr val="ADB2F9"/>
          </a:solidFill>
          <a:ln w="19050">
            <a:solidFill>
              <a:srgbClr val="727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2" name="타원 1051">
            <a:extLst>
              <a:ext uri="{FF2B5EF4-FFF2-40B4-BE49-F238E27FC236}">
                <a16:creationId xmlns:a16="http://schemas.microsoft.com/office/drawing/2014/main" id="{62C2E065-488D-24FD-56DE-D4B48289D891}"/>
              </a:ext>
            </a:extLst>
          </p:cNvPr>
          <p:cNvSpPr/>
          <p:nvPr/>
        </p:nvSpPr>
        <p:spPr>
          <a:xfrm>
            <a:off x="3760721" y="5430590"/>
            <a:ext cx="160388" cy="160388"/>
          </a:xfrm>
          <a:prstGeom prst="ellipse">
            <a:avLst/>
          </a:prstGeom>
          <a:solidFill>
            <a:srgbClr val="ADB2F9"/>
          </a:solidFill>
          <a:ln w="19050">
            <a:solidFill>
              <a:srgbClr val="727CF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6" name="Rect 0">
            <a:extLst>
              <a:ext uri="{FF2B5EF4-FFF2-40B4-BE49-F238E27FC236}">
                <a16:creationId xmlns:a16="http://schemas.microsoft.com/office/drawing/2014/main" id="{EF9F458A-6EF1-4A29-C7A7-E370C769523A}"/>
              </a:ext>
            </a:extLst>
          </p:cNvPr>
          <p:cNvSpPr txBox="1">
            <a:spLocks/>
          </p:cNvSpPr>
          <p:nvPr/>
        </p:nvSpPr>
        <p:spPr>
          <a:xfrm>
            <a:off x="2119225" y="5634665"/>
            <a:ext cx="586202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/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계약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체결일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70" name="Rect 0">
            <a:extLst>
              <a:ext uri="{FF2B5EF4-FFF2-40B4-BE49-F238E27FC236}">
                <a16:creationId xmlns:a16="http://schemas.microsoft.com/office/drawing/2014/main" id="{17118E49-D073-2D13-D36E-17811D037E12}"/>
              </a:ext>
            </a:extLst>
          </p:cNvPr>
          <p:cNvSpPr txBox="1">
            <a:spLocks/>
          </p:cNvSpPr>
          <p:nvPr/>
        </p:nvSpPr>
        <p:spPr>
          <a:xfrm>
            <a:off x="3543859" y="5634665"/>
            <a:ext cx="586202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/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예상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완공일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71" name="Rect 0">
            <a:extLst>
              <a:ext uri="{FF2B5EF4-FFF2-40B4-BE49-F238E27FC236}">
                <a16:creationId xmlns:a16="http://schemas.microsoft.com/office/drawing/2014/main" id="{7AC0C20A-16F3-E583-6780-955E30C9D212}"/>
              </a:ext>
            </a:extLst>
          </p:cNvPr>
          <p:cNvSpPr txBox="1">
            <a:spLocks/>
          </p:cNvSpPr>
          <p:nvPr/>
        </p:nvSpPr>
        <p:spPr>
          <a:xfrm>
            <a:off x="4950733" y="5634665"/>
            <a:ext cx="586202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/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최종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점검일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72" name="Rect 0">
            <a:extLst>
              <a:ext uri="{FF2B5EF4-FFF2-40B4-BE49-F238E27FC236}">
                <a16:creationId xmlns:a16="http://schemas.microsoft.com/office/drawing/2014/main" id="{2E7839D6-9E1F-4C27-AE7A-599C41BB731A}"/>
              </a:ext>
            </a:extLst>
          </p:cNvPr>
          <p:cNvSpPr txBox="1">
            <a:spLocks/>
          </p:cNvSpPr>
          <p:nvPr/>
        </p:nvSpPr>
        <p:spPr>
          <a:xfrm>
            <a:off x="6370113" y="5634665"/>
            <a:ext cx="586202" cy="20005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/>
            <a:r>
              <a:rPr lang="ko-KR" altLang="en-US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오픈일</a:t>
            </a:r>
            <a:endParaRPr lang="en-US" altLang="ko-KR" sz="7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9CE7FD4-1AE9-7FDD-A5F7-7E6250C211A9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2CC10228-9B4B-AFEF-8D1D-FCBBD503A00C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891A693-4220-C636-E662-9DE05F564DF4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945E065B-C68F-9479-A97F-537D42CB6D16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9" name="직사각형 28">
                    <a:extLst>
                      <a:ext uri="{FF2B5EF4-FFF2-40B4-BE49-F238E27FC236}">
                        <a16:creationId xmlns:a16="http://schemas.microsoft.com/office/drawing/2014/main" id="{3D897CD9-CF64-7174-B386-0D66309FB5B0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6A4CDC7D-056C-428C-0A68-7BDCE3BC0F39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1" name="직사각형 30">
                      <a:extLst>
                        <a:ext uri="{FF2B5EF4-FFF2-40B4-BE49-F238E27FC236}">
                          <a16:creationId xmlns:a16="http://schemas.microsoft.com/office/drawing/2014/main" id="{65C46737-3BFC-583D-23D6-B95062710A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2" name="그림 31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995CEE6-5C8D-94D1-6D77-377AE7B003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그림 33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3737273-276D-8F80-B63D-58C2FDC340C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5" name="그림 34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EBB99D5-7035-6755-A0CA-C918CEC604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1" name="Rect 0">
                      <a:extLst>
                        <a:ext uri="{FF2B5EF4-FFF2-40B4-BE49-F238E27FC236}">
                          <a16:creationId xmlns:a16="http://schemas.microsoft.com/office/drawing/2014/main" id="{592FED7B-6AB7-47CF-D287-A06496657BE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4271AB91-487B-8308-18D7-03381100E6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CFAA0C9-DD77-7458-D55F-83FC0B807B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25253" cy="21698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9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교육훈련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개점일정 관리</a:t>
                </a:r>
                <a:endParaRPr lang="en-US" altLang="ko-KR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BE6F002-EA5C-2872-5E14-61BB384686D0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9065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899B0E-C0EA-10E9-7D10-74C6DBA55393}"/>
              </a:ext>
            </a:extLst>
          </p:cNvPr>
          <p:cNvSpPr/>
          <p:nvPr/>
        </p:nvSpPr>
        <p:spPr>
          <a:xfrm>
            <a:off x="1347041" y="1872519"/>
            <a:ext cx="7034818" cy="4904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398782" y="2017018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개점 일정 계획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4BE5587-EDDF-9D12-E783-1FC392B3C480}"/>
              </a:ext>
            </a:extLst>
          </p:cNvPr>
          <p:cNvSpPr/>
          <p:nvPr/>
        </p:nvSpPr>
        <p:spPr>
          <a:xfrm>
            <a:off x="1469904" y="2730873"/>
            <a:ext cx="6830816" cy="38934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개점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개점일정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B1A629D8-5A37-7351-0E05-76E90BB7B5D5}"/>
              </a:ext>
            </a:extLst>
          </p:cNvPr>
          <p:cNvGrpSpPr/>
          <p:nvPr/>
        </p:nvGrpSpPr>
        <p:grpSpPr>
          <a:xfrm>
            <a:off x="1643033" y="2875316"/>
            <a:ext cx="6398119" cy="3255504"/>
            <a:chOff x="885448" y="3190375"/>
            <a:chExt cx="6693240" cy="3136255"/>
          </a:xfrm>
        </p:grpSpPr>
        <p:cxnSp>
          <p:nvCxnSpPr>
            <p:cNvPr id="11" name="Rect 0">
              <a:extLst>
                <a:ext uri="{FF2B5EF4-FFF2-40B4-BE49-F238E27FC236}">
                  <a16:creationId xmlns:a16="http://schemas.microsoft.com/office/drawing/2014/main" id="{F3287D6C-D65B-3C8E-F462-AF36CF68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190375"/>
              <a:ext cx="6692400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t 0">
              <a:extLst>
                <a:ext uri="{FF2B5EF4-FFF2-40B4-BE49-F238E27FC236}">
                  <a16:creationId xmlns:a16="http://schemas.microsoft.com/office/drawing/2014/main" id="{CC7DFF94-C528-D805-6471-A8D762ADF62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624081"/>
              <a:ext cx="6693239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B1321436-5BE6-13AC-DBED-D69304AD8F2F}"/>
                </a:ext>
              </a:extLst>
            </p:cNvPr>
            <p:cNvSpPr txBox="1">
              <a:spLocks/>
            </p:cNvSpPr>
            <p:nvPr/>
          </p:nvSpPr>
          <p:spPr>
            <a:xfrm>
              <a:off x="967365" y="3283095"/>
              <a:ext cx="6512711" cy="26685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  가맹점명          가맹점주이름          계약체결일          </a:t>
              </a: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예상완공일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           오픈일</a:t>
              </a:r>
            </a:p>
          </p:txBody>
        </p:sp>
        <p:cxnSp>
          <p:nvCxnSpPr>
            <p:cNvPr id="15" name="Rect 0">
              <a:extLst>
                <a:ext uri="{FF2B5EF4-FFF2-40B4-BE49-F238E27FC236}">
                  <a16:creationId xmlns:a16="http://schemas.microsoft.com/office/drawing/2014/main" id="{9F26D005-B856-6EF0-CCD6-498735B824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8" y="6326630"/>
              <a:ext cx="6692400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04D2BBA-01AD-D339-65CD-691599546D8B}"/>
                </a:ext>
              </a:extLst>
            </p:cNvPr>
            <p:cNvSpPr txBox="1">
              <a:spLocks/>
            </p:cNvSpPr>
            <p:nvPr/>
          </p:nvSpPr>
          <p:spPr>
            <a:xfrm>
              <a:off x="2398443" y="3668288"/>
              <a:ext cx="928304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홍길동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일길동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이길동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삼길동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사길동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오길동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육길동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355B27F0-20F1-97DF-62AB-CE738FED7AA6}"/>
                </a:ext>
              </a:extLst>
            </p:cNvPr>
            <p:cNvSpPr txBox="1">
              <a:spLocks/>
            </p:cNvSpPr>
            <p:nvPr/>
          </p:nvSpPr>
          <p:spPr>
            <a:xfrm>
              <a:off x="3508299" y="3668288"/>
              <a:ext cx="1567776" cy="25229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2023-11-24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2023-11-30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2023-11-26</a:t>
              </a:r>
            </a:p>
          </p:txBody>
        </p:sp>
        <p:sp>
          <p:nvSpPr>
            <p:cNvPr id="1025" name="Rect 0">
              <a:extLst>
                <a:ext uri="{FF2B5EF4-FFF2-40B4-BE49-F238E27FC236}">
                  <a16:creationId xmlns:a16="http://schemas.microsoft.com/office/drawing/2014/main" id="{5A57BF32-3899-9212-48D1-C3E1EF15014C}"/>
                </a:ext>
              </a:extLst>
            </p:cNvPr>
            <p:cNvSpPr txBox="1">
              <a:spLocks/>
            </p:cNvSpPr>
            <p:nvPr/>
          </p:nvSpPr>
          <p:spPr>
            <a:xfrm>
              <a:off x="5060197" y="3668288"/>
              <a:ext cx="1235571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2024-01-07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E7063A81-51F0-7B9D-6F7D-0257349FFC88}"/>
                </a:ext>
              </a:extLst>
            </p:cNvPr>
            <p:cNvSpPr txBox="1">
              <a:spLocks/>
            </p:cNvSpPr>
            <p:nvPr/>
          </p:nvSpPr>
          <p:spPr>
            <a:xfrm>
              <a:off x="6384423" y="3668288"/>
              <a:ext cx="1123247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2024-01-07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2024-01-08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2024-01-09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2024-01-06</a:t>
              </a:r>
            </a:p>
          </p:txBody>
        </p:sp>
      </p:grpSp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2320137" y="-25199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C558C482-F308-63D4-4795-4A86AAA1E992}"/>
              </a:ext>
            </a:extLst>
          </p:cNvPr>
          <p:cNvSpPr txBox="1">
            <a:spLocks/>
          </p:cNvSpPr>
          <p:nvPr/>
        </p:nvSpPr>
        <p:spPr>
          <a:xfrm>
            <a:off x="1514739" y="3371400"/>
            <a:ext cx="1428817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오류점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탄방점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괴정점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에버랜드점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신촌점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관평점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완도점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6CAA3AD2-D21C-0CFD-5F71-563DDF692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998" y="6299654"/>
            <a:ext cx="1373345" cy="2186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1ACDF9A1-909B-58D8-C66F-3B32CF4B9E49}"/>
              </a:ext>
            </a:extLst>
          </p:cNvPr>
          <p:cNvSpPr/>
          <p:nvPr/>
        </p:nvSpPr>
        <p:spPr>
          <a:xfrm>
            <a:off x="1453477" y="1896178"/>
            <a:ext cx="6928378" cy="4881178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63C45237-90DE-0C9A-2C1C-7ED9CF225D2D}"/>
              </a:ext>
            </a:extLst>
          </p:cNvPr>
          <p:cNvGrpSpPr/>
          <p:nvPr/>
        </p:nvGrpSpPr>
        <p:grpSpPr>
          <a:xfrm>
            <a:off x="1825322" y="2125479"/>
            <a:ext cx="6215027" cy="4498842"/>
            <a:chOff x="1767460" y="2125479"/>
            <a:chExt cx="6215027" cy="4498842"/>
          </a:xfrm>
        </p:grpSpPr>
        <p:sp>
          <p:nvSpPr>
            <p:cNvPr id="1026" name="사각형: 둥근 모서리 1025">
              <a:extLst>
                <a:ext uri="{FF2B5EF4-FFF2-40B4-BE49-F238E27FC236}">
                  <a16:creationId xmlns:a16="http://schemas.microsoft.com/office/drawing/2014/main" id="{F0CB2B9A-A37C-A2A2-96A5-94015EA25869}"/>
                </a:ext>
              </a:extLst>
            </p:cNvPr>
            <p:cNvSpPr/>
            <p:nvPr/>
          </p:nvSpPr>
          <p:spPr>
            <a:xfrm>
              <a:off x="1767460" y="2125479"/>
              <a:ext cx="6215027" cy="4498842"/>
            </a:xfrm>
            <a:prstGeom prst="roundRect">
              <a:avLst>
                <a:gd name="adj" fmla="val 56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27" name="Rect 0">
              <a:extLst>
                <a:ext uri="{FF2B5EF4-FFF2-40B4-BE49-F238E27FC236}">
                  <a16:creationId xmlns:a16="http://schemas.microsoft.com/office/drawing/2014/main" id="{CEC56C1B-0BB8-826F-96A0-9A4ECE9EA661}"/>
                </a:ext>
              </a:extLst>
            </p:cNvPr>
            <p:cNvSpPr txBox="1">
              <a:spLocks/>
            </p:cNvSpPr>
            <p:nvPr/>
          </p:nvSpPr>
          <p:spPr>
            <a:xfrm>
              <a:off x="7435118" y="2208289"/>
              <a:ext cx="246310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028" name="Rect 0">
              <a:extLst>
                <a:ext uri="{FF2B5EF4-FFF2-40B4-BE49-F238E27FC236}">
                  <a16:creationId xmlns:a16="http://schemas.microsoft.com/office/drawing/2014/main" id="{DE6CF0F0-8932-BA91-DE28-A54CC0FB0184}"/>
                </a:ext>
              </a:extLst>
            </p:cNvPr>
            <p:cNvSpPr txBox="1">
              <a:spLocks/>
            </p:cNvSpPr>
            <p:nvPr/>
          </p:nvSpPr>
          <p:spPr>
            <a:xfrm>
              <a:off x="2084983" y="2419750"/>
              <a:ext cx="841262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상세보기</a:t>
              </a:r>
            </a:p>
          </p:txBody>
        </p:sp>
        <p:pic>
          <p:nvPicPr>
            <p:cNvPr id="1029" name="Picture " descr="C:/Users/PC-05/AppData/Roaming/PolarisOffice/ETemp/5392_7985736/fImage38798276334.png">
              <a:extLst>
                <a:ext uri="{FF2B5EF4-FFF2-40B4-BE49-F238E27FC236}">
                  <a16:creationId xmlns:a16="http://schemas.microsoft.com/office/drawing/2014/main" id="{CD28F50F-1A4E-FD69-DD9A-06DDEF7BFB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573" y="2731142"/>
              <a:ext cx="153035" cy="3330157"/>
            </a:xfrm>
            <a:prstGeom prst="rect">
              <a:avLst/>
            </a:prstGeom>
            <a:noFill/>
          </p:spPr>
        </p:pic>
        <p:cxnSp>
          <p:nvCxnSpPr>
            <p:cNvPr id="1030" name="도형 9">
              <a:extLst>
                <a:ext uri="{FF2B5EF4-FFF2-40B4-BE49-F238E27FC236}">
                  <a16:creationId xmlns:a16="http://schemas.microsoft.com/office/drawing/2014/main" id="{953A5775-8949-EDB9-1FEF-D7AA04D66BCB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2692661"/>
              <a:ext cx="5573395" cy="1905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도형 12">
              <a:extLst>
                <a:ext uri="{FF2B5EF4-FFF2-40B4-BE49-F238E27FC236}">
                  <a16:creationId xmlns:a16="http://schemas.microsoft.com/office/drawing/2014/main" id="{78A179F4-C3CF-47C9-1F98-CD5501CAD2EA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6094663"/>
              <a:ext cx="5573395" cy="2791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2" name="Rect 0">
              <a:extLst>
                <a:ext uri="{FF2B5EF4-FFF2-40B4-BE49-F238E27FC236}">
                  <a16:creationId xmlns:a16="http://schemas.microsoft.com/office/drawing/2014/main" id="{868C24DB-6502-FD01-E6A6-72E34B61B767}"/>
                </a:ext>
              </a:extLst>
            </p:cNvPr>
            <p:cNvSpPr txBox="1">
              <a:spLocks/>
            </p:cNvSpPr>
            <p:nvPr/>
          </p:nvSpPr>
          <p:spPr>
            <a:xfrm>
              <a:off x="2794661" y="6207842"/>
              <a:ext cx="1231692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200" b="1">
                  <a:latin typeface="맑은 고딕" charset="0"/>
                  <a:ea typeface="맑은 고딕" charset="0"/>
                </a:rPr>
                <a:t>수정완료</a:t>
              </a:r>
              <a:endParaRPr lang="ko-KR" altLang="en-US" sz="12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035" name="Rect 0">
              <a:extLst>
                <a:ext uri="{FF2B5EF4-FFF2-40B4-BE49-F238E27FC236}">
                  <a16:creationId xmlns:a16="http://schemas.microsoft.com/office/drawing/2014/main" id="{49ECA351-81B8-1133-84D4-8A0220CD82DD}"/>
                </a:ext>
              </a:extLst>
            </p:cNvPr>
            <p:cNvSpPr txBox="1">
              <a:spLocks/>
            </p:cNvSpPr>
            <p:nvPr/>
          </p:nvSpPr>
          <p:spPr>
            <a:xfrm>
              <a:off x="5827891" y="6207842"/>
              <a:ext cx="841262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삭제</a:t>
              </a:r>
            </a:p>
          </p:txBody>
        </p:sp>
      </p:grpSp>
      <p:sp>
        <p:nvSpPr>
          <p:cNvPr id="1036" name="Rect 0">
            <a:extLst>
              <a:ext uri="{FF2B5EF4-FFF2-40B4-BE49-F238E27FC236}">
                <a16:creationId xmlns:a16="http://schemas.microsoft.com/office/drawing/2014/main" id="{3766802D-6FB5-47D9-CEB6-7FBC9E34F8E7}"/>
              </a:ext>
            </a:extLst>
          </p:cNvPr>
          <p:cNvSpPr>
            <a:spLocks/>
          </p:cNvSpPr>
          <p:nvPr/>
        </p:nvSpPr>
        <p:spPr>
          <a:xfrm>
            <a:off x="2178050" y="3778524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7" name="Rect 0">
            <a:extLst>
              <a:ext uri="{FF2B5EF4-FFF2-40B4-BE49-F238E27FC236}">
                <a16:creationId xmlns:a16="http://schemas.microsoft.com/office/drawing/2014/main" id="{63C90963-5E16-2A5D-1748-59F1ADFD32C6}"/>
              </a:ext>
            </a:extLst>
          </p:cNvPr>
          <p:cNvSpPr>
            <a:spLocks/>
          </p:cNvSpPr>
          <p:nvPr/>
        </p:nvSpPr>
        <p:spPr>
          <a:xfrm>
            <a:off x="2178050" y="4537823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1" name="Rect 0">
            <a:extLst>
              <a:ext uri="{FF2B5EF4-FFF2-40B4-BE49-F238E27FC236}">
                <a16:creationId xmlns:a16="http://schemas.microsoft.com/office/drawing/2014/main" id="{DBA345F1-96E1-B58F-6932-36B518D29119}"/>
              </a:ext>
            </a:extLst>
          </p:cNvPr>
          <p:cNvSpPr txBox="1">
            <a:spLocks/>
          </p:cNvSpPr>
          <p:nvPr/>
        </p:nvSpPr>
        <p:spPr>
          <a:xfrm>
            <a:off x="2091019" y="3521956"/>
            <a:ext cx="1248235" cy="180344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계약체결일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최종점검일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진행상황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5" name="Rect 0">
            <a:extLst>
              <a:ext uri="{FF2B5EF4-FFF2-40B4-BE49-F238E27FC236}">
                <a16:creationId xmlns:a16="http://schemas.microsoft.com/office/drawing/2014/main" id="{E745B82C-2252-DCCE-8914-97FD4A1D73B9}"/>
              </a:ext>
            </a:extLst>
          </p:cNvPr>
          <p:cNvSpPr txBox="1">
            <a:spLocks/>
          </p:cNvSpPr>
          <p:nvPr/>
        </p:nvSpPr>
        <p:spPr>
          <a:xfrm>
            <a:off x="4855313" y="3521956"/>
            <a:ext cx="1248235" cy="161108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예상완공일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오픈일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7" name="Rect 0">
            <a:extLst>
              <a:ext uri="{FF2B5EF4-FFF2-40B4-BE49-F238E27FC236}">
                <a16:creationId xmlns:a16="http://schemas.microsoft.com/office/drawing/2014/main" id="{B5FACA6A-0E6D-58FC-BA9C-857F1CA02354}"/>
              </a:ext>
            </a:extLst>
          </p:cNvPr>
          <p:cNvSpPr>
            <a:spLocks/>
          </p:cNvSpPr>
          <p:nvPr/>
        </p:nvSpPr>
        <p:spPr>
          <a:xfrm>
            <a:off x="4961447" y="3778524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1991-11-25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48" name="Rect 0">
            <a:extLst>
              <a:ext uri="{FF2B5EF4-FFF2-40B4-BE49-F238E27FC236}">
                <a16:creationId xmlns:a16="http://schemas.microsoft.com/office/drawing/2014/main" id="{35457BAE-8377-D651-DEB5-988B63671381}"/>
              </a:ext>
            </a:extLst>
          </p:cNvPr>
          <p:cNvSpPr>
            <a:spLocks/>
          </p:cNvSpPr>
          <p:nvPr/>
        </p:nvSpPr>
        <p:spPr>
          <a:xfrm>
            <a:off x="4961447" y="4537823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1991-11-25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4F906DB-B008-3F79-13BC-4F729226FE66}"/>
              </a:ext>
            </a:extLst>
          </p:cNvPr>
          <p:cNvGrpSpPr/>
          <p:nvPr/>
        </p:nvGrpSpPr>
        <p:grpSpPr>
          <a:xfrm>
            <a:off x="2119225" y="5430590"/>
            <a:ext cx="4837090" cy="511852"/>
            <a:chOff x="2119225" y="5430590"/>
            <a:chExt cx="4837090" cy="511852"/>
          </a:xfrm>
        </p:grpSpPr>
        <p:cxnSp>
          <p:nvCxnSpPr>
            <p:cNvPr id="1050" name="직선 연결선 1049">
              <a:extLst>
                <a:ext uri="{FF2B5EF4-FFF2-40B4-BE49-F238E27FC236}">
                  <a16:creationId xmlns:a16="http://schemas.microsoft.com/office/drawing/2014/main" id="{87DB3F19-365F-E511-BA9A-1BE27F883473}"/>
                </a:ext>
              </a:extLst>
            </p:cNvPr>
            <p:cNvCxnSpPr/>
            <p:nvPr/>
          </p:nvCxnSpPr>
          <p:spPr>
            <a:xfrm>
              <a:off x="2494039" y="5501819"/>
              <a:ext cx="4078648" cy="0"/>
            </a:xfrm>
            <a:prstGeom prst="line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" name="타원 1052">
              <a:extLst>
                <a:ext uri="{FF2B5EF4-FFF2-40B4-BE49-F238E27FC236}">
                  <a16:creationId xmlns:a16="http://schemas.microsoft.com/office/drawing/2014/main" id="{93F41F1F-3F22-C0DB-12C5-CBA28C164CC0}"/>
                </a:ext>
              </a:extLst>
            </p:cNvPr>
            <p:cNvSpPr/>
            <p:nvPr/>
          </p:nvSpPr>
          <p:spPr>
            <a:xfrm>
              <a:off x="5168578" y="5430590"/>
              <a:ext cx="160388" cy="1603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4" name="타원 1053">
              <a:extLst>
                <a:ext uri="{FF2B5EF4-FFF2-40B4-BE49-F238E27FC236}">
                  <a16:creationId xmlns:a16="http://schemas.microsoft.com/office/drawing/2014/main" id="{77EBFB11-7032-B19E-D500-5865C7DEDFEE}"/>
                </a:ext>
              </a:extLst>
            </p:cNvPr>
            <p:cNvSpPr/>
            <p:nvPr/>
          </p:nvSpPr>
          <p:spPr>
            <a:xfrm>
              <a:off x="6576435" y="5430590"/>
              <a:ext cx="160388" cy="16038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58" name="직선 연결선 1057">
              <a:extLst>
                <a:ext uri="{FF2B5EF4-FFF2-40B4-BE49-F238E27FC236}">
                  <a16:creationId xmlns:a16="http://schemas.microsoft.com/office/drawing/2014/main" id="{06B15C02-A4C8-5EBB-C04A-CFC96A8D1B48}"/>
                </a:ext>
              </a:extLst>
            </p:cNvPr>
            <p:cNvCxnSpPr>
              <a:cxnSpLocks/>
            </p:cNvCxnSpPr>
            <p:nvPr/>
          </p:nvCxnSpPr>
          <p:spPr>
            <a:xfrm>
              <a:off x="2350692" y="5505704"/>
              <a:ext cx="1478977" cy="5080"/>
            </a:xfrm>
            <a:prstGeom prst="line">
              <a:avLst/>
            </a:prstGeom>
            <a:ln w="76200">
              <a:solidFill>
                <a:srgbClr val="727CF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타원 1050">
              <a:extLst>
                <a:ext uri="{FF2B5EF4-FFF2-40B4-BE49-F238E27FC236}">
                  <a16:creationId xmlns:a16="http://schemas.microsoft.com/office/drawing/2014/main" id="{E9047CA9-E9CC-A0AB-1611-340F6E8BB55A}"/>
                </a:ext>
              </a:extLst>
            </p:cNvPr>
            <p:cNvSpPr/>
            <p:nvPr/>
          </p:nvSpPr>
          <p:spPr>
            <a:xfrm>
              <a:off x="2334010" y="5430590"/>
              <a:ext cx="160388" cy="160388"/>
            </a:xfrm>
            <a:prstGeom prst="ellipse">
              <a:avLst/>
            </a:prstGeom>
            <a:solidFill>
              <a:srgbClr val="ADB2F9"/>
            </a:solidFill>
            <a:ln w="19050">
              <a:solidFill>
                <a:srgbClr val="727CF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2" name="타원 1051">
              <a:extLst>
                <a:ext uri="{FF2B5EF4-FFF2-40B4-BE49-F238E27FC236}">
                  <a16:creationId xmlns:a16="http://schemas.microsoft.com/office/drawing/2014/main" id="{62C2E065-488D-24FD-56DE-D4B48289D891}"/>
                </a:ext>
              </a:extLst>
            </p:cNvPr>
            <p:cNvSpPr/>
            <p:nvPr/>
          </p:nvSpPr>
          <p:spPr>
            <a:xfrm>
              <a:off x="3760721" y="5430590"/>
              <a:ext cx="160388" cy="160388"/>
            </a:xfrm>
            <a:prstGeom prst="ellipse">
              <a:avLst/>
            </a:prstGeom>
            <a:solidFill>
              <a:srgbClr val="ADB2F9"/>
            </a:solidFill>
            <a:ln w="19050">
              <a:solidFill>
                <a:srgbClr val="727CF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6" name="Rect 0">
              <a:extLst>
                <a:ext uri="{FF2B5EF4-FFF2-40B4-BE49-F238E27FC236}">
                  <a16:creationId xmlns:a16="http://schemas.microsoft.com/office/drawing/2014/main" id="{EF9F458A-6EF1-4A29-C7A7-E370C769523A}"/>
                </a:ext>
              </a:extLst>
            </p:cNvPr>
            <p:cNvSpPr txBox="1">
              <a:spLocks/>
            </p:cNvSpPr>
            <p:nvPr/>
          </p:nvSpPr>
          <p:spPr>
            <a:xfrm>
              <a:off x="2119225" y="5634665"/>
              <a:ext cx="586202" cy="3077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/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계약</a:t>
              </a:r>
              <a:endPara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algn="ctr" latinLnBrk="0"/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체결일</a:t>
              </a:r>
              <a:endPara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70" name="Rect 0">
              <a:extLst>
                <a:ext uri="{FF2B5EF4-FFF2-40B4-BE49-F238E27FC236}">
                  <a16:creationId xmlns:a16="http://schemas.microsoft.com/office/drawing/2014/main" id="{17118E49-D073-2D13-D36E-17811D037E12}"/>
                </a:ext>
              </a:extLst>
            </p:cNvPr>
            <p:cNvSpPr txBox="1">
              <a:spLocks/>
            </p:cNvSpPr>
            <p:nvPr/>
          </p:nvSpPr>
          <p:spPr>
            <a:xfrm>
              <a:off x="3543859" y="5634665"/>
              <a:ext cx="586202" cy="3077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/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예상</a:t>
              </a:r>
              <a:endPara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algn="ctr" latinLnBrk="0"/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완공일</a:t>
              </a:r>
              <a:endPara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71" name="Rect 0">
              <a:extLst>
                <a:ext uri="{FF2B5EF4-FFF2-40B4-BE49-F238E27FC236}">
                  <a16:creationId xmlns:a16="http://schemas.microsoft.com/office/drawing/2014/main" id="{7AC0C20A-16F3-E583-6780-955E30C9D212}"/>
                </a:ext>
              </a:extLst>
            </p:cNvPr>
            <p:cNvSpPr txBox="1">
              <a:spLocks/>
            </p:cNvSpPr>
            <p:nvPr/>
          </p:nvSpPr>
          <p:spPr>
            <a:xfrm>
              <a:off x="4950733" y="5634665"/>
              <a:ext cx="586202" cy="3077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/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최종</a:t>
              </a:r>
              <a:endPara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algn="ctr" latinLnBrk="0"/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점검일</a:t>
              </a:r>
              <a:endPara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72" name="Rect 0">
              <a:extLst>
                <a:ext uri="{FF2B5EF4-FFF2-40B4-BE49-F238E27FC236}">
                  <a16:creationId xmlns:a16="http://schemas.microsoft.com/office/drawing/2014/main" id="{2E7839D6-9E1F-4C27-AE7A-599C41BB731A}"/>
                </a:ext>
              </a:extLst>
            </p:cNvPr>
            <p:cNvSpPr txBox="1">
              <a:spLocks/>
            </p:cNvSpPr>
            <p:nvPr/>
          </p:nvSpPr>
          <p:spPr>
            <a:xfrm>
              <a:off x="6370113" y="5634665"/>
              <a:ext cx="586202" cy="2000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/>
              <a:r>
                <a:rPr lang="ko-KR" altLang="en-US" sz="7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오픈일</a:t>
              </a:r>
              <a:endParaRPr lang="en-US" altLang="ko-KR" sz="7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버튼을 눌러 수정 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개점일정계획을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100" b="0" dirty="0"/>
                        <a:t>창업절차에 따라 </a:t>
                      </a:r>
                      <a:r>
                        <a:rPr lang="ko-KR" altLang="en-US" sz="1100" b="0" dirty="0" err="1"/>
                        <a:t>예상완공일</a:t>
                      </a:r>
                      <a:r>
                        <a:rPr lang="ko-KR" altLang="en-US" sz="1100" b="0" dirty="0"/>
                        <a:t> 및 최종점검일자에 맞춰 오픈 시기를 관리해준다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3" name="그림 22" descr="도표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DE36DC1-558C-EC2C-1D0D-EFBF6F38BF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41" y="3883444"/>
            <a:ext cx="94659" cy="1061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E7B6ECE-95A5-0B6E-2D62-4D095ECE83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07" t="37349" r="17701" b="16190"/>
          <a:stretch/>
        </p:blipFill>
        <p:spPr>
          <a:xfrm>
            <a:off x="2184950" y="4090886"/>
            <a:ext cx="1712344" cy="121582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93B795DA-C4A8-2C55-ECA4-536DAFFC10E3}"/>
              </a:ext>
            </a:extLst>
          </p:cNvPr>
          <p:cNvGrpSpPr/>
          <p:nvPr/>
        </p:nvGrpSpPr>
        <p:grpSpPr>
          <a:xfrm>
            <a:off x="2148881" y="2692661"/>
            <a:ext cx="1756821" cy="643925"/>
            <a:chOff x="2148881" y="2692661"/>
            <a:chExt cx="1756821" cy="643925"/>
          </a:xfrm>
        </p:grpSpPr>
        <p:sp>
          <p:nvSpPr>
            <p:cNvPr id="1043" name="Rect 0">
              <a:extLst>
                <a:ext uri="{FF2B5EF4-FFF2-40B4-BE49-F238E27FC236}">
                  <a16:creationId xmlns:a16="http://schemas.microsoft.com/office/drawing/2014/main" id="{DC15799D-C753-B3E2-8218-ABE8A7673866}"/>
                </a:ext>
              </a:extLst>
            </p:cNvPr>
            <p:cNvSpPr>
              <a:spLocks/>
            </p:cNvSpPr>
            <p:nvPr/>
          </p:nvSpPr>
          <p:spPr>
            <a:xfrm>
              <a:off x="2178050" y="3026969"/>
              <a:ext cx="1727652" cy="309617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대전오류점</a:t>
              </a:r>
              <a:endPara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DF5F1733-9427-7CC5-F932-BDD12DDA2F1D}"/>
                </a:ext>
              </a:extLst>
            </p:cNvPr>
            <p:cNvSpPr txBox="1">
              <a:spLocks/>
            </p:cNvSpPr>
            <p:nvPr/>
          </p:nvSpPr>
          <p:spPr>
            <a:xfrm>
              <a:off x="2148881" y="2692661"/>
              <a:ext cx="1248235" cy="3511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atinLnBrk="0">
                <a:lnSpc>
                  <a:spcPct val="200000"/>
                </a:lnSpc>
              </a:pP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지점명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C5E023A8-D2D9-E8E6-AFC0-8A6E5927F68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712C53E2-6483-6719-1C61-AE434188C86C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80AD2DF8-2E5E-214C-BCFA-1476C18D4E81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3073512F-F62B-3BEA-2816-E1669BE9117A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82941C04-F33E-830A-246A-CD2E16A5424D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51DEB1F1-7414-86EF-3DE4-2AAA2D8B4F53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A867D28D-3385-1D88-8569-7ECC641FB2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43" name="그림 42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F0008B3-33A6-7C2B-964E-14601CCD453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그림 44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1F51CD5-A5A6-B398-85AC-6F33E4B8165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그림 46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39677A1E-0743-9297-11EA-FA67E72D9B3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8" name="Rect 0">
                      <a:extLst>
                        <a:ext uri="{FF2B5EF4-FFF2-40B4-BE49-F238E27FC236}">
                          <a16:creationId xmlns:a16="http://schemas.microsoft.com/office/drawing/2014/main" id="{F34A8204-767A-666A-A3D4-8237B368DDFB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B6F49301-5402-E64F-9477-160C7DA8DC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31" name="Rect 0">
                <a:extLst>
                  <a:ext uri="{FF2B5EF4-FFF2-40B4-BE49-F238E27FC236}">
                    <a16:creationId xmlns:a16="http://schemas.microsoft.com/office/drawing/2014/main" id="{496EF3AC-CE9B-0F31-5F18-9F9DD4EEC9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25253" cy="21698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9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교육훈련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개점일정 관리</a:t>
                </a:r>
                <a:endParaRPr lang="en-US" altLang="ko-KR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3A8447F-4BB1-66DD-2BD6-DA2432679485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0030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899B0E-C0EA-10E9-7D10-74C6DBA55393}"/>
              </a:ext>
            </a:extLst>
          </p:cNvPr>
          <p:cNvSpPr/>
          <p:nvPr/>
        </p:nvSpPr>
        <p:spPr>
          <a:xfrm>
            <a:off x="1347041" y="1872519"/>
            <a:ext cx="7034818" cy="4904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398782" y="2017018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개점 일정 계획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4BE5587-EDDF-9D12-E783-1FC392B3C480}"/>
              </a:ext>
            </a:extLst>
          </p:cNvPr>
          <p:cNvSpPr/>
          <p:nvPr/>
        </p:nvSpPr>
        <p:spPr>
          <a:xfrm>
            <a:off x="1469904" y="2730873"/>
            <a:ext cx="6830816" cy="38934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개점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개점일정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가맹점명을 눌러 상세 내용을</a:t>
                      </a:r>
                      <a:endParaRPr lang="en-US" altLang="ko-KR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조회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수정할 수 있다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개점일정계획을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  <a:p>
                      <a:pPr algn="ctr" latinLnBrk="1"/>
                      <a:r>
                        <a:rPr lang="ko-KR" altLang="en-US" sz="1100" b="0" dirty="0"/>
                        <a:t>창업절차에 따라 </a:t>
                      </a:r>
                      <a:r>
                        <a:rPr lang="ko-KR" altLang="en-US" sz="1100" b="0" dirty="0" err="1"/>
                        <a:t>예상완공일</a:t>
                      </a:r>
                      <a:r>
                        <a:rPr lang="ko-KR" altLang="en-US" sz="1100" b="0" dirty="0"/>
                        <a:t> 및 최종점검일자에 맞춰 오픈 시기를 관리해준다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B1A629D8-5A37-7351-0E05-76E90BB7B5D5}"/>
              </a:ext>
            </a:extLst>
          </p:cNvPr>
          <p:cNvGrpSpPr/>
          <p:nvPr/>
        </p:nvGrpSpPr>
        <p:grpSpPr>
          <a:xfrm>
            <a:off x="1643033" y="2875316"/>
            <a:ext cx="6398119" cy="3255504"/>
            <a:chOff x="885448" y="3190375"/>
            <a:chExt cx="6693240" cy="3136255"/>
          </a:xfrm>
        </p:grpSpPr>
        <p:cxnSp>
          <p:nvCxnSpPr>
            <p:cNvPr id="11" name="Rect 0">
              <a:extLst>
                <a:ext uri="{FF2B5EF4-FFF2-40B4-BE49-F238E27FC236}">
                  <a16:creationId xmlns:a16="http://schemas.microsoft.com/office/drawing/2014/main" id="{F3287D6C-D65B-3C8E-F462-AF36CF68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190375"/>
              <a:ext cx="6692400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t 0">
              <a:extLst>
                <a:ext uri="{FF2B5EF4-FFF2-40B4-BE49-F238E27FC236}">
                  <a16:creationId xmlns:a16="http://schemas.microsoft.com/office/drawing/2014/main" id="{CC7DFF94-C528-D805-6471-A8D762ADF62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624081"/>
              <a:ext cx="6693239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B1321436-5BE6-13AC-DBED-D69304AD8F2F}"/>
                </a:ext>
              </a:extLst>
            </p:cNvPr>
            <p:cNvSpPr txBox="1">
              <a:spLocks/>
            </p:cNvSpPr>
            <p:nvPr/>
          </p:nvSpPr>
          <p:spPr>
            <a:xfrm>
              <a:off x="967365" y="3283095"/>
              <a:ext cx="6512711" cy="26685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  가맹점명          가맹점주이름          계약체결일          </a:t>
              </a: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예상완공일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           오픈일</a:t>
              </a:r>
            </a:p>
          </p:txBody>
        </p:sp>
        <p:cxnSp>
          <p:nvCxnSpPr>
            <p:cNvPr id="15" name="Rect 0">
              <a:extLst>
                <a:ext uri="{FF2B5EF4-FFF2-40B4-BE49-F238E27FC236}">
                  <a16:creationId xmlns:a16="http://schemas.microsoft.com/office/drawing/2014/main" id="{9F26D005-B856-6EF0-CCD6-498735B824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8" y="6326630"/>
              <a:ext cx="6692400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04D2BBA-01AD-D339-65CD-691599546D8B}"/>
                </a:ext>
              </a:extLst>
            </p:cNvPr>
            <p:cNvSpPr txBox="1">
              <a:spLocks/>
            </p:cNvSpPr>
            <p:nvPr/>
          </p:nvSpPr>
          <p:spPr>
            <a:xfrm>
              <a:off x="2398443" y="3668288"/>
              <a:ext cx="928304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홍길동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일길동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이길동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삼길동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사길동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오길동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육길동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355B27F0-20F1-97DF-62AB-CE738FED7AA6}"/>
                </a:ext>
              </a:extLst>
            </p:cNvPr>
            <p:cNvSpPr txBox="1">
              <a:spLocks/>
            </p:cNvSpPr>
            <p:nvPr/>
          </p:nvSpPr>
          <p:spPr>
            <a:xfrm>
              <a:off x="3508299" y="3668288"/>
              <a:ext cx="1567776" cy="25229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2023-11-24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2023-11-30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2023-11-26</a:t>
              </a:r>
            </a:p>
          </p:txBody>
        </p:sp>
        <p:sp>
          <p:nvSpPr>
            <p:cNvPr id="1025" name="Rect 0">
              <a:extLst>
                <a:ext uri="{FF2B5EF4-FFF2-40B4-BE49-F238E27FC236}">
                  <a16:creationId xmlns:a16="http://schemas.microsoft.com/office/drawing/2014/main" id="{5A57BF32-3899-9212-48D1-C3E1EF15014C}"/>
                </a:ext>
              </a:extLst>
            </p:cNvPr>
            <p:cNvSpPr txBox="1">
              <a:spLocks/>
            </p:cNvSpPr>
            <p:nvPr/>
          </p:nvSpPr>
          <p:spPr>
            <a:xfrm>
              <a:off x="5060197" y="3668288"/>
              <a:ext cx="1235571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2024-01-07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2024-01-01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E7063A81-51F0-7B9D-6F7D-0257349FFC88}"/>
                </a:ext>
              </a:extLst>
            </p:cNvPr>
            <p:cNvSpPr txBox="1">
              <a:spLocks/>
            </p:cNvSpPr>
            <p:nvPr/>
          </p:nvSpPr>
          <p:spPr>
            <a:xfrm>
              <a:off x="6384423" y="3668288"/>
              <a:ext cx="1123247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2024-01-07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2024-01-08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2024-01-09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2024-01-06</a:t>
              </a:r>
            </a:p>
          </p:txBody>
        </p:sp>
      </p:grpSp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2320137" y="-25199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C558C482-F308-63D4-4795-4A86AAA1E992}"/>
              </a:ext>
            </a:extLst>
          </p:cNvPr>
          <p:cNvSpPr txBox="1">
            <a:spLocks/>
          </p:cNvSpPr>
          <p:nvPr/>
        </p:nvSpPr>
        <p:spPr>
          <a:xfrm>
            <a:off x="1514739" y="3371400"/>
            <a:ext cx="1428817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오류점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탄방점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괴정점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에버랜드점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신촌점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관평점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완도점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14AF1F7-2F54-5911-2227-3DF744F46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998" y="6299654"/>
            <a:ext cx="1373345" cy="21865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354E2C-8144-B58A-51F8-115C9AF25440}"/>
              </a:ext>
            </a:extLst>
          </p:cNvPr>
          <p:cNvSpPr/>
          <p:nvPr/>
        </p:nvSpPr>
        <p:spPr>
          <a:xfrm>
            <a:off x="1421336" y="1881514"/>
            <a:ext cx="6978928" cy="4895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A128249-EECA-B215-A9A5-37BAC01380B3}"/>
              </a:ext>
            </a:extLst>
          </p:cNvPr>
          <p:cNvSpPr/>
          <p:nvPr/>
        </p:nvSpPr>
        <p:spPr>
          <a:xfrm>
            <a:off x="3047024" y="2817025"/>
            <a:ext cx="3745540" cy="2456015"/>
          </a:xfrm>
          <a:prstGeom prst="roundRect">
            <a:avLst>
              <a:gd name="adj" fmla="val 56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id="{24EC2253-CC4C-F3ED-5274-A6658684B595}"/>
              </a:ext>
            </a:extLst>
          </p:cNvPr>
          <p:cNvSpPr txBox="1">
            <a:spLocks/>
          </p:cNvSpPr>
          <p:nvPr/>
        </p:nvSpPr>
        <p:spPr>
          <a:xfrm>
            <a:off x="3351933" y="2950112"/>
            <a:ext cx="3135722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400" b="1" dirty="0">
                <a:latin typeface="맑은 고딕" charset="0"/>
                <a:ea typeface="맑은 고딕" charset="0"/>
              </a:rPr>
              <a:t>개점 일정 계획이 수정되었습니다</a:t>
            </a: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94BE40B9-5D49-0977-DE57-8C67EE101D6A}"/>
              </a:ext>
            </a:extLst>
          </p:cNvPr>
          <p:cNvSpPr txBox="1">
            <a:spLocks/>
          </p:cNvSpPr>
          <p:nvPr/>
        </p:nvSpPr>
        <p:spPr>
          <a:xfrm>
            <a:off x="3339994" y="3528098"/>
            <a:ext cx="3107900" cy="5232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400" dirty="0">
                <a:latin typeface="맑은 고딕" charset="0"/>
                <a:ea typeface="맑은 고딕" charset="0"/>
              </a:rPr>
              <a:t>‘</a:t>
            </a:r>
            <a:r>
              <a:rPr lang="ko-KR" altLang="en-US" sz="1400" b="1" dirty="0">
                <a:solidFill>
                  <a:srgbClr val="727CF5"/>
                </a:solidFill>
                <a:latin typeface="맑은 고딕" charset="0"/>
                <a:ea typeface="맑은 고딕" charset="0"/>
              </a:rPr>
              <a:t>대전 </a:t>
            </a:r>
            <a:r>
              <a:rPr lang="ko-KR" altLang="en-US" sz="1400" b="1" dirty="0" err="1">
                <a:solidFill>
                  <a:srgbClr val="727CF5"/>
                </a:solidFill>
                <a:latin typeface="맑은 고딕" charset="0"/>
                <a:ea typeface="맑은 고딕" charset="0"/>
              </a:rPr>
              <a:t>오류점</a:t>
            </a:r>
            <a:r>
              <a:rPr lang="en-US" altLang="ko-KR" sz="1400" dirty="0">
                <a:latin typeface="맑은 고딕" charset="0"/>
                <a:ea typeface="맑은 고딕" charset="0"/>
              </a:rPr>
              <a:t>’</a:t>
            </a:r>
            <a:r>
              <a:rPr lang="ko-KR" altLang="en-US" sz="1400" dirty="0">
                <a:latin typeface="맑은 고딕" charset="0"/>
                <a:ea typeface="맑은 고딕" charset="0"/>
              </a:rPr>
              <a:t>의</a:t>
            </a:r>
            <a:endParaRPr lang="en-US" altLang="ko-KR" sz="1400" dirty="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400" dirty="0">
                <a:latin typeface="맑은 고딕" charset="0"/>
                <a:ea typeface="맑은 고딕" charset="0"/>
              </a:rPr>
              <a:t>개점 일정 계획이 수정되었습니다</a:t>
            </a:r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id="{9E3E4F01-0545-6A97-527E-A97A5FA181EC}"/>
              </a:ext>
            </a:extLst>
          </p:cNvPr>
          <p:cNvSpPr>
            <a:spLocks/>
          </p:cNvSpPr>
          <p:nvPr/>
        </p:nvSpPr>
        <p:spPr>
          <a:xfrm>
            <a:off x="4030118" y="4697244"/>
            <a:ext cx="1727652" cy="309617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확인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A32FFD2-3D0B-A0E7-6F87-3324C16FC47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B395262B-81BC-55E4-5BCE-A6B1F904BE4A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A677A0CE-A0D8-FFA3-7F29-DA69852D9012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32" name="그룹 31">
                  <a:extLst>
                    <a:ext uri="{FF2B5EF4-FFF2-40B4-BE49-F238E27FC236}">
                      <a16:creationId xmlns:a16="http://schemas.microsoft.com/office/drawing/2014/main" id="{C189F944-ADAD-0A1B-AB5D-C48D920C9788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D15A9A2C-4EBD-CA5B-3169-B4AAA2183EAF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41" name="그룹 40">
                    <a:extLst>
                      <a:ext uri="{FF2B5EF4-FFF2-40B4-BE49-F238E27FC236}">
                        <a16:creationId xmlns:a16="http://schemas.microsoft.com/office/drawing/2014/main" id="{62F01182-E457-AE60-6A12-1BE1725A8879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42" name="직사각형 41">
                      <a:extLst>
                        <a:ext uri="{FF2B5EF4-FFF2-40B4-BE49-F238E27FC236}">
                          <a16:creationId xmlns:a16="http://schemas.microsoft.com/office/drawing/2014/main" id="{7809C504-6A96-4421-131F-DCBF3505B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43" name="그림 42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5809E8A-6602-8D7D-0F1B-C2C0D16C282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그림 44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246E383-E5F9-EB62-81F0-3A490CB3793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그림 46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DAD6D2B-9212-7C62-A3DB-498859BA7B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8" name="Rect 0">
                      <a:extLst>
                        <a:ext uri="{FF2B5EF4-FFF2-40B4-BE49-F238E27FC236}">
                          <a16:creationId xmlns:a16="http://schemas.microsoft.com/office/drawing/2014/main" id="{B446BAA5-E445-F96C-D299-9E642DC4EC5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34" name="그림 33">
                  <a:extLst>
                    <a:ext uri="{FF2B5EF4-FFF2-40B4-BE49-F238E27FC236}">
                      <a16:creationId xmlns:a16="http://schemas.microsoft.com/office/drawing/2014/main" id="{2DFABB17-F595-226D-BE5D-D822157370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30" name="Rect 0">
                <a:extLst>
                  <a:ext uri="{FF2B5EF4-FFF2-40B4-BE49-F238E27FC236}">
                    <a16:creationId xmlns:a16="http://schemas.microsoft.com/office/drawing/2014/main" id="{2661A0A9-1E9E-BCAB-1A31-D3588E0E86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25253" cy="21698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9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교육훈련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개점일정 관리</a:t>
                </a:r>
                <a:endParaRPr lang="en-US" altLang="ko-KR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0AD495-BC3A-CAD3-FC64-5E80CA7D9FC0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430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899B0E-C0EA-10E9-7D10-74C6DBA55393}"/>
              </a:ext>
            </a:extLst>
          </p:cNvPr>
          <p:cNvSpPr/>
          <p:nvPr/>
        </p:nvSpPr>
        <p:spPr>
          <a:xfrm>
            <a:off x="1347041" y="1872519"/>
            <a:ext cx="7034818" cy="4904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398782" y="2017018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가맹점 조회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4BE5587-EDDF-9D12-E783-1FC392B3C480}"/>
              </a:ext>
            </a:extLst>
          </p:cNvPr>
          <p:cNvSpPr/>
          <p:nvPr/>
        </p:nvSpPr>
        <p:spPr>
          <a:xfrm>
            <a:off x="1469904" y="2355869"/>
            <a:ext cx="6830816" cy="44214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가맹점 조회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모든 가맹점 전체 조회가 가능하다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102289-32C7-1F5E-7BFE-3782A140792E}"/>
              </a:ext>
            </a:extLst>
          </p:cNvPr>
          <p:cNvGrpSpPr/>
          <p:nvPr/>
        </p:nvGrpSpPr>
        <p:grpSpPr>
          <a:xfrm>
            <a:off x="1633509" y="5077919"/>
            <a:ext cx="6398118" cy="1637616"/>
            <a:chOff x="1643034" y="3961166"/>
            <a:chExt cx="6398118" cy="1637616"/>
          </a:xfrm>
        </p:grpSpPr>
        <p:cxnSp>
          <p:nvCxnSpPr>
            <p:cNvPr id="11" name="Rect 0">
              <a:extLst>
                <a:ext uri="{FF2B5EF4-FFF2-40B4-BE49-F238E27FC236}">
                  <a16:creationId xmlns:a16="http://schemas.microsoft.com/office/drawing/2014/main" id="{F3287D6C-D65B-3C8E-F462-AF36CF68793B}"/>
                </a:ext>
              </a:extLst>
            </p:cNvPr>
            <p:cNvCxnSpPr>
              <a:cxnSpLocks/>
            </p:cNvCxnSpPr>
            <p:nvPr/>
          </p:nvCxnSpPr>
          <p:spPr>
            <a:xfrm>
              <a:off x="1643034" y="3961166"/>
              <a:ext cx="6397316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t 0">
              <a:extLst>
                <a:ext uri="{FF2B5EF4-FFF2-40B4-BE49-F238E27FC236}">
                  <a16:creationId xmlns:a16="http://schemas.microsoft.com/office/drawing/2014/main" id="{CC7DFF94-C528-D805-6471-A8D762ADF62E}"/>
                </a:ext>
              </a:extLst>
            </p:cNvPr>
            <p:cNvCxnSpPr>
              <a:cxnSpLocks/>
            </p:cNvCxnSpPr>
            <p:nvPr/>
          </p:nvCxnSpPr>
          <p:spPr>
            <a:xfrm>
              <a:off x="1643034" y="4411363"/>
              <a:ext cx="6398118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B1321436-5BE6-13AC-DBED-D69304AD8F2F}"/>
                </a:ext>
              </a:extLst>
            </p:cNvPr>
            <p:cNvSpPr txBox="1">
              <a:spLocks/>
            </p:cNvSpPr>
            <p:nvPr/>
          </p:nvSpPr>
          <p:spPr>
            <a:xfrm>
              <a:off x="1721338" y="4057411"/>
              <a:ext cx="622555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   가맹점명             가맹점주명         운영상태                       가맹점 위치</a:t>
              </a:r>
            </a:p>
          </p:txBody>
        </p:sp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04D2BBA-01AD-D339-65CD-691599546D8B}"/>
                </a:ext>
              </a:extLst>
            </p:cNvPr>
            <p:cNvSpPr txBox="1">
              <a:spLocks/>
            </p:cNvSpPr>
            <p:nvPr/>
          </p:nvSpPr>
          <p:spPr>
            <a:xfrm>
              <a:off x="3173438" y="4457251"/>
              <a:ext cx="887373" cy="11415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홍길동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일길동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이길동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9B8CECF4-9409-951F-8032-3E422212A164}"/>
                </a:ext>
              </a:extLst>
            </p:cNvPr>
            <p:cNvSpPr txBox="1">
              <a:spLocks/>
            </p:cNvSpPr>
            <p:nvPr/>
          </p:nvSpPr>
          <p:spPr>
            <a:xfrm>
              <a:off x="4447995" y="4457251"/>
              <a:ext cx="806703" cy="11415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운영중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계약만료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개점예정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C558C482-F308-63D4-4795-4A86AAA1E992}"/>
                </a:ext>
              </a:extLst>
            </p:cNvPr>
            <p:cNvSpPr txBox="1">
              <a:spLocks/>
            </p:cNvSpPr>
            <p:nvPr/>
          </p:nvSpPr>
          <p:spPr>
            <a:xfrm>
              <a:off x="1696941" y="4457250"/>
              <a:ext cx="1180841" cy="11415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오류점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탄방점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괴정점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>
              <a:extLst>
                <a:ext uri="{FF2B5EF4-FFF2-40B4-BE49-F238E27FC236}">
                  <a16:creationId xmlns:a16="http://schemas.microsoft.com/office/drawing/2014/main" id="{FA033C0C-5F33-BBE0-86EB-64F0A821EDDC}"/>
                </a:ext>
              </a:extLst>
            </p:cNvPr>
            <p:cNvSpPr txBox="1">
              <a:spLocks/>
            </p:cNvSpPr>
            <p:nvPr/>
          </p:nvSpPr>
          <p:spPr>
            <a:xfrm>
              <a:off x="5501599" y="4457251"/>
              <a:ext cx="2531777" cy="11415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대전광역시 중구 오류동 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123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번지 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대전광역시 서구 </a:t>
              </a:r>
              <a:r>
                <a:rPr lang="ko-KR" altLang="en-US" sz="1200" dirty="0" err="1">
                  <a:latin typeface="맑은 고딕" charset="0"/>
                  <a:ea typeface="맑은 고딕" charset="0"/>
                </a:rPr>
                <a:t>탄방동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12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번지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대전 서구 </a:t>
              </a:r>
              <a:r>
                <a:rPr lang="ko-KR" altLang="en-US" sz="1200" dirty="0" err="1">
                  <a:latin typeface="맑은 고딕" charset="0"/>
                  <a:ea typeface="맑은 고딕" charset="0"/>
                </a:rPr>
                <a:t>괴정동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78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번지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모든 가맹점의 정보를 엑셀 파일로 다운로드할 수 있다</a:t>
                      </a:r>
                      <a:r>
                        <a:rPr lang="en-US" altLang="ko-KR" sz="1100" b="0" dirty="0"/>
                        <a:t>.</a:t>
                      </a: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 err="1"/>
                        <a:t>셀렉트</a:t>
                      </a:r>
                      <a:r>
                        <a:rPr lang="ko-KR" altLang="en-US" sz="1100" b="0" dirty="0"/>
                        <a:t> 박스로 운영상태를</a:t>
                      </a:r>
                      <a:endParaRPr lang="en-US" altLang="ko-KR" sz="1100" b="0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구분해서 조회 가능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지도 </a:t>
                      </a:r>
                      <a:r>
                        <a:rPr lang="en-US" altLang="ko-KR" sz="1100" b="0" dirty="0" err="1"/>
                        <a:t>api</a:t>
                      </a:r>
                      <a:r>
                        <a:rPr lang="ko-KR" altLang="en-US" sz="1100" b="0" dirty="0"/>
                        <a:t>로 모든 가맹점에</a:t>
                      </a:r>
                      <a:endParaRPr lang="en-US" altLang="ko-KR" sz="1100" b="0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대하여 전체조회를 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4" name="Rect 0">
            <a:extLst>
              <a:ext uri="{FF2B5EF4-FFF2-40B4-BE49-F238E27FC236}">
                <a16:creationId xmlns:a16="http://schemas.microsoft.com/office/drawing/2014/main" id="{CADE4F2E-43DE-DC41-E03D-20A17DC88DFB}"/>
              </a:ext>
            </a:extLst>
          </p:cNvPr>
          <p:cNvSpPr>
            <a:spLocks/>
          </p:cNvSpPr>
          <p:nvPr/>
        </p:nvSpPr>
        <p:spPr>
          <a:xfrm>
            <a:off x="7321334" y="4734518"/>
            <a:ext cx="710293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다운로드</a:t>
            </a:r>
          </a:p>
        </p:txBody>
      </p:sp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2367529" y="5077919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54F8A5B3-D460-DDAB-85F6-F9F0D9B02055}"/>
              </a:ext>
            </a:extLst>
          </p:cNvPr>
          <p:cNvSpPr>
            <a:spLocks/>
          </p:cNvSpPr>
          <p:nvPr/>
        </p:nvSpPr>
        <p:spPr>
          <a:xfrm>
            <a:off x="12253379" y="5684243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7" name="Picture " descr="C:/Users/PC-05/AppData/Roaming/PolarisOffice/ETemp/5392_7985736/fImage38798276334.png">
            <a:extLst>
              <a:ext uri="{FF2B5EF4-FFF2-40B4-BE49-F238E27FC236}">
                <a16:creationId xmlns:a16="http://schemas.microsoft.com/office/drawing/2014/main" id="{68E81240-E1E4-7E28-B560-5B71FE2FC4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73" y="2442040"/>
            <a:ext cx="153035" cy="4269742"/>
          </a:xfrm>
          <a:prstGeom prst="rect">
            <a:avLst/>
          </a:prstGeom>
          <a:noFill/>
        </p:spPr>
      </p:pic>
      <p:grpSp>
        <p:nvGrpSpPr>
          <p:cNvPr id="41" name="그룹 40">
            <a:extLst>
              <a:ext uri="{FF2B5EF4-FFF2-40B4-BE49-F238E27FC236}">
                <a16:creationId xmlns:a16="http://schemas.microsoft.com/office/drawing/2014/main" id="{245E4B84-B626-9AC5-6F00-C0EBCF001897}"/>
              </a:ext>
            </a:extLst>
          </p:cNvPr>
          <p:cNvGrpSpPr/>
          <p:nvPr/>
        </p:nvGrpSpPr>
        <p:grpSpPr>
          <a:xfrm>
            <a:off x="1641559" y="4758175"/>
            <a:ext cx="848853" cy="246221"/>
            <a:chOff x="3117944" y="2768232"/>
            <a:chExt cx="848853" cy="246221"/>
          </a:xfrm>
        </p:grpSpPr>
        <p:sp>
          <p:nvSpPr>
            <p:cNvPr id="42" name="도형 51">
              <a:extLst>
                <a:ext uri="{FF2B5EF4-FFF2-40B4-BE49-F238E27FC236}">
                  <a16:creationId xmlns:a16="http://schemas.microsoft.com/office/drawing/2014/main" id="{F3D9736D-BDBE-D90B-2C45-BD699341F4F2}"/>
                </a:ext>
              </a:extLst>
            </p:cNvPr>
            <p:cNvSpPr>
              <a:spLocks/>
            </p:cNvSpPr>
            <p:nvPr/>
          </p:nvSpPr>
          <p:spPr>
            <a:xfrm>
              <a:off x="3117944" y="2793632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텍스트 상자 56">
              <a:extLst>
                <a:ext uri="{FF2B5EF4-FFF2-40B4-BE49-F238E27FC236}">
                  <a16:creationId xmlns:a16="http://schemas.microsoft.com/office/drawing/2014/main" id="{6D973475-5965-D356-B356-B40325543C74}"/>
                </a:ext>
              </a:extLst>
            </p:cNvPr>
            <p:cNvSpPr txBox="1">
              <a:spLocks/>
            </p:cNvSpPr>
            <p:nvPr/>
          </p:nvSpPr>
          <p:spPr>
            <a:xfrm>
              <a:off x="3327494" y="2768232"/>
              <a:ext cx="639303" cy="246221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운영중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4B756AC4-C1E0-7151-BC6E-E7A0BBA787C9}"/>
              </a:ext>
            </a:extLst>
          </p:cNvPr>
          <p:cNvGrpSpPr/>
          <p:nvPr/>
        </p:nvGrpSpPr>
        <p:grpSpPr>
          <a:xfrm>
            <a:off x="2528115" y="4758175"/>
            <a:ext cx="919843" cy="246221"/>
            <a:chOff x="3117944" y="2768232"/>
            <a:chExt cx="919843" cy="246221"/>
          </a:xfrm>
        </p:grpSpPr>
        <p:sp>
          <p:nvSpPr>
            <p:cNvPr id="66" name="도형 51">
              <a:extLst>
                <a:ext uri="{FF2B5EF4-FFF2-40B4-BE49-F238E27FC236}">
                  <a16:creationId xmlns:a16="http://schemas.microsoft.com/office/drawing/2014/main" id="{66FCB7E5-5BB7-A2A1-0A24-EC04B0CA9767}"/>
                </a:ext>
              </a:extLst>
            </p:cNvPr>
            <p:cNvSpPr>
              <a:spLocks/>
            </p:cNvSpPr>
            <p:nvPr/>
          </p:nvSpPr>
          <p:spPr>
            <a:xfrm>
              <a:off x="3117944" y="2793632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텍스트 상자 56">
              <a:extLst>
                <a:ext uri="{FF2B5EF4-FFF2-40B4-BE49-F238E27FC236}">
                  <a16:creationId xmlns:a16="http://schemas.microsoft.com/office/drawing/2014/main" id="{7763BE78-3813-EFB0-440A-F26DAF14FB30}"/>
                </a:ext>
              </a:extLst>
            </p:cNvPr>
            <p:cNvSpPr txBox="1">
              <a:spLocks/>
            </p:cNvSpPr>
            <p:nvPr/>
          </p:nvSpPr>
          <p:spPr>
            <a:xfrm>
              <a:off x="3327494" y="2768232"/>
              <a:ext cx="710293" cy="246221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계약만료</a:t>
              </a:r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E8C2E58A-0077-04A9-E703-61DDEB63C0C1}"/>
              </a:ext>
            </a:extLst>
          </p:cNvPr>
          <p:cNvGrpSpPr/>
          <p:nvPr/>
        </p:nvGrpSpPr>
        <p:grpSpPr>
          <a:xfrm>
            <a:off x="3531505" y="4758175"/>
            <a:ext cx="919843" cy="246221"/>
            <a:chOff x="3117944" y="2768232"/>
            <a:chExt cx="919843" cy="246221"/>
          </a:xfrm>
        </p:grpSpPr>
        <p:sp>
          <p:nvSpPr>
            <p:cNvPr id="70" name="도형 51">
              <a:extLst>
                <a:ext uri="{FF2B5EF4-FFF2-40B4-BE49-F238E27FC236}">
                  <a16:creationId xmlns:a16="http://schemas.microsoft.com/office/drawing/2014/main" id="{BD76B975-A74B-2C54-92DF-E82C8C8342E6}"/>
                </a:ext>
              </a:extLst>
            </p:cNvPr>
            <p:cNvSpPr>
              <a:spLocks/>
            </p:cNvSpPr>
            <p:nvPr/>
          </p:nvSpPr>
          <p:spPr>
            <a:xfrm>
              <a:off x="3117944" y="2793632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텍스트 상자 56">
              <a:extLst>
                <a:ext uri="{FF2B5EF4-FFF2-40B4-BE49-F238E27FC236}">
                  <a16:creationId xmlns:a16="http://schemas.microsoft.com/office/drawing/2014/main" id="{FFFE604C-02CD-AD8E-A418-04892400A5BE}"/>
                </a:ext>
              </a:extLst>
            </p:cNvPr>
            <p:cNvSpPr txBox="1">
              <a:spLocks/>
            </p:cNvSpPr>
            <p:nvPr/>
          </p:nvSpPr>
          <p:spPr>
            <a:xfrm>
              <a:off x="3327494" y="2768232"/>
              <a:ext cx="710293" cy="246221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개점예정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816AB3C-BD68-027D-C8C1-92B06AD86A08}"/>
              </a:ext>
            </a:extLst>
          </p:cNvPr>
          <p:cNvGrpSpPr/>
          <p:nvPr/>
        </p:nvGrpSpPr>
        <p:grpSpPr>
          <a:xfrm>
            <a:off x="4538737" y="4758175"/>
            <a:ext cx="919843" cy="246221"/>
            <a:chOff x="3117944" y="2768232"/>
            <a:chExt cx="919843" cy="246221"/>
          </a:xfrm>
        </p:grpSpPr>
        <p:sp>
          <p:nvSpPr>
            <p:cNvPr id="73" name="도형 51">
              <a:extLst>
                <a:ext uri="{FF2B5EF4-FFF2-40B4-BE49-F238E27FC236}">
                  <a16:creationId xmlns:a16="http://schemas.microsoft.com/office/drawing/2014/main" id="{55914249-8A83-6693-E388-4B66E31F3CD4}"/>
                </a:ext>
              </a:extLst>
            </p:cNvPr>
            <p:cNvSpPr>
              <a:spLocks/>
            </p:cNvSpPr>
            <p:nvPr/>
          </p:nvSpPr>
          <p:spPr>
            <a:xfrm>
              <a:off x="3117944" y="2793632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4" name="텍스트 상자 56">
              <a:extLst>
                <a:ext uri="{FF2B5EF4-FFF2-40B4-BE49-F238E27FC236}">
                  <a16:creationId xmlns:a16="http://schemas.microsoft.com/office/drawing/2014/main" id="{074E817B-94FA-23E3-B542-19A570162EF5}"/>
                </a:ext>
              </a:extLst>
            </p:cNvPr>
            <p:cNvSpPr txBox="1">
              <a:spLocks/>
            </p:cNvSpPr>
            <p:nvPr/>
          </p:nvSpPr>
          <p:spPr>
            <a:xfrm>
              <a:off x="3327494" y="2768232"/>
              <a:ext cx="710293" cy="246221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휴업중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14BFA3A3-1CDB-7125-29A2-51AF64AD4F56}"/>
              </a:ext>
            </a:extLst>
          </p:cNvPr>
          <p:cNvSpPr/>
          <p:nvPr/>
        </p:nvSpPr>
        <p:spPr>
          <a:xfrm>
            <a:off x="4548970" y="5725508"/>
            <a:ext cx="597767" cy="227088"/>
          </a:xfrm>
          <a:prstGeom prst="round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 err="1">
                <a:latin typeface="맑은 고딕" charset="0"/>
                <a:ea typeface="맑은 고딕" charset="0"/>
              </a:rPr>
              <a:t>운영중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6409E6EA-25A0-53DA-5CF5-29B1A6586EE4}"/>
              </a:ext>
            </a:extLst>
          </p:cNvPr>
          <p:cNvSpPr/>
          <p:nvPr/>
        </p:nvSpPr>
        <p:spPr>
          <a:xfrm>
            <a:off x="4486204" y="6075752"/>
            <a:ext cx="723298" cy="227088"/>
          </a:xfrm>
          <a:prstGeom prst="roundRect">
            <a:avLst/>
          </a:prstGeom>
          <a:solidFill>
            <a:schemeClr val="bg2">
              <a:lumMod val="90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계약만료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FD2F2085-5C2F-C5E0-2DEF-05FA30F2DE8D}"/>
              </a:ext>
            </a:extLst>
          </p:cNvPr>
          <p:cNvSpPr/>
          <p:nvPr/>
        </p:nvSpPr>
        <p:spPr>
          <a:xfrm>
            <a:off x="4486204" y="6452393"/>
            <a:ext cx="723298" cy="22708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>
                <a:latin typeface="맑은 고딕" charset="0"/>
                <a:ea typeface="맑은 고딕" charset="0"/>
              </a:rPr>
              <a:t>개점예정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033460" y="4720956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52505" cy="263149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가맹점 조회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매출 분석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부진 매장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공문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관리비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위생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sp>
        <p:nvSpPr>
          <p:cNvPr id="79" name="타원 78">
            <a:extLst>
              <a:ext uri="{FF2B5EF4-FFF2-40B4-BE49-F238E27FC236}">
                <a16:creationId xmlns:a16="http://schemas.microsoft.com/office/drawing/2014/main" id="{B7B89EB2-1A93-3D03-CAC8-6F1CFD7D8C5A}"/>
              </a:ext>
            </a:extLst>
          </p:cNvPr>
          <p:cNvSpPr/>
          <p:nvPr/>
        </p:nvSpPr>
        <p:spPr>
          <a:xfrm>
            <a:off x="1338940" y="4739716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CDC67D-E18A-D058-B836-FF690ABE54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653" t="14781" r="23217" b="13169"/>
          <a:stretch/>
        </p:blipFill>
        <p:spPr>
          <a:xfrm>
            <a:off x="3301420" y="2343701"/>
            <a:ext cx="2687358" cy="217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7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매출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가맹점의 매출을 조회 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82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맑은 고딕" charset="0"/>
                          <a:ea typeface="맑은 고딕" charset="0"/>
                        </a:rPr>
                        <a:t>가맹점별 평균 매출액을 조회할 수 있다</a:t>
                      </a:r>
                      <a:r>
                        <a:rPr lang="en-US" altLang="ko-KR" sz="11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100" dirty="0">
                        <a:latin typeface="맑은 고딕" charset="0"/>
                        <a:ea typeface="맑은 고딕" charset="0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상품별 매출 순위를 조회할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스크롤해서 손익계산서를 조회하거나 분기별 실적 추이를 조회 할 수 있다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본사가 가맹점의 매출을 조회 할 수 있다</a:t>
                      </a: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54F8A5B3-D460-DDAB-85F6-F9F0D9B02055}"/>
              </a:ext>
            </a:extLst>
          </p:cNvPr>
          <p:cNvSpPr>
            <a:spLocks/>
          </p:cNvSpPr>
          <p:nvPr/>
        </p:nvSpPr>
        <p:spPr>
          <a:xfrm>
            <a:off x="12423211" y="5077194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8E39CC-2A1B-3DB6-53BD-E4FCD35C03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32A1AA00-1788-3698-F9D9-DA1B8CC785B8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매출 분석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6F12126-D65C-6DA0-3C13-7A39EFF45ECC}"/>
              </a:ext>
            </a:extLst>
          </p:cNvPr>
          <p:cNvGrpSpPr/>
          <p:nvPr/>
        </p:nvGrpSpPr>
        <p:grpSpPr>
          <a:xfrm>
            <a:off x="1504529" y="2366902"/>
            <a:ext cx="2128946" cy="328295"/>
            <a:chOff x="4393073" y="2366902"/>
            <a:chExt cx="2128946" cy="328295"/>
          </a:xfrm>
        </p:grpSpPr>
        <p:sp>
          <p:nvSpPr>
            <p:cNvPr id="15" name="Rect 0">
              <a:extLst>
                <a:ext uri="{FF2B5EF4-FFF2-40B4-BE49-F238E27FC236}">
                  <a16:creationId xmlns:a16="http://schemas.microsoft.com/office/drawing/2014/main" id="{1AA75D83-9B52-7755-1F9A-B76E2DC1D025}"/>
                </a:ext>
              </a:extLst>
            </p:cNvPr>
            <p:cNvSpPr txBox="1">
              <a:spLocks/>
            </p:cNvSpPr>
            <p:nvPr/>
          </p:nvSpPr>
          <p:spPr>
            <a:xfrm>
              <a:off x="5471369" y="2380169"/>
              <a:ext cx="105065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defTabSz="914400" rtl="0" eaLnBrk="1" latinLnBrk="0" hangingPunct="1">
                <a:buFontTx/>
                <a:buNone/>
              </a:pPr>
              <a:r>
                <a:rPr lang="ko-KR" altLang="en-US" sz="1200" dirty="0"/>
                <a:t>평균 매출액</a:t>
              </a:r>
              <a:endParaRPr lang="en-US" altLang="ko-KR" dirty="0"/>
            </a:p>
          </p:txBody>
        </p:sp>
        <p:sp>
          <p:nvSpPr>
            <p:cNvPr id="85" name="Rect 0">
              <a:extLst>
                <a:ext uri="{FF2B5EF4-FFF2-40B4-BE49-F238E27FC236}">
                  <a16:creationId xmlns:a16="http://schemas.microsoft.com/office/drawing/2014/main" id="{B0DA73F9-73BE-531C-E5C9-5B1526D3FED9}"/>
                </a:ext>
              </a:extLst>
            </p:cNvPr>
            <p:cNvSpPr>
              <a:spLocks/>
            </p:cNvSpPr>
            <p:nvPr/>
          </p:nvSpPr>
          <p:spPr>
            <a:xfrm>
              <a:off x="4393073" y="2366902"/>
              <a:ext cx="1091649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0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오류점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▼</a:t>
              </a:r>
              <a:endPara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93CF8D-58FC-E770-87C6-F3E588F0CC2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24" name="그룹 323">
            <a:extLst>
              <a:ext uri="{FF2B5EF4-FFF2-40B4-BE49-F238E27FC236}">
                <a16:creationId xmlns:a16="http://schemas.microsoft.com/office/drawing/2014/main" id="{81E4B927-EB1C-3244-0DE7-224DEBB34C05}"/>
              </a:ext>
            </a:extLst>
          </p:cNvPr>
          <p:cNvGrpSpPr/>
          <p:nvPr/>
        </p:nvGrpSpPr>
        <p:grpSpPr>
          <a:xfrm>
            <a:off x="1506712" y="2810919"/>
            <a:ext cx="3284019" cy="3088038"/>
            <a:chOff x="1506712" y="2810919"/>
            <a:chExt cx="3284019" cy="3088038"/>
          </a:xfrm>
        </p:grpSpPr>
        <p:sp>
          <p:nvSpPr>
            <p:cNvPr id="146" name="사각형: 둥근 모서리 145">
              <a:extLst>
                <a:ext uri="{FF2B5EF4-FFF2-40B4-BE49-F238E27FC236}">
                  <a16:creationId xmlns:a16="http://schemas.microsoft.com/office/drawing/2014/main" id="{C270E5F4-657F-61A8-581C-090797019755}"/>
                </a:ext>
              </a:extLst>
            </p:cNvPr>
            <p:cNvSpPr/>
            <p:nvPr/>
          </p:nvSpPr>
          <p:spPr>
            <a:xfrm>
              <a:off x="1506712" y="2810919"/>
              <a:ext cx="3284019" cy="3088038"/>
            </a:xfrm>
            <a:prstGeom prst="roundRect">
              <a:avLst>
                <a:gd name="adj" fmla="val 659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7" name="Rect 0">
              <a:extLst>
                <a:ext uri="{FF2B5EF4-FFF2-40B4-BE49-F238E27FC236}">
                  <a16:creationId xmlns:a16="http://schemas.microsoft.com/office/drawing/2014/main" id="{A9E69D68-B0FE-EDEB-717C-90E2F4C3C6C1}"/>
                </a:ext>
              </a:extLst>
            </p:cNvPr>
            <p:cNvSpPr txBox="1">
              <a:spLocks/>
            </p:cNvSpPr>
            <p:nvPr/>
          </p:nvSpPr>
          <p:spPr>
            <a:xfrm>
              <a:off x="1580361" y="2937851"/>
              <a:ext cx="204742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defTabSz="914400" rtl="0" eaLnBrk="1" latinLnBrk="0" hangingPunct="1">
                <a:buFontTx/>
                <a:buNone/>
              </a:pPr>
              <a:r>
                <a:rPr lang="ko-KR" altLang="en-US" sz="1200" dirty="0"/>
                <a:t>평균 매출액</a:t>
              </a:r>
              <a:endParaRPr lang="en-US" altLang="ko-KR" sz="1200" dirty="0"/>
            </a:p>
          </p:txBody>
        </p:sp>
        <p:pic>
          <p:nvPicPr>
            <p:cNvPr id="148" name="그림 147">
              <a:extLst>
                <a:ext uri="{FF2B5EF4-FFF2-40B4-BE49-F238E27FC236}">
                  <a16:creationId xmlns:a16="http://schemas.microsoft.com/office/drawing/2014/main" id="{8424A135-AF07-6882-D965-3BFE3BB51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155" t="58941" r="53079" b="9126"/>
            <a:stretch/>
          </p:blipFill>
          <p:spPr>
            <a:xfrm>
              <a:off x="1612353" y="3643773"/>
              <a:ext cx="3041905" cy="1919231"/>
            </a:xfrm>
            <a:prstGeom prst="rect">
              <a:avLst/>
            </a:prstGeom>
          </p:spPr>
        </p:pic>
        <p:cxnSp>
          <p:nvCxnSpPr>
            <p:cNvPr id="149" name="직선 연결선 148">
              <a:extLst>
                <a:ext uri="{FF2B5EF4-FFF2-40B4-BE49-F238E27FC236}">
                  <a16:creationId xmlns:a16="http://schemas.microsoft.com/office/drawing/2014/main" id="{265E25CB-7DA0-4980-04B9-F1A4DB69D5A3}"/>
                </a:ext>
              </a:extLst>
            </p:cNvPr>
            <p:cNvCxnSpPr>
              <a:cxnSpLocks/>
            </p:cNvCxnSpPr>
            <p:nvPr/>
          </p:nvCxnSpPr>
          <p:spPr>
            <a:xfrm>
              <a:off x="1645933" y="3340484"/>
              <a:ext cx="300557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grpSp>
        <p:nvGrpSpPr>
          <p:cNvPr id="323" name="그룹 322">
            <a:extLst>
              <a:ext uri="{FF2B5EF4-FFF2-40B4-BE49-F238E27FC236}">
                <a16:creationId xmlns:a16="http://schemas.microsoft.com/office/drawing/2014/main" id="{944081F2-4261-BF52-CD38-F07830CDA524}"/>
              </a:ext>
            </a:extLst>
          </p:cNvPr>
          <p:cNvGrpSpPr/>
          <p:nvPr/>
        </p:nvGrpSpPr>
        <p:grpSpPr>
          <a:xfrm>
            <a:off x="4870439" y="2810919"/>
            <a:ext cx="3436384" cy="3088038"/>
            <a:chOff x="4870439" y="2810919"/>
            <a:chExt cx="3436384" cy="3088038"/>
          </a:xfrm>
        </p:grpSpPr>
        <p:sp>
          <p:nvSpPr>
            <p:cNvPr id="145" name="사각형: 둥근 모서리 144">
              <a:extLst>
                <a:ext uri="{FF2B5EF4-FFF2-40B4-BE49-F238E27FC236}">
                  <a16:creationId xmlns:a16="http://schemas.microsoft.com/office/drawing/2014/main" id="{FEDCF0C2-A7E1-CFC4-D036-EE3550924BE4}"/>
                </a:ext>
              </a:extLst>
            </p:cNvPr>
            <p:cNvSpPr/>
            <p:nvPr/>
          </p:nvSpPr>
          <p:spPr>
            <a:xfrm>
              <a:off x="4870439" y="2810919"/>
              <a:ext cx="3436384" cy="3088038"/>
            </a:xfrm>
            <a:prstGeom prst="roundRect">
              <a:avLst>
                <a:gd name="adj" fmla="val 68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0" name="Rect 0">
              <a:extLst>
                <a:ext uri="{FF2B5EF4-FFF2-40B4-BE49-F238E27FC236}">
                  <a16:creationId xmlns:a16="http://schemas.microsoft.com/office/drawing/2014/main" id="{79980122-4B9A-C103-A10A-82AB90541DC5}"/>
                </a:ext>
              </a:extLst>
            </p:cNvPr>
            <p:cNvSpPr txBox="1">
              <a:spLocks/>
            </p:cNvSpPr>
            <p:nvPr/>
          </p:nvSpPr>
          <p:spPr>
            <a:xfrm>
              <a:off x="4986492" y="2937851"/>
              <a:ext cx="204742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defTabSz="914400" rtl="0" eaLnBrk="1" latinLnBrk="0" hangingPunct="1">
                <a:buFontTx/>
                <a:buNone/>
              </a:pPr>
              <a:r>
                <a:rPr lang="ko-KR" altLang="en-US" sz="1200" dirty="0"/>
                <a:t>상품별 매출 순위</a:t>
              </a:r>
              <a:endParaRPr lang="en-US" altLang="ko-KR" sz="1200" dirty="0"/>
            </a:p>
          </p:txBody>
        </p:sp>
        <p:cxnSp>
          <p:nvCxnSpPr>
            <p:cNvPr id="152" name="직선 연결선 151">
              <a:extLst>
                <a:ext uri="{FF2B5EF4-FFF2-40B4-BE49-F238E27FC236}">
                  <a16:creationId xmlns:a16="http://schemas.microsoft.com/office/drawing/2014/main" id="{0C60BE0B-C0CB-8880-35AD-D55F6FCD91C1}"/>
                </a:ext>
              </a:extLst>
            </p:cNvPr>
            <p:cNvCxnSpPr>
              <a:cxnSpLocks/>
            </p:cNvCxnSpPr>
            <p:nvPr/>
          </p:nvCxnSpPr>
          <p:spPr>
            <a:xfrm>
              <a:off x="5085843" y="3340484"/>
              <a:ext cx="300557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3" name="그룹 272">
              <a:extLst>
                <a:ext uri="{FF2B5EF4-FFF2-40B4-BE49-F238E27FC236}">
                  <a16:creationId xmlns:a16="http://schemas.microsoft.com/office/drawing/2014/main" id="{EAB7100D-7AF4-B3D3-533E-E870861E7AAD}"/>
                </a:ext>
              </a:extLst>
            </p:cNvPr>
            <p:cNvGrpSpPr/>
            <p:nvPr/>
          </p:nvGrpSpPr>
          <p:grpSpPr>
            <a:xfrm>
              <a:off x="5065514" y="3597036"/>
              <a:ext cx="3090676" cy="1817176"/>
              <a:chOff x="5000744" y="3816250"/>
              <a:chExt cx="2665992" cy="1567481"/>
            </a:xfrm>
          </p:grpSpPr>
          <p:pic>
            <p:nvPicPr>
              <p:cNvPr id="151" name="그림 150">
                <a:extLst>
                  <a:ext uri="{FF2B5EF4-FFF2-40B4-BE49-F238E27FC236}">
                    <a16:creationId xmlns:a16="http://schemas.microsoft.com/office/drawing/2014/main" id="{7D594F72-85F1-40D3-10EF-3C3405E149E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5678" r="16728" b="-1"/>
              <a:stretch/>
            </p:blipFill>
            <p:spPr>
              <a:xfrm>
                <a:off x="5005644" y="3816250"/>
                <a:ext cx="2661092" cy="1567481"/>
              </a:xfrm>
              <a:prstGeom prst="rect">
                <a:avLst/>
              </a:prstGeom>
            </p:spPr>
          </p:pic>
          <p:sp>
            <p:nvSpPr>
              <p:cNvPr id="262" name="Rect 0">
                <a:extLst>
                  <a:ext uri="{FF2B5EF4-FFF2-40B4-BE49-F238E27FC236}">
                    <a16:creationId xmlns:a16="http://schemas.microsoft.com/office/drawing/2014/main" id="{6A723E24-07CD-ADA1-B465-EB0808AB1AE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815" y="4080190"/>
                <a:ext cx="640159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돌체라떼</a:t>
                </a:r>
                <a:endPara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3" name="Rect 0">
                <a:extLst>
                  <a:ext uri="{FF2B5EF4-FFF2-40B4-BE49-F238E27FC236}">
                    <a16:creationId xmlns:a16="http://schemas.microsoft.com/office/drawing/2014/main" id="{0E3A1B06-903C-C280-38C4-39CA597B1A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815" y="4354938"/>
                <a:ext cx="640159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아인슈페너</a:t>
                </a:r>
                <a:endPara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4" name="Rect 0">
                <a:extLst>
                  <a:ext uri="{FF2B5EF4-FFF2-40B4-BE49-F238E27FC236}">
                    <a16:creationId xmlns:a16="http://schemas.microsoft.com/office/drawing/2014/main" id="{3E5E7C1B-E381-B25A-B6C5-36C9F6F1D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815" y="4612550"/>
                <a:ext cx="640159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아메리카노</a:t>
                </a:r>
                <a:endPara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5" name="Rect 0">
                <a:extLst>
                  <a:ext uri="{FF2B5EF4-FFF2-40B4-BE49-F238E27FC236}">
                    <a16:creationId xmlns:a16="http://schemas.microsoft.com/office/drawing/2014/main" id="{6B78566D-71B0-05BD-8A79-E96D6C612D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815" y="4868269"/>
                <a:ext cx="76398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녹차 </a:t>
                </a:r>
                <a:r>
                  <a:rPr lang="ko-KR" altLang="en-US" sz="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프라푸치노</a:t>
                </a:r>
                <a:endPara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6" name="Rect 0">
                <a:extLst>
                  <a:ext uri="{FF2B5EF4-FFF2-40B4-BE49-F238E27FC236}">
                    <a16:creationId xmlns:a16="http://schemas.microsoft.com/office/drawing/2014/main" id="{7176DDFB-B84E-CF71-DB93-DC366665FE4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5815" y="5132990"/>
                <a:ext cx="763985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딸기스무디</a:t>
                </a:r>
                <a:endParaRPr lang="ko-KR" altLang="en-US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267" name="그림 266">
                <a:extLst>
                  <a:ext uri="{FF2B5EF4-FFF2-40B4-BE49-F238E27FC236}">
                    <a16:creationId xmlns:a16="http://schemas.microsoft.com/office/drawing/2014/main" id="{A60FA911-0CF4-3008-7006-5F304C505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93622" t="26715"/>
              <a:stretch/>
            </p:blipFill>
            <p:spPr>
              <a:xfrm>
                <a:off x="7447682" y="4021454"/>
                <a:ext cx="203813" cy="1362277"/>
              </a:xfrm>
              <a:prstGeom prst="rect">
                <a:avLst/>
              </a:prstGeom>
            </p:spPr>
          </p:pic>
          <p:sp>
            <p:nvSpPr>
              <p:cNvPr id="268" name="Rect 0">
                <a:extLst>
                  <a:ext uri="{FF2B5EF4-FFF2-40B4-BE49-F238E27FC236}">
                    <a16:creationId xmlns:a16="http://schemas.microsoft.com/office/drawing/2014/main" id="{051DCF46-CF88-A4E3-ACFE-42644CA1E5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00744" y="3858420"/>
                <a:ext cx="380601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순위</a:t>
                </a:r>
              </a:p>
            </p:txBody>
          </p:sp>
          <p:sp>
            <p:nvSpPr>
              <p:cNvPr id="270" name="Rect 0">
                <a:extLst>
                  <a:ext uri="{FF2B5EF4-FFF2-40B4-BE49-F238E27FC236}">
                    <a16:creationId xmlns:a16="http://schemas.microsoft.com/office/drawing/2014/main" id="{7FED6C3D-FEE4-CE42-9EA0-DFAD571EFD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6363" y="3858420"/>
                <a:ext cx="896690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5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판매량</a:t>
                </a:r>
              </a:p>
            </p:txBody>
          </p:sp>
          <p:sp>
            <p:nvSpPr>
              <p:cNvPr id="272" name="Rect 0">
                <a:extLst>
                  <a:ext uri="{FF2B5EF4-FFF2-40B4-BE49-F238E27FC236}">
                    <a16:creationId xmlns:a16="http://schemas.microsoft.com/office/drawing/2014/main" id="{D2EA7E90-08B3-FCBA-24AB-938C43345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52998" y="3858420"/>
                <a:ext cx="380601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5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상품명</a:t>
                </a:r>
                <a:endParaRPr lang="ko-KR" altLang="en-US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pic>
        <p:nvPicPr>
          <p:cNvPr id="9" name="그림 8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43BF037C-0BD5-D931-30AB-342187BD6EE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72" b="36618"/>
          <a:stretch/>
        </p:blipFill>
        <p:spPr>
          <a:xfrm>
            <a:off x="1506225" y="5917682"/>
            <a:ext cx="6799877" cy="84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12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매출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가맹점의 매출을 조회 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54F8A5B3-D460-DDAB-85F6-F9F0D9B02055}"/>
              </a:ext>
            </a:extLst>
          </p:cNvPr>
          <p:cNvSpPr>
            <a:spLocks/>
          </p:cNvSpPr>
          <p:nvPr/>
        </p:nvSpPr>
        <p:spPr>
          <a:xfrm>
            <a:off x="12423211" y="5077194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8E39CC-2A1B-3DB6-53BD-E4FCD35C03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32A1AA00-1788-3698-F9D9-DA1B8CC785B8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매출 분석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6F12126-D65C-6DA0-3C13-7A39EFF45ECC}"/>
              </a:ext>
            </a:extLst>
          </p:cNvPr>
          <p:cNvGrpSpPr/>
          <p:nvPr/>
        </p:nvGrpSpPr>
        <p:grpSpPr>
          <a:xfrm>
            <a:off x="1504529" y="2366902"/>
            <a:ext cx="2128946" cy="328295"/>
            <a:chOff x="4393073" y="2366902"/>
            <a:chExt cx="2128946" cy="328295"/>
          </a:xfrm>
        </p:grpSpPr>
        <p:sp>
          <p:nvSpPr>
            <p:cNvPr id="15" name="Rect 0">
              <a:extLst>
                <a:ext uri="{FF2B5EF4-FFF2-40B4-BE49-F238E27FC236}">
                  <a16:creationId xmlns:a16="http://schemas.microsoft.com/office/drawing/2014/main" id="{1AA75D83-9B52-7755-1F9A-B76E2DC1D025}"/>
                </a:ext>
              </a:extLst>
            </p:cNvPr>
            <p:cNvSpPr txBox="1">
              <a:spLocks/>
            </p:cNvSpPr>
            <p:nvPr/>
          </p:nvSpPr>
          <p:spPr>
            <a:xfrm>
              <a:off x="5471369" y="2380169"/>
              <a:ext cx="105065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defTabSz="914400" rtl="0" eaLnBrk="1" latinLnBrk="0" hangingPunct="1">
                <a:buFontTx/>
                <a:buNone/>
              </a:pPr>
              <a:r>
                <a:rPr lang="ko-KR" altLang="en-US" sz="1200" dirty="0"/>
                <a:t>평균 매출액</a:t>
              </a:r>
              <a:endParaRPr lang="en-US" altLang="ko-KR" dirty="0"/>
            </a:p>
          </p:txBody>
        </p:sp>
        <p:sp>
          <p:nvSpPr>
            <p:cNvPr id="85" name="Rect 0">
              <a:extLst>
                <a:ext uri="{FF2B5EF4-FFF2-40B4-BE49-F238E27FC236}">
                  <a16:creationId xmlns:a16="http://schemas.microsoft.com/office/drawing/2014/main" id="{B0DA73F9-73BE-531C-E5C9-5B1526D3FED9}"/>
                </a:ext>
              </a:extLst>
            </p:cNvPr>
            <p:cNvSpPr>
              <a:spLocks/>
            </p:cNvSpPr>
            <p:nvPr/>
          </p:nvSpPr>
          <p:spPr>
            <a:xfrm>
              <a:off x="4393073" y="2366902"/>
              <a:ext cx="1091649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0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오류점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▼</a:t>
              </a:r>
              <a:endPara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30" name="그림 229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CFFFA0C8-4413-9F2D-F8C8-EC2EEDD1489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68" b="50185"/>
          <a:stretch/>
        </p:blipFill>
        <p:spPr>
          <a:xfrm>
            <a:off x="1506225" y="2811124"/>
            <a:ext cx="6799877" cy="757957"/>
          </a:xfrm>
          <a:prstGeom prst="rect">
            <a:avLst/>
          </a:prstGeom>
        </p:spPr>
      </p:pic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BC42DF0-37D3-59CB-CD1A-CC2F40867E58}"/>
              </a:ext>
            </a:extLst>
          </p:cNvPr>
          <p:cNvGrpSpPr/>
          <p:nvPr/>
        </p:nvGrpSpPr>
        <p:grpSpPr>
          <a:xfrm>
            <a:off x="1506712" y="3612664"/>
            <a:ext cx="3284019" cy="3088038"/>
            <a:chOff x="1506712" y="5963001"/>
            <a:chExt cx="3284019" cy="308803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7215331-1147-2042-7F54-E980E1900267}"/>
                </a:ext>
              </a:extLst>
            </p:cNvPr>
            <p:cNvSpPr/>
            <p:nvPr/>
          </p:nvSpPr>
          <p:spPr>
            <a:xfrm>
              <a:off x="1506712" y="5963001"/>
              <a:ext cx="3284019" cy="3088038"/>
            </a:xfrm>
            <a:prstGeom prst="roundRect">
              <a:avLst>
                <a:gd name="adj" fmla="val 6595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Rect 0">
              <a:extLst>
                <a:ext uri="{FF2B5EF4-FFF2-40B4-BE49-F238E27FC236}">
                  <a16:creationId xmlns:a16="http://schemas.microsoft.com/office/drawing/2014/main" id="{E588ED7C-16D2-4D0B-1576-2237F28E5E76}"/>
                </a:ext>
              </a:extLst>
            </p:cNvPr>
            <p:cNvSpPr txBox="1">
              <a:spLocks/>
            </p:cNvSpPr>
            <p:nvPr/>
          </p:nvSpPr>
          <p:spPr>
            <a:xfrm>
              <a:off x="1580361" y="6089933"/>
              <a:ext cx="204742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defTabSz="914400" rtl="0" eaLnBrk="1" latinLnBrk="0" hangingPunct="1">
                <a:buFontTx/>
                <a:buNone/>
              </a:pPr>
              <a:r>
                <a:rPr lang="ko-KR" altLang="en-US" sz="1200" dirty="0"/>
                <a:t>손익계산서</a:t>
              </a:r>
              <a:endParaRPr lang="en-US" altLang="ko-KR" sz="1200" dirty="0"/>
            </a:p>
          </p:txBody>
        </p: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D8ECB8A-4CC7-33A8-31D9-DDCE4DD28FA2}"/>
                </a:ext>
              </a:extLst>
            </p:cNvPr>
            <p:cNvCxnSpPr>
              <a:cxnSpLocks/>
            </p:cNvCxnSpPr>
            <p:nvPr/>
          </p:nvCxnSpPr>
          <p:spPr>
            <a:xfrm>
              <a:off x="1645933" y="6492566"/>
              <a:ext cx="300557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93EB387-D5D1-D300-613C-B5D10D87D877}"/>
                </a:ext>
              </a:extLst>
            </p:cNvPr>
            <p:cNvGrpSpPr/>
            <p:nvPr/>
          </p:nvGrpSpPr>
          <p:grpSpPr>
            <a:xfrm>
              <a:off x="1555977" y="6644176"/>
              <a:ext cx="3176733" cy="2078369"/>
              <a:chOff x="3205843" y="9263224"/>
              <a:chExt cx="3176733" cy="2078369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3884D55A-CC5F-DFA7-688F-8DB7CB59C5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28462" b="15152"/>
              <a:stretch/>
            </p:blipFill>
            <p:spPr>
              <a:xfrm>
                <a:off x="3570587" y="9481161"/>
                <a:ext cx="2750439" cy="1643381"/>
              </a:xfrm>
              <a:prstGeom prst="rect">
                <a:avLst/>
              </a:prstGeom>
            </p:spPr>
          </p:pic>
          <p:sp>
            <p:nvSpPr>
              <p:cNvPr id="11" name="Rect 0">
                <a:extLst>
                  <a:ext uri="{FF2B5EF4-FFF2-40B4-BE49-F238E27FC236}">
                    <a16:creationId xmlns:a16="http://schemas.microsoft.com/office/drawing/2014/main" id="{AA179039-F0E6-6411-8D57-C7320DBAC39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6099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1월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" name="Rect 0">
                <a:extLst>
                  <a:ext uri="{FF2B5EF4-FFF2-40B4-BE49-F238E27FC236}">
                    <a16:creationId xmlns:a16="http://schemas.microsoft.com/office/drawing/2014/main" id="{D0612D73-0A95-27BA-48BA-EFC1D274BD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597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2월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" name="Rect 0">
                <a:extLst>
                  <a:ext uri="{FF2B5EF4-FFF2-40B4-BE49-F238E27FC236}">
                    <a16:creationId xmlns:a16="http://schemas.microsoft.com/office/drawing/2014/main" id="{B004A153-0393-AF0B-2ECD-7434568D16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9095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3월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" name="Rect 0">
                <a:extLst>
                  <a:ext uri="{FF2B5EF4-FFF2-40B4-BE49-F238E27FC236}">
                    <a16:creationId xmlns:a16="http://schemas.microsoft.com/office/drawing/2014/main" id="{536446BD-C15E-0259-DBE2-4F1E0BC396D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0593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4월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6" name="Rect 0">
                <a:extLst>
                  <a:ext uri="{FF2B5EF4-FFF2-40B4-BE49-F238E27FC236}">
                    <a16:creationId xmlns:a16="http://schemas.microsoft.com/office/drawing/2014/main" id="{0E58A0D4-6530-345C-9534-22474239D0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2091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5월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7" name="Rect 0">
                <a:extLst>
                  <a:ext uri="{FF2B5EF4-FFF2-40B4-BE49-F238E27FC236}">
                    <a16:creationId xmlns:a16="http://schemas.microsoft.com/office/drawing/2014/main" id="{B82A9066-FDDC-FA3F-FFFE-C57961F1F8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589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6월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8" name="Rect 0">
                <a:extLst>
                  <a:ext uri="{FF2B5EF4-FFF2-40B4-BE49-F238E27FC236}">
                    <a16:creationId xmlns:a16="http://schemas.microsoft.com/office/drawing/2014/main" id="{EA24BC0F-06FF-9426-3F78-7DB48DE606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5087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7월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9" name="Rect 0">
                <a:extLst>
                  <a:ext uri="{FF2B5EF4-FFF2-40B4-BE49-F238E27FC236}">
                    <a16:creationId xmlns:a16="http://schemas.microsoft.com/office/drawing/2014/main" id="{38D69FEF-B56D-CA98-005D-E00867A274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6585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8월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0" name="Rect 0">
                <a:extLst>
                  <a:ext uri="{FF2B5EF4-FFF2-40B4-BE49-F238E27FC236}">
                    <a16:creationId xmlns:a16="http://schemas.microsoft.com/office/drawing/2014/main" id="{35297919-EB5F-6DF1-A2B6-EE858C385D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8083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9월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1" name="Rect 0">
                <a:extLst>
                  <a:ext uri="{FF2B5EF4-FFF2-40B4-BE49-F238E27FC236}">
                    <a16:creationId xmlns:a16="http://schemas.microsoft.com/office/drawing/2014/main" id="{6BE96DE3-0027-83AD-A81C-96B041B45B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56157" y="9263224"/>
                <a:ext cx="912716" cy="230832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# (</a:t>
                </a:r>
                <a:r>
                  <a:rPr sz="9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단위</a:t>
                </a:r>
                <a:r>
                  <a:rPr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9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만원</a:t>
                </a:r>
                <a:r>
                  <a:rPr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)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A6FEEA5A-E0FB-5BCB-0A36-07B06528713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581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10월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FAD04E4C-8F18-C5FA-7360-229D737E99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1079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11월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22E00F4F-59F0-B245-5B51-CA2508F056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2576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12월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913319A7-6D26-2AF7-DCCB-F98930A844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36018" y="11039071"/>
                <a:ext cx="2362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0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8" name="Rect 0">
                <a:extLst>
                  <a:ext uri="{FF2B5EF4-FFF2-40B4-BE49-F238E27FC236}">
                    <a16:creationId xmlns:a16="http://schemas.microsoft.com/office/drawing/2014/main" id="{9711CBAD-0C55-5373-61AC-398BA1F56C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8073" y="10874743"/>
                <a:ext cx="35306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500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9" name="Rect 0">
                <a:extLst>
                  <a:ext uri="{FF2B5EF4-FFF2-40B4-BE49-F238E27FC236}">
                    <a16:creationId xmlns:a16="http://schemas.microsoft.com/office/drawing/2014/main" id="{78707497-69F4-FA00-E926-08E7E793E0E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7908" y="10710418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1000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0" name="Rect 0">
                <a:extLst>
                  <a:ext uri="{FF2B5EF4-FFF2-40B4-BE49-F238E27FC236}">
                    <a16:creationId xmlns:a16="http://schemas.microsoft.com/office/drawing/2014/main" id="{49470973-F7B6-6C71-AF24-A6CEC0C75E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5843" y="10546093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1500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1" name="Rect 0">
                <a:extLst>
                  <a:ext uri="{FF2B5EF4-FFF2-40B4-BE49-F238E27FC236}">
                    <a16:creationId xmlns:a16="http://schemas.microsoft.com/office/drawing/2014/main" id="{CC2405D7-25D0-A40C-CAE4-9C59F708C4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4098" y="10381768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2000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2" name="Rect 0">
                <a:extLst>
                  <a:ext uri="{FF2B5EF4-FFF2-40B4-BE49-F238E27FC236}">
                    <a16:creationId xmlns:a16="http://schemas.microsoft.com/office/drawing/2014/main" id="{D0524A0B-82D9-FFDD-4B1E-77EF27E68E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1718" y="10217443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2500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3" name="Rect 0">
                <a:extLst>
                  <a:ext uri="{FF2B5EF4-FFF2-40B4-BE49-F238E27FC236}">
                    <a16:creationId xmlns:a16="http://schemas.microsoft.com/office/drawing/2014/main" id="{2AA67C6E-541D-42A5-507F-D9B55FC202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448" y="10053118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3000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4" name="Rect 0">
                <a:extLst>
                  <a:ext uri="{FF2B5EF4-FFF2-40B4-BE49-F238E27FC236}">
                    <a16:creationId xmlns:a16="http://schemas.microsoft.com/office/drawing/2014/main" id="{2343BF26-C099-7DD9-2C4A-08DCC5EF1D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8543" y="9888793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3500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5" name="Rect 0">
                <a:extLst>
                  <a:ext uri="{FF2B5EF4-FFF2-40B4-BE49-F238E27FC236}">
                    <a16:creationId xmlns:a16="http://schemas.microsoft.com/office/drawing/2014/main" id="{9EA9D855-BEB8-DC9C-63AB-1848004FC6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638" y="9724468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4000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6" name="Rect 0">
                <a:extLst>
                  <a:ext uri="{FF2B5EF4-FFF2-40B4-BE49-F238E27FC236}">
                    <a16:creationId xmlns:a16="http://schemas.microsoft.com/office/drawing/2014/main" id="{36647829-E851-7EAB-0CF7-2A8CE9F2C0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163" y="9560143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4500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7" name="Rect 0">
                <a:extLst>
                  <a:ext uri="{FF2B5EF4-FFF2-40B4-BE49-F238E27FC236}">
                    <a16:creationId xmlns:a16="http://schemas.microsoft.com/office/drawing/2014/main" id="{6F997E5C-7140-9757-3921-740EB80B55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4733" y="9395818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5000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B8508CC-2BEB-C5F5-644C-44FD92AABEBD}"/>
              </a:ext>
            </a:extLst>
          </p:cNvPr>
          <p:cNvGrpSpPr/>
          <p:nvPr/>
        </p:nvGrpSpPr>
        <p:grpSpPr>
          <a:xfrm>
            <a:off x="4870439" y="3612664"/>
            <a:ext cx="3436384" cy="3088038"/>
            <a:chOff x="4870439" y="5963001"/>
            <a:chExt cx="3436384" cy="3088038"/>
          </a:xfrm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8B090B92-BE74-180C-F7DA-2D4695D91838}"/>
                </a:ext>
              </a:extLst>
            </p:cNvPr>
            <p:cNvSpPr/>
            <p:nvPr/>
          </p:nvSpPr>
          <p:spPr>
            <a:xfrm>
              <a:off x="4870439" y="5963001"/>
              <a:ext cx="3436384" cy="3088038"/>
            </a:xfrm>
            <a:prstGeom prst="roundRect">
              <a:avLst>
                <a:gd name="adj" fmla="val 6827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Rect 0">
              <a:extLst>
                <a:ext uri="{FF2B5EF4-FFF2-40B4-BE49-F238E27FC236}">
                  <a16:creationId xmlns:a16="http://schemas.microsoft.com/office/drawing/2014/main" id="{AD152F45-3A8C-F942-7F6A-DBE80C6FF34C}"/>
                </a:ext>
              </a:extLst>
            </p:cNvPr>
            <p:cNvSpPr txBox="1">
              <a:spLocks/>
            </p:cNvSpPr>
            <p:nvPr/>
          </p:nvSpPr>
          <p:spPr>
            <a:xfrm>
              <a:off x="4986492" y="6089933"/>
              <a:ext cx="204742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defTabSz="914400" rtl="0" eaLnBrk="1" latinLnBrk="0" hangingPunct="1">
                <a:buFontTx/>
                <a:buNone/>
              </a:pPr>
              <a:r>
                <a:rPr lang="ko-KR" altLang="en-US" sz="1200" dirty="0"/>
                <a:t>분기별 실적 추이</a:t>
              </a:r>
              <a:endParaRPr lang="en-US" altLang="ko-KR" sz="1200" dirty="0"/>
            </a:p>
          </p:txBody>
        </p:sp>
        <p:cxnSp>
          <p:nvCxnSpPr>
            <p:cNvPr id="41" name="직선 연결선 40">
              <a:extLst>
                <a:ext uri="{FF2B5EF4-FFF2-40B4-BE49-F238E27FC236}">
                  <a16:creationId xmlns:a16="http://schemas.microsoft.com/office/drawing/2014/main" id="{E1A3F3B4-2FD0-6628-EAAE-D82156E7036B}"/>
                </a:ext>
              </a:extLst>
            </p:cNvPr>
            <p:cNvCxnSpPr>
              <a:cxnSpLocks/>
            </p:cNvCxnSpPr>
            <p:nvPr/>
          </p:nvCxnSpPr>
          <p:spPr>
            <a:xfrm>
              <a:off x="5085843" y="6492566"/>
              <a:ext cx="300557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4399EFF2-88F4-8F83-AC63-75C618737F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832" t="21970" r="7032" b="18498"/>
            <a:stretch/>
          </p:blipFill>
          <p:spPr>
            <a:xfrm>
              <a:off x="4915042" y="7335806"/>
              <a:ext cx="3298239" cy="1150275"/>
            </a:xfrm>
            <a:prstGeom prst="rect">
              <a:avLst/>
            </a:prstGeom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4E861FF-47D7-7A35-B021-C59A4040FBF4}"/>
                </a:ext>
              </a:extLst>
            </p:cNvPr>
            <p:cNvGrpSpPr/>
            <p:nvPr/>
          </p:nvGrpSpPr>
          <p:grpSpPr>
            <a:xfrm>
              <a:off x="5871100" y="6613209"/>
              <a:ext cx="1435062" cy="328295"/>
              <a:chOff x="6628758" y="6630677"/>
              <a:chExt cx="1435062" cy="328295"/>
            </a:xfrm>
          </p:grpSpPr>
          <p:sp>
            <p:nvSpPr>
              <p:cNvPr id="47" name="Rect 0">
                <a:extLst>
                  <a:ext uri="{FF2B5EF4-FFF2-40B4-BE49-F238E27FC236}">
                    <a16:creationId xmlns:a16="http://schemas.microsoft.com/office/drawing/2014/main" id="{6F218102-7546-84C9-E322-96777087ADE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07375" y="6630677"/>
                <a:ext cx="677828" cy="328295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9525" cap="flat" cmpd="sng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 latinLnBrk="0"/>
                <a:r>
                  <a:rPr lang="en-US" altLang="ko-KR" sz="10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1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분기</a:t>
                </a:r>
              </a:p>
            </p:txBody>
          </p:sp>
          <p:sp>
            <p:nvSpPr>
              <p:cNvPr id="48" name="Rect 0">
                <a:extLst>
                  <a:ext uri="{FF2B5EF4-FFF2-40B4-BE49-F238E27FC236}">
                    <a16:creationId xmlns:a16="http://schemas.microsoft.com/office/drawing/2014/main" id="{A86AB63D-ED1C-BD68-5C00-B9A7620F14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28758" y="6657174"/>
                <a:ext cx="323850" cy="26162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◀</a:t>
                </a:r>
                <a:endPara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Rect 0">
                <a:extLst>
                  <a:ext uri="{FF2B5EF4-FFF2-40B4-BE49-F238E27FC236}">
                    <a16:creationId xmlns:a16="http://schemas.microsoft.com/office/drawing/2014/main" id="{E74B5D56-93AC-D8CA-C83C-C10C1AC51C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39970" y="6665429"/>
                <a:ext cx="323850" cy="26162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1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▶</a:t>
                </a:r>
                <a:endParaRPr lang="ko-KR" alt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4" name="Rect 0">
              <a:extLst>
                <a:ext uri="{FF2B5EF4-FFF2-40B4-BE49-F238E27FC236}">
                  <a16:creationId xmlns:a16="http://schemas.microsoft.com/office/drawing/2014/main" id="{5837C73D-E927-03D9-E571-7A7E96B8D743}"/>
                </a:ext>
              </a:extLst>
            </p:cNvPr>
            <p:cNvSpPr txBox="1">
              <a:spLocks/>
            </p:cNvSpPr>
            <p:nvPr/>
          </p:nvSpPr>
          <p:spPr>
            <a:xfrm>
              <a:off x="5107542" y="8537879"/>
              <a:ext cx="360000" cy="18466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1월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Rect 0">
              <a:extLst>
                <a:ext uri="{FF2B5EF4-FFF2-40B4-BE49-F238E27FC236}">
                  <a16:creationId xmlns:a16="http://schemas.microsoft.com/office/drawing/2014/main" id="{AF280A41-E0B9-501C-C2FB-A79C6B0D1EBB}"/>
                </a:ext>
              </a:extLst>
            </p:cNvPr>
            <p:cNvSpPr txBox="1">
              <a:spLocks/>
            </p:cNvSpPr>
            <p:nvPr/>
          </p:nvSpPr>
          <p:spPr>
            <a:xfrm>
              <a:off x="6408631" y="8537879"/>
              <a:ext cx="360000" cy="18466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2월</a:t>
              </a:r>
              <a:endParaRPr lang="ko-KR" altLang="en-US" sz="6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6" name="Rect 0">
              <a:extLst>
                <a:ext uri="{FF2B5EF4-FFF2-40B4-BE49-F238E27FC236}">
                  <a16:creationId xmlns:a16="http://schemas.microsoft.com/office/drawing/2014/main" id="{F6E9A753-EB4F-41C9-048C-1BC5D501A5D0}"/>
                </a:ext>
              </a:extLst>
            </p:cNvPr>
            <p:cNvSpPr txBox="1">
              <a:spLocks/>
            </p:cNvSpPr>
            <p:nvPr/>
          </p:nvSpPr>
          <p:spPr>
            <a:xfrm>
              <a:off x="7758090" y="8537879"/>
              <a:ext cx="360000" cy="18466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3월</a:t>
              </a:r>
              <a:endParaRPr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235" name="표 234">
            <a:extLst>
              <a:ext uri="{FF2B5EF4-FFF2-40B4-BE49-F238E27FC236}">
                <a16:creationId xmlns:a16="http://schemas.microsoft.com/office/drawing/2014/main" id="{E66B9B35-E7D6-561E-039A-C10852D453E8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손익계산서를 조회하거나 분기별 실적 추이를 조회 할 수 있다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스크롤해서 손익계산서를 월별로 조회 할 수 있다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본사가 가맹점의 매출을 조회 할 수 있다</a:t>
                      </a: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30997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매출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가맹점의 매출을 조회 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스크롤해서 손익계산서를 월별로 조회 할 수 있다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본사가 가맹점의 매출을 조회 할 수 있다</a:t>
                      </a: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54F8A5B3-D460-DDAB-85F6-F9F0D9B02055}"/>
              </a:ext>
            </a:extLst>
          </p:cNvPr>
          <p:cNvSpPr>
            <a:spLocks/>
          </p:cNvSpPr>
          <p:nvPr/>
        </p:nvSpPr>
        <p:spPr>
          <a:xfrm>
            <a:off x="12423211" y="5077194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8E39CC-2A1B-3DB6-53BD-E4FCD35C03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32A1AA00-1788-3698-F9D9-DA1B8CC785B8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매출 분석</a:t>
            </a:r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E6F12126-D65C-6DA0-3C13-7A39EFF45ECC}"/>
              </a:ext>
            </a:extLst>
          </p:cNvPr>
          <p:cNvGrpSpPr/>
          <p:nvPr/>
        </p:nvGrpSpPr>
        <p:grpSpPr>
          <a:xfrm>
            <a:off x="1504529" y="2366902"/>
            <a:ext cx="2128946" cy="328295"/>
            <a:chOff x="4393073" y="2366902"/>
            <a:chExt cx="2128946" cy="328295"/>
          </a:xfrm>
        </p:grpSpPr>
        <p:sp>
          <p:nvSpPr>
            <p:cNvPr id="15" name="Rect 0">
              <a:extLst>
                <a:ext uri="{FF2B5EF4-FFF2-40B4-BE49-F238E27FC236}">
                  <a16:creationId xmlns:a16="http://schemas.microsoft.com/office/drawing/2014/main" id="{1AA75D83-9B52-7755-1F9A-B76E2DC1D025}"/>
                </a:ext>
              </a:extLst>
            </p:cNvPr>
            <p:cNvSpPr txBox="1">
              <a:spLocks/>
            </p:cNvSpPr>
            <p:nvPr/>
          </p:nvSpPr>
          <p:spPr>
            <a:xfrm>
              <a:off x="5471369" y="2380169"/>
              <a:ext cx="105065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defTabSz="914400" rtl="0" eaLnBrk="1" latinLnBrk="0" hangingPunct="1">
                <a:buFontTx/>
                <a:buNone/>
              </a:pPr>
              <a:r>
                <a:rPr lang="ko-KR" altLang="en-US" sz="1200" dirty="0"/>
                <a:t>평균 매출액</a:t>
              </a:r>
              <a:endParaRPr lang="en-US" altLang="ko-KR" dirty="0"/>
            </a:p>
          </p:txBody>
        </p:sp>
        <p:sp>
          <p:nvSpPr>
            <p:cNvPr id="85" name="Rect 0">
              <a:extLst>
                <a:ext uri="{FF2B5EF4-FFF2-40B4-BE49-F238E27FC236}">
                  <a16:creationId xmlns:a16="http://schemas.microsoft.com/office/drawing/2014/main" id="{B0DA73F9-73BE-531C-E5C9-5B1526D3FED9}"/>
                </a:ext>
              </a:extLst>
            </p:cNvPr>
            <p:cNvSpPr>
              <a:spLocks/>
            </p:cNvSpPr>
            <p:nvPr/>
          </p:nvSpPr>
          <p:spPr>
            <a:xfrm>
              <a:off x="4393073" y="2366902"/>
              <a:ext cx="1091649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0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오류점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lang="ko-KR" altLang="en-US" sz="8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▼</a:t>
              </a:r>
              <a:endParaRPr lang="ko-KR" altLang="en-US" sz="10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CFAA134F-F0D4-DB9D-FE6D-C19903C1C809}"/>
              </a:ext>
            </a:extLst>
          </p:cNvPr>
          <p:cNvSpPr/>
          <p:nvPr/>
        </p:nvSpPr>
        <p:spPr>
          <a:xfrm>
            <a:off x="1504529" y="2806374"/>
            <a:ext cx="6799390" cy="3889578"/>
          </a:xfrm>
          <a:prstGeom prst="roundRect">
            <a:avLst>
              <a:gd name="adj" fmla="val 51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E9FD21D-3284-EC20-8F9D-F282E96F8F61}"/>
              </a:ext>
            </a:extLst>
          </p:cNvPr>
          <p:cNvGrpSpPr/>
          <p:nvPr/>
        </p:nvGrpSpPr>
        <p:grpSpPr>
          <a:xfrm>
            <a:off x="1580361" y="2913257"/>
            <a:ext cx="6657717" cy="427432"/>
            <a:chOff x="1580361" y="3714797"/>
            <a:chExt cx="6657717" cy="427432"/>
          </a:xfrm>
        </p:grpSpPr>
        <p:sp>
          <p:nvSpPr>
            <p:cNvPr id="58" name="Rect 0">
              <a:extLst>
                <a:ext uri="{FF2B5EF4-FFF2-40B4-BE49-F238E27FC236}">
                  <a16:creationId xmlns:a16="http://schemas.microsoft.com/office/drawing/2014/main" id="{75CD5953-4FEA-0F0E-66D5-3C7C23632552}"/>
                </a:ext>
              </a:extLst>
            </p:cNvPr>
            <p:cNvSpPr txBox="1">
              <a:spLocks/>
            </p:cNvSpPr>
            <p:nvPr/>
          </p:nvSpPr>
          <p:spPr>
            <a:xfrm>
              <a:off x="1580361" y="3739596"/>
              <a:ext cx="204742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defTabSz="914400" rtl="0" eaLnBrk="1" latinLnBrk="0" hangingPunct="1">
                <a:buFontTx/>
                <a:buNone/>
              </a:pPr>
              <a:r>
                <a:rPr lang="ko-KR" altLang="en-US" sz="1200" dirty="0"/>
                <a:t>손익계산서</a:t>
              </a:r>
              <a:endParaRPr lang="en-US" altLang="ko-KR" sz="12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B38B022-A80D-8356-0E35-089AD6D47133}"/>
                </a:ext>
              </a:extLst>
            </p:cNvPr>
            <p:cNvCxnSpPr>
              <a:cxnSpLocks/>
            </p:cNvCxnSpPr>
            <p:nvPr/>
          </p:nvCxnSpPr>
          <p:spPr>
            <a:xfrm>
              <a:off x="1645933" y="4142229"/>
              <a:ext cx="646174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 0">
              <a:extLst>
                <a:ext uri="{FF2B5EF4-FFF2-40B4-BE49-F238E27FC236}">
                  <a16:creationId xmlns:a16="http://schemas.microsoft.com/office/drawing/2014/main" id="{1D886BB3-16D5-BC11-6BB3-2A1AE038094E}"/>
                </a:ext>
              </a:extLst>
            </p:cNvPr>
            <p:cNvSpPr>
              <a:spLocks/>
            </p:cNvSpPr>
            <p:nvPr/>
          </p:nvSpPr>
          <p:spPr>
            <a:xfrm>
              <a:off x="7181633" y="3714797"/>
              <a:ext cx="677828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en-US" altLang="ko-KR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11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월</a:t>
              </a:r>
            </a:p>
          </p:txBody>
        </p:sp>
        <p:sp>
          <p:nvSpPr>
            <p:cNvPr id="103" name="Rect 0">
              <a:extLst>
                <a:ext uri="{FF2B5EF4-FFF2-40B4-BE49-F238E27FC236}">
                  <a16:creationId xmlns:a16="http://schemas.microsoft.com/office/drawing/2014/main" id="{6234C769-9769-D510-2308-538C0614F5AB}"/>
                </a:ext>
              </a:extLst>
            </p:cNvPr>
            <p:cNvSpPr txBox="1">
              <a:spLocks/>
            </p:cNvSpPr>
            <p:nvPr/>
          </p:nvSpPr>
          <p:spPr>
            <a:xfrm>
              <a:off x="6803016" y="3741294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◀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" name="Rect 0">
              <a:extLst>
                <a:ext uri="{FF2B5EF4-FFF2-40B4-BE49-F238E27FC236}">
                  <a16:creationId xmlns:a16="http://schemas.microsoft.com/office/drawing/2014/main" id="{5F1A7B6E-8E1C-703E-BD17-1124831DF00D}"/>
                </a:ext>
              </a:extLst>
            </p:cNvPr>
            <p:cNvSpPr txBox="1">
              <a:spLocks/>
            </p:cNvSpPr>
            <p:nvPr/>
          </p:nvSpPr>
          <p:spPr>
            <a:xfrm>
              <a:off x="7914228" y="3749549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▶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108" name="Table 3">
            <a:extLst>
              <a:ext uri="{FF2B5EF4-FFF2-40B4-BE49-F238E27FC236}">
                <a16:creationId xmlns:a16="http://schemas.microsoft.com/office/drawing/2014/main" id="{AE1F2A28-12CF-41B6-6DA5-D5F3D7FA3A52}"/>
              </a:ext>
            </a:extLst>
          </p:cNvPr>
          <p:cNvGraphicFramePr>
            <a:graphicFrameLocks noGrp="1"/>
          </p:cNvGraphicFramePr>
          <p:nvPr/>
        </p:nvGraphicFramePr>
        <p:xfrm>
          <a:off x="1673572" y="3480005"/>
          <a:ext cx="6434108" cy="311467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217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511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000" b="1" kern="1200" dirty="0" err="1">
                          <a:solidFill>
                            <a:schemeClr val="bg1"/>
                          </a:solidFill>
                        </a:rPr>
                        <a:t>과목</a:t>
                      </a:r>
                      <a:endParaRPr lang="ko-KR" altLang="en-US" sz="10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000" b="1" kern="1200" dirty="0" err="1">
                          <a:solidFill>
                            <a:schemeClr val="bg1"/>
                          </a:solidFill>
                        </a:rPr>
                        <a:t>금액</a:t>
                      </a:r>
                      <a:r>
                        <a:rPr sz="1000" b="1" kern="1200" dirty="0">
                          <a:solidFill>
                            <a:schemeClr val="bg1"/>
                          </a:solidFill>
                        </a:rPr>
                        <a:t>(원)</a:t>
                      </a:r>
                      <a:endParaRPr lang="ko-KR" altLang="en-US" sz="10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Ⅰ. </a:t>
                      </a:r>
                      <a:r>
                        <a:rPr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매출액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제품판매금액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 defTabSz="914400" rtl="0" eaLnBrk="1" latinLnBrk="1" hangingPunct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201,022,852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Ⅱ. </a:t>
                      </a:r>
                      <a:r>
                        <a:rPr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판매비와관리비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가맹비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500,000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로얄티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602,050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인건비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6,102,000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Ⅲ. </a:t>
                      </a:r>
                      <a:r>
                        <a:rPr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매출원가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매입가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4,122,363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Ⅲ. </a:t>
                      </a:r>
                      <a:r>
                        <a:rPr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영업이익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rgbClr val="F25858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rgbClr val="FF3F3F"/>
                          </a:solidFill>
                        </a:rPr>
                        <a:t>-5,294,000</a:t>
                      </a:r>
                      <a:endParaRPr lang="ko-KR" altLang="en-US" sz="1000" b="0" i="0" kern="1200" dirty="0">
                        <a:solidFill>
                          <a:srgbClr val="FF3F3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rgbClr val="F25858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464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Ⅴ. </a:t>
                      </a:r>
                      <a:r>
                        <a:rPr sz="1000" b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당기순이익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rgbClr val="F25858">
                        <a:alpha val="3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r>
                        <a:rPr sz="1000" b="0" kern="1200" dirty="0">
                          <a:solidFill>
                            <a:srgbClr val="FF3F3F"/>
                          </a:solidFill>
                        </a:rPr>
                        <a:t>-5,996,000</a:t>
                      </a:r>
                      <a:endParaRPr lang="ko-KR" altLang="en-US" sz="1000" b="0" i="0" kern="1200" dirty="0">
                        <a:solidFill>
                          <a:srgbClr val="FF3F3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solidFill>
                      <a:srgbClr val="F25858">
                        <a:alpha val="3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8330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부진 매장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매출이 부진한 가맹점을 조회 및 관리할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전월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전전월 대비 매출이 부진한 가맹점을 조회 및 관리할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부진 가맹점에게 공문을 발송할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체크박스로 공문을 전달할 매장을 선택 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매출이 부진한 가맹점을 조회 및 관리할 수 있다</a:t>
                      </a:r>
                      <a:r>
                        <a:rPr lang="en-US" altLang="ko-KR" sz="1100" b="0" dirty="0"/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부진 가맹점에게 공문을 발송할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54F8A5B3-D460-DDAB-85F6-F9F0D9B02055}"/>
              </a:ext>
            </a:extLst>
          </p:cNvPr>
          <p:cNvSpPr>
            <a:spLocks/>
          </p:cNvSpPr>
          <p:nvPr/>
        </p:nvSpPr>
        <p:spPr>
          <a:xfrm>
            <a:off x="12423211" y="5077194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8E39CC-2A1B-3DB6-53BD-E4FCD35C03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32A1AA00-1788-3698-F9D9-DA1B8CC785B8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/>
              <a:t>부진 매장 관리</a:t>
            </a:r>
            <a:endParaRPr lang="ko-KR" altLang="en-US" sz="1400" b="1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CFAA134F-F0D4-DB9D-FE6D-C19903C1C809}"/>
              </a:ext>
            </a:extLst>
          </p:cNvPr>
          <p:cNvSpPr/>
          <p:nvPr/>
        </p:nvSpPr>
        <p:spPr>
          <a:xfrm>
            <a:off x="1504529" y="2806374"/>
            <a:ext cx="6799390" cy="3889578"/>
          </a:xfrm>
          <a:prstGeom prst="roundRect">
            <a:avLst>
              <a:gd name="adj" fmla="val 51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E9FD21D-3284-EC20-8F9D-F282E96F8F61}"/>
              </a:ext>
            </a:extLst>
          </p:cNvPr>
          <p:cNvGrpSpPr/>
          <p:nvPr/>
        </p:nvGrpSpPr>
        <p:grpSpPr>
          <a:xfrm>
            <a:off x="1580361" y="2913257"/>
            <a:ext cx="6657717" cy="427432"/>
            <a:chOff x="1580361" y="3714797"/>
            <a:chExt cx="6657717" cy="427432"/>
          </a:xfrm>
        </p:grpSpPr>
        <p:sp>
          <p:nvSpPr>
            <p:cNvPr id="58" name="Rect 0">
              <a:extLst>
                <a:ext uri="{FF2B5EF4-FFF2-40B4-BE49-F238E27FC236}">
                  <a16:creationId xmlns:a16="http://schemas.microsoft.com/office/drawing/2014/main" id="{75CD5953-4FEA-0F0E-66D5-3C7C23632552}"/>
                </a:ext>
              </a:extLst>
            </p:cNvPr>
            <p:cNvSpPr txBox="1">
              <a:spLocks/>
            </p:cNvSpPr>
            <p:nvPr/>
          </p:nvSpPr>
          <p:spPr>
            <a:xfrm>
              <a:off x="1580361" y="3739596"/>
              <a:ext cx="204742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defTabSz="914400" rtl="0" eaLnBrk="1" latinLnBrk="0" hangingPunct="1">
                <a:buFontTx/>
                <a:buNone/>
              </a:pPr>
              <a:r>
                <a:rPr lang="ko-KR" altLang="en-US" sz="1200" dirty="0"/>
                <a:t>부진 매장 관리</a:t>
              </a:r>
              <a:endParaRPr lang="en-US" altLang="ko-KR" sz="12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B38B022-A80D-8356-0E35-089AD6D47133}"/>
                </a:ext>
              </a:extLst>
            </p:cNvPr>
            <p:cNvCxnSpPr>
              <a:cxnSpLocks/>
            </p:cNvCxnSpPr>
            <p:nvPr/>
          </p:nvCxnSpPr>
          <p:spPr>
            <a:xfrm>
              <a:off x="1645933" y="4142229"/>
              <a:ext cx="646174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 0">
              <a:extLst>
                <a:ext uri="{FF2B5EF4-FFF2-40B4-BE49-F238E27FC236}">
                  <a16:creationId xmlns:a16="http://schemas.microsoft.com/office/drawing/2014/main" id="{1D886BB3-16D5-BC11-6BB3-2A1AE038094E}"/>
                </a:ext>
              </a:extLst>
            </p:cNvPr>
            <p:cNvSpPr>
              <a:spLocks/>
            </p:cNvSpPr>
            <p:nvPr/>
          </p:nvSpPr>
          <p:spPr>
            <a:xfrm>
              <a:off x="7181633" y="3714797"/>
              <a:ext cx="677828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en-US" altLang="ko-KR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11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월</a:t>
              </a:r>
            </a:p>
          </p:txBody>
        </p:sp>
        <p:sp>
          <p:nvSpPr>
            <p:cNvPr id="103" name="Rect 0">
              <a:extLst>
                <a:ext uri="{FF2B5EF4-FFF2-40B4-BE49-F238E27FC236}">
                  <a16:creationId xmlns:a16="http://schemas.microsoft.com/office/drawing/2014/main" id="{6234C769-9769-D510-2308-538C0614F5AB}"/>
                </a:ext>
              </a:extLst>
            </p:cNvPr>
            <p:cNvSpPr txBox="1">
              <a:spLocks/>
            </p:cNvSpPr>
            <p:nvPr/>
          </p:nvSpPr>
          <p:spPr>
            <a:xfrm>
              <a:off x="6803016" y="3741294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◀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" name="Rect 0">
              <a:extLst>
                <a:ext uri="{FF2B5EF4-FFF2-40B4-BE49-F238E27FC236}">
                  <a16:creationId xmlns:a16="http://schemas.microsoft.com/office/drawing/2014/main" id="{5F1A7B6E-8E1C-703E-BD17-1124831DF00D}"/>
                </a:ext>
              </a:extLst>
            </p:cNvPr>
            <p:cNvSpPr txBox="1">
              <a:spLocks/>
            </p:cNvSpPr>
            <p:nvPr/>
          </p:nvSpPr>
          <p:spPr>
            <a:xfrm>
              <a:off x="7914228" y="3749549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▶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41F683-E244-AC76-E0C8-5D65E6454AF1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4428A5B-0AAF-832B-5FE0-6F7AF73767F8}"/>
                </a:ext>
              </a:extLst>
            </p:cNvPr>
            <p:cNvSpPr/>
            <p:nvPr/>
          </p:nvSpPr>
          <p:spPr>
            <a:xfrm>
              <a:off x="1469904" y="2730873"/>
              <a:ext cx="6830816" cy="3893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8347494-E20D-8E7F-5CD3-6E00A419DCF5}"/>
                </a:ext>
              </a:extLst>
            </p:cNvPr>
            <p:cNvGrpSpPr/>
            <p:nvPr/>
          </p:nvGrpSpPr>
          <p:grpSpPr>
            <a:xfrm>
              <a:off x="1643033" y="2875316"/>
              <a:ext cx="6398119" cy="3255504"/>
              <a:chOff x="885448" y="3190375"/>
              <a:chExt cx="6693240" cy="3136255"/>
            </a:xfrm>
          </p:grpSpPr>
          <p:cxnSp>
            <p:nvCxnSpPr>
              <p:cNvPr id="32" name="Rect 0">
                <a:extLst>
                  <a:ext uri="{FF2B5EF4-FFF2-40B4-BE49-F238E27FC236}">
                    <a16:creationId xmlns:a16="http://schemas.microsoft.com/office/drawing/2014/main" id="{C2DE3561-95B8-3772-9709-8D033E391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190375"/>
                <a:ext cx="6692400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t 0">
                <a:extLst>
                  <a:ext uri="{FF2B5EF4-FFF2-40B4-BE49-F238E27FC236}">
                    <a16:creationId xmlns:a16="http://schemas.microsoft.com/office/drawing/2014/main" id="{79D391D2-DBF6-9582-919F-8D618C21B2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624081"/>
                <a:ext cx="6693239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 0">
                <a:extLst>
                  <a:ext uri="{FF2B5EF4-FFF2-40B4-BE49-F238E27FC236}">
                    <a16:creationId xmlns:a16="http://schemas.microsoft.com/office/drawing/2014/main" id="{F403D76E-A25B-B34B-CB02-70A84EBEA0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365" y="3283095"/>
                <a:ext cx="6512711" cy="26685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         가맹점명          </a:t>
                </a:r>
                <a:r>
                  <a:rPr lang="ko-KR" altLang="en-US" sz="1200">
                    <a:latin typeface="맑은 고딕" charset="0"/>
                    <a:ea typeface="맑은 고딕" charset="0"/>
                  </a:rPr>
                  <a:t>가맹점주이름               전월                         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전전월</a:t>
                </a:r>
              </a:p>
            </p:txBody>
          </p:sp>
          <p:cxnSp>
            <p:nvCxnSpPr>
              <p:cNvPr id="35" name="Rect 0">
                <a:extLst>
                  <a:ext uri="{FF2B5EF4-FFF2-40B4-BE49-F238E27FC236}">
                    <a16:creationId xmlns:a16="http://schemas.microsoft.com/office/drawing/2014/main" id="{1D7B0E13-EDBB-0661-9D2A-814829B42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8" y="6326630"/>
                <a:ext cx="6692400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 0">
                <a:extLst>
                  <a:ext uri="{FF2B5EF4-FFF2-40B4-BE49-F238E27FC236}">
                    <a16:creationId xmlns:a16="http://schemas.microsoft.com/office/drawing/2014/main" id="{F8E0722F-B5AD-A585-37C7-88980E4FA8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7636" y="3668288"/>
                <a:ext cx="928304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홍길동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일길동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이길동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삼길동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사길동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오길동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육길동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Rect 0">
                <a:extLst>
                  <a:ext uri="{FF2B5EF4-FFF2-40B4-BE49-F238E27FC236}">
                    <a16:creationId xmlns:a16="http://schemas.microsoft.com/office/drawing/2014/main" id="{566D3FAD-CE90-2DA3-2B34-F21E145DAD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2611" y="3668288"/>
                <a:ext cx="1235571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100,000,852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121,022,852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4,022,852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Rect 0">
                <a:extLst>
                  <a:ext uri="{FF2B5EF4-FFF2-40B4-BE49-F238E27FC236}">
                    <a16:creationId xmlns:a16="http://schemas.microsoft.com/office/drawing/2014/main" id="{B187C205-AB0A-C806-C2DB-B240568843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6919" y="3668288"/>
                <a:ext cx="1123247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11,022,852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101,022,123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101,022,456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101,022,789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5,022,852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5,000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82ACC84-54C2-D700-5F5B-98BFA8018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1281" y="6299300"/>
              <a:ext cx="1373345" cy="218655"/>
            </a:xfrm>
            <a:prstGeom prst="rect">
              <a:avLst/>
            </a:prstGeom>
          </p:spPr>
        </p:pic>
      </p:grpSp>
      <p:sp>
        <p:nvSpPr>
          <p:cNvPr id="43" name="Rect 0">
            <a:extLst>
              <a:ext uri="{FF2B5EF4-FFF2-40B4-BE49-F238E27FC236}">
                <a16:creationId xmlns:a16="http://schemas.microsoft.com/office/drawing/2014/main" id="{3DE90353-7969-91B2-F461-70BD7EFA1DB2}"/>
              </a:ext>
            </a:extLst>
          </p:cNvPr>
          <p:cNvSpPr txBox="1">
            <a:spLocks/>
          </p:cNvSpPr>
          <p:nvPr/>
        </p:nvSpPr>
        <p:spPr>
          <a:xfrm>
            <a:off x="2115381" y="3371400"/>
            <a:ext cx="1298925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오류점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탄방점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괴정점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에버랜드점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신촌점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관평점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완도점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5BAC884C-8170-48CF-1D80-BBB62D232434}"/>
              </a:ext>
            </a:extLst>
          </p:cNvPr>
          <p:cNvSpPr>
            <a:spLocks/>
          </p:cNvSpPr>
          <p:nvPr/>
        </p:nvSpPr>
        <p:spPr>
          <a:xfrm>
            <a:off x="7212417" y="2412333"/>
            <a:ext cx="849994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공문 전달</a:t>
            </a:r>
          </a:p>
        </p:txBody>
      </p:sp>
      <p:sp>
        <p:nvSpPr>
          <p:cNvPr id="2" name="도형 51">
            <a:extLst>
              <a:ext uri="{FF2B5EF4-FFF2-40B4-BE49-F238E27FC236}">
                <a16:creationId xmlns:a16="http://schemas.microsoft.com/office/drawing/2014/main" id="{21D4B888-AB39-C40E-2703-AA673F29A850}"/>
              </a:ext>
            </a:extLst>
          </p:cNvPr>
          <p:cNvSpPr>
            <a:spLocks/>
          </p:cNvSpPr>
          <p:nvPr/>
        </p:nvSpPr>
        <p:spPr>
          <a:xfrm>
            <a:off x="1807803" y="353919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" name="도형 51">
            <a:extLst>
              <a:ext uri="{FF2B5EF4-FFF2-40B4-BE49-F238E27FC236}">
                <a16:creationId xmlns:a16="http://schemas.microsoft.com/office/drawing/2014/main" id="{0AD0DDF0-47C8-6563-0177-024FA31B6DD4}"/>
              </a:ext>
            </a:extLst>
          </p:cNvPr>
          <p:cNvSpPr>
            <a:spLocks/>
          </p:cNvSpPr>
          <p:nvPr/>
        </p:nvSpPr>
        <p:spPr>
          <a:xfrm>
            <a:off x="1807803" y="390260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4" name="도형 51">
            <a:extLst>
              <a:ext uri="{FF2B5EF4-FFF2-40B4-BE49-F238E27FC236}">
                <a16:creationId xmlns:a16="http://schemas.microsoft.com/office/drawing/2014/main" id="{0CBE953C-AB06-6BFE-DD11-D69259A9C02B}"/>
              </a:ext>
            </a:extLst>
          </p:cNvPr>
          <p:cNvSpPr>
            <a:spLocks/>
          </p:cNvSpPr>
          <p:nvPr/>
        </p:nvSpPr>
        <p:spPr>
          <a:xfrm>
            <a:off x="1807803" y="426601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9" name="도형 51">
            <a:extLst>
              <a:ext uri="{FF2B5EF4-FFF2-40B4-BE49-F238E27FC236}">
                <a16:creationId xmlns:a16="http://schemas.microsoft.com/office/drawing/2014/main" id="{23D938B5-B28B-AC87-D175-82B59A88A412}"/>
              </a:ext>
            </a:extLst>
          </p:cNvPr>
          <p:cNvSpPr>
            <a:spLocks/>
          </p:cNvSpPr>
          <p:nvPr/>
        </p:nvSpPr>
        <p:spPr>
          <a:xfrm>
            <a:off x="1807803" y="462942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0" name="도형 51">
            <a:extLst>
              <a:ext uri="{FF2B5EF4-FFF2-40B4-BE49-F238E27FC236}">
                <a16:creationId xmlns:a16="http://schemas.microsoft.com/office/drawing/2014/main" id="{DEA9A0A6-82C1-DE0E-6A9F-EC12C162363A}"/>
              </a:ext>
            </a:extLst>
          </p:cNvPr>
          <p:cNvSpPr>
            <a:spLocks/>
          </p:cNvSpPr>
          <p:nvPr/>
        </p:nvSpPr>
        <p:spPr>
          <a:xfrm>
            <a:off x="1807803" y="499283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1" name="도형 51">
            <a:extLst>
              <a:ext uri="{FF2B5EF4-FFF2-40B4-BE49-F238E27FC236}">
                <a16:creationId xmlns:a16="http://schemas.microsoft.com/office/drawing/2014/main" id="{18F24F1C-5CA0-89F5-68E2-4D4C7F54D3B4}"/>
              </a:ext>
            </a:extLst>
          </p:cNvPr>
          <p:cNvSpPr>
            <a:spLocks/>
          </p:cNvSpPr>
          <p:nvPr/>
        </p:nvSpPr>
        <p:spPr>
          <a:xfrm>
            <a:off x="1807803" y="535624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2" name="도형 51">
            <a:extLst>
              <a:ext uri="{FF2B5EF4-FFF2-40B4-BE49-F238E27FC236}">
                <a16:creationId xmlns:a16="http://schemas.microsoft.com/office/drawing/2014/main" id="{BAC6BC5D-603A-9027-0B63-3C9B9A213031}"/>
              </a:ext>
            </a:extLst>
          </p:cNvPr>
          <p:cNvSpPr>
            <a:spLocks/>
          </p:cNvSpPr>
          <p:nvPr/>
        </p:nvSpPr>
        <p:spPr>
          <a:xfrm>
            <a:off x="1807803" y="5719657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FF95F638-A8D2-A546-D382-D7B2E65DE748}"/>
              </a:ext>
            </a:extLst>
          </p:cNvPr>
          <p:cNvSpPr/>
          <p:nvPr/>
        </p:nvSpPr>
        <p:spPr>
          <a:xfrm rot="10800000">
            <a:off x="5875044" y="3551244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99701A4-D921-183A-7850-BC133E4E2664}"/>
              </a:ext>
            </a:extLst>
          </p:cNvPr>
          <p:cNvSpPr/>
          <p:nvPr/>
        </p:nvSpPr>
        <p:spPr>
          <a:xfrm>
            <a:off x="7593490" y="3574104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6D9E39A-3E47-C6B6-7C8F-94EAA4967A49}"/>
              </a:ext>
            </a:extLst>
          </p:cNvPr>
          <p:cNvSpPr/>
          <p:nvPr/>
        </p:nvSpPr>
        <p:spPr>
          <a:xfrm rot="10800000">
            <a:off x="5875044" y="3915135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DAC36A4-5C48-A305-477E-CEF030D9784D}"/>
              </a:ext>
            </a:extLst>
          </p:cNvPr>
          <p:cNvSpPr/>
          <p:nvPr/>
        </p:nvSpPr>
        <p:spPr>
          <a:xfrm>
            <a:off x="7593490" y="3939265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7C657C6-FD94-0C9C-3DE0-1493E3205708}"/>
              </a:ext>
            </a:extLst>
          </p:cNvPr>
          <p:cNvSpPr/>
          <p:nvPr/>
        </p:nvSpPr>
        <p:spPr>
          <a:xfrm>
            <a:off x="7593490" y="4304427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222E9A63-A2B6-BC0B-0B00-9809ECE9307D}"/>
              </a:ext>
            </a:extLst>
          </p:cNvPr>
          <p:cNvSpPr/>
          <p:nvPr/>
        </p:nvSpPr>
        <p:spPr>
          <a:xfrm rot="10800000">
            <a:off x="5875044" y="4642917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DEC70E91-69CA-3C94-E835-6AC8453838EF}"/>
              </a:ext>
            </a:extLst>
          </p:cNvPr>
          <p:cNvSpPr/>
          <p:nvPr/>
        </p:nvSpPr>
        <p:spPr>
          <a:xfrm>
            <a:off x="7593490" y="4669589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51104653-BD2C-EE77-838E-7082683FD07B}"/>
              </a:ext>
            </a:extLst>
          </p:cNvPr>
          <p:cNvSpPr/>
          <p:nvPr/>
        </p:nvSpPr>
        <p:spPr>
          <a:xfrm rot="10800000">
            <a:off x="5875044" y="5006808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7AD250BE-1CAB-E073-F2E5-0EC76C944AE1}"/>
              </a:ext>
            </a:extLst>
          </p:cNvPr>
          <p:cNvSpPr/>
          <p:nvPr/>
        </p:nvSpPr>
        <p:spPr>
          <a:xfrm>
            <a:off x="7593490" y="5034751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2D0E42D9-9811-807C-B946-D56106783128}"/>
              </a:ext>
            </a:extLst>
          </p:cNvPr>
          <p:cNvSpPr/>
          <p:nvPr/>
        </p:nvSpPr>
        <p:spPr>
          <a:xfrm>
            <a:off x="7593490" y="5399913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8D47E3E-56A3-8919-FF15-AD5C9A839D7A}"/>
              </a:ext>
            </a:extLst>
          </p:cNvPr>
          <p:cNvSpPr/>
          <p:nvPr/>
        </p:nvSpPr>
        <p:spPr>
          <a:xfrm rot="10800000">
            <a:off x="5875044" y="5734592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42A0C86C-5B74-76B8-4351-60379457DCE0}"/>
              </a:ext>
            </a:extLst>
          </p:cNvPr>
          <p:cNvSpPr/>
          <p:nvPr/>
        </p:nvSpPr>
        <p:spPr>
          <a:xfrm>
            <a:off x="7593490" y="5765073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6B5CC4B9-F4EF-3401-AA60-5F340A6F2E89}"/>
              </a:ext>
            </a:extLst>
          </p:cNvPr>
          <p:cNvSpPr/>
          <p:nvPr/>
        </p:nvSpPr>
        <p:spPr>
          <a:xfrm>
            <a:off x="5875043" y="4279026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3CE1C01B-8472-C24B-2A85-B85D28B196A0}"/>
              </a:ext>
            </a:extLst>
          </p:cNvPr>
          <p:cNvSpPr/>
          <p:nvPr/>
        </p:nvSpPr>
        <p:spPr>
          <a:xfrm>
            <a:off x="5875043" y="5399913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82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1024894" y="836714"/>
          <a:ext cx="10142213" cy="552659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947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9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24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936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36104">
                <a:tc gridSpan="4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br>
                        <a:rPr lang="en-US" sz="2000" kern="100" dirty="0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문서</a:t>
                      </a: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개정</a:t>
                      </a:r>
                      <a:r>
                        <a:rPr lang="en-US" altLang="ko-KR" sz="2000" kern="1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ko-KR" sz="2000" kern="100" dirty="0" err="1">
                          <a:solidFill>
                            <a:schemeClr val="tx1"/>
                          </a:solidFill>
                          <a:effectLst/>
                        </a:rPr>
                        <a:t>이력표</a:t>
                      </a:r>
                      <a:endParaRPr lang="ko-KR" sz="20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 gridSpan="2"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 err="1">
                          <a:solidFill>
                            <a:schemeClr val="tx1"/>
                          </a:solidFill>
                          <a:effectLst/>
                        </a:rPr>
                        <a:t>문서명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화면정의서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04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버전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날짜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내용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100" kern="100">
                          <a:solidFill>
                            <a:schemeClr val="tx1"/>
                          </a:solidFill>
                          <a:effectLst/>
                        </a:rPr>
                        <a:t>작성자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24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1.0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1.1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1.2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1.3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2023-11-26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202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</a:rPr>
                        <a:t>-11-28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2023-11-29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2023-11-30</a:t>
                      </a:r>
                      <a:endParaRPr lang="en-US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240" marR="782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tx1"/>
                          </a:solidFill>
                          <a:effectLst/>
                        </a:rPr>
                        <a:t>최초 작성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ko-KR" sz="110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세부 내용 작성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세부 내용 추가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+mn-lt"/>
                        <a:cs typeface="+mn-cs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최종 취합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송재람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김지윤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100" kern="100" dirty="0" err="1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송재람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김지윤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dirty="0" err="1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송재람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김지윤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김형민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100" dirty="0" err="1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송재람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김지윤</a:t>
                      </a: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, </a:t>
                      </a:r>
                      <a:r>
                        <a:rPr lang="ko-KR" altLang="en-US" sz="1100" kern="100" dirty="0">
                          <a:solidFill>
                            <a:schemeClr val="tx1"/>
                          </a:solidFill>
                          <a:effectLst/>
                          <a:latin typeface="바탕"/>
                          <a:cs typeface="Times New Roman"/>
                        </a:rPr>
                        <a:t>김형민</a:t>
                      </a: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100" dirty="0">
                        <a:solidFill>
                          <a:schemeClr val="tx1"/>
                        </a:solidFill>
                        <a:effectLst/>
                        <a:latin typeface="바탕"/>
                        <a:cs typeface="Times New Roman"/>
                      </a:endParaRPr>
                    </a:p>
                  </a:txBody>
                  <a:tcPr marL="78240" marR="7824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270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부진 매장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매출이 부진한 가맹점을 조회 및 관리할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전월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전전월 대비 매출이 부진한 가맹점을 조회 및 관리할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부진 가맹점에게 공문을 발송할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체크박스로 공문을 전달할 매장을 선택 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매출이 부진한 가맹점을 조회 및 관리할 수 있다</a:t>
                      </a:r>
                      <a:r>
                        <a:rPr lang="en-US" altLang="ko-KR" sz="1100" b="0" dirty="0"/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부진 가맹점에게 공문을 발송할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54F8A5B3-D460-DDAB-85F6-F9F0D9B02055}"/>
              </a:ext>
            </a:extLst>
          </p:cNvPr>
          <p:cNvSpPr>
            <a:spLocks/>
          </p:cNvSpPr>
          <p:nvPr/>
        </p:nvSpPr>
        <p:spPr>
          <a:xfrm>
            <a:off x="12423211" y="5077194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8E39CC-2A1B-3DB6-53BD-E4FCD35C03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32A1AA00-1788-3698-F9D9-DA1B8CC785B8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/>
              <a:t>부진 매장 관리</a:t>
            </a:r>
            <a:endParaRPr lang="ko-KR" altLang="en-US" sz="1400" b="1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CFAA134F-F0D4-DB9D-FE6D-C19903C1C809}"/>
              </a:ext>
            </a:extLst>
          </p:cNvPr>
          <p:cNvSpPr/>
          <p:nvPr/>
        </p:nvSpPr>
        <p:spPr>
          <a:xfrm>
            <a:off x="1504529" y="2806374"/>
            <a:ext cx="6799390" cy="3889578"/>
          </a:xfrm>
          <a:prstGeom prst="roundRect">
            <a:avLst>
              <a:gd name="adj" fmla="val 51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E9FD21D-3284-EC20-8F9D-F282E96F8F61}"/>
              </a:ext>
            </a:extLst>
          </p:cNvPr>
          <p:cNvGrpSpPr/>
          <p:nvPr/>
        </p:nvGrpSpPr>
        <p:grpSpPr>
          <a:xfrm>
            <a:off x="1580361" y="2913257"/>
            <a:ext cx="6657717" cy="427432"/>
            <a:chOff x="1580361" y="3714797"/>
            <a:chExt cx="6657717" cy="427432"/>
          </a:xfrm>
        </p:grpSpPr>
        <p:sp>
          <p:nvSpPr>
            <p:cNvPr id="58" name="Rect 0">
              <a:extLst>
                <a:ext uri="{FF2B5EF4-FFF2-40B4-BE49-F238E27FC236}">
                  <a16:creationId xmlns:a16="http://schemas.microsoft.com/office/drawing/2014/main" id="{75CD5953-4FEA-0F0E-66D5-3C7C23632552}"/>
                </a:ext>
              </a:extLst>
            </p:cNvPr>
            <p:cNvSpPr txBox="1">
              <a:spLocks/>
            </p:cNvSpPr>
            <p:nvPr/>
          </p:nvSpPr>
          <p:spPr>
            <a:xfrm>
              <a:off x="1580361" y="3739596"/>
              <a:ext cx="204742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defTabSz="914400" rtl="0" eaLnBrk="1" latinLnBrk="0" hangingPunct="1">
                <a:buFontTx/>
                <a:buNone/>
              </a:pPr>
              <a:r>
                <a:rPr lang="ko-KR" altLang="en-US" sz="1200" dirty="0"/>
                <a:t>부진 매장 관리</a:t>
              </a:r>
              <a:endParaRPr lang="en-US" altLang="ko-KR" sz="12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B38B022-A80D-8356-0E35-089AD6D47133}"/>
                </a:ext>
              </a:extLst>
            </p:cNvPr>
            <p:cNvCxnSpPr>
              <a:cxnSpLocks/>
            </p:cNvCxnSpPr>
            <p:nvPr/>
          </p:nvCxnSpPr>
          <p:spPr>
            <a:xfrm>
              <a:off x="1645933" y="4142229"/>
              <a:ext cx="646174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 0">
              <a:extLst>
                <a:ext uri="{FF2B5EF4-FFF2-40B4-BE49-F238E27FC236}">
                  <a16:creationId xmlns:a16="http://schemas.microsoft.com/office/drawing/2014/main" id="{1D886BB3-16D5-BC11-6BB3-2A1AE038094E}"/>
                </a:ext>
              </a:extLst>
            </p:cNvPr>
            <p:cNvSpPr>
              <a:spLocks/>
            </p:cNvSpPr>
            <p:nvPr/>
          </p:nvSpPr>
          <p:spPr>
            <a:xfrm>
              <a:off x="7181633" y="3714797"/>
              <a:ext cx="677828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en-US" altLang="ko-KR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11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월</a:t>
              </a:r>
            </a:p>
          </p:txBody>
        </p:sp>
        <p:sp>
          <p:nvSpPr>
            <p:cNvPr id="103" name="Rect 0">
              <a:extLst>
                <a:ext uri="{FF2B5EF4-FFF2-40B4-BE49-F238E27FC236}">
                  <a16:creationId xmlns:a16="http://schemas.microsoft.com/office/drawing/2014/main" id="{6234C769-9769-D510-2308-538C0614F5AB}"/>
                </a:ext>
              </a:extLst>
            </p:cNvPr>
            <p:cNvSpPr txBox="1">
              <a:spLocks/>
            </p:cNvSpPr>
            <p:nvPr/>
          </p:nvSpPr>
          <p:spPr>
            <a:xfrm>
              <a:off x="6803016" y="3741294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◀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" name="Rect 0">
              <a:extLst>
                <a:ext uri="{FF2B5EF4-FFF2-40B4-BE49-F238E27FC236}">
                  <a16:creationId xmlns:a16="http://schemas.microsoft.com/office/drawing/2014/main" id="{5F1A7B6E-8E1C-703E-BD17-1124831DF00D}"/>
                </a:ext>
              </a:extLst>
            </p:cNvPr>
            <p:cNvSpPr txBox="1">
              <a:spLocks/>
            </p:cNvSpPr>
            <p:nvPr/>
          </p:nvSpPr>
          <p:spPr>
            <a:xfrm>
              <a:off x="7914228" y="3749549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▶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41F683-E244-AC76-E0C8-5D65E6454AF1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4428A5B-0AAF-832B-5FE0-6F7AF73767F8}"/>
                </a:ext>
              </a:extLst>
            </p:cNvPr>
            <p:cNvSpPr/>
            <p:nvPr/>
          </p:nvSpPr>
          <p:spPr>
            <a:xfrm>
              <a:off x="1469904" y="2730873"/>
              <a:ext cx="6830816" cy="3893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8347494-E20D-8E7F-5CD3-6E00A419DCF5}"/>
                </a:ext>
              </a:extLst>
            </p:cNvPr>
            <p:cNvGrpSpPr/>
            <p:nvPr/>
          </p:nvGrpSpPr>
          <p:grpSpPr>
            <a:xfrm>
              <a:off x="1643033" y="2875316"/>
              <a:ext cx="6398119" cy="3255504"/>
              <a:chOff x="885448" y="3190375"/>
              <a:chExt cx="6693240" cy="3136255"/>
            </a:xfrm>
          </p:grpSpPr>
          <p:cxnSp>
            <p:nvCxnSpPr>
              <p:cNvPr id="32" name="Rect 0">
                <a:extLst>
                  <a:ext uri="{FF2B5EF4-FFF2-40B4-BE49-F238E27FC236}">
                    <a16:creationId xmlns:a16="http://schemas.microsoft.com/office/drawing/2014/main" id="{C2DE3561-95B8-3772-9709-8D033E391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190375"/>
                <a:ext cx="6692400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t 0">
                <a:extLst>
                  <a:ext uri="{FF2B5EF4-FFF2-40B4-BE49-F238E27FC236}">
                    <a16:creationId xmlns:a16="http://schemas.microsoft.com/office/drawing/2014/main" id="{79D391D2-DBF6-9582-919F-8D618C21B2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624081"/>
                <a:ext cx="6693239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 0">
                <a:extLst>
                  <a:ext uri="{FF2B5EF4-FFF2-40B4-BE49-F238E27FC236}">
                    <a16:creationId xmlns:a16="http://schemas.microsoft.com/office/drawing/2014/main" id="{F403D76E-A25B-B34B-CB02-70A84EBEA0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365" y="3283095"/>
                <a:ext cx="6512711" cy="26685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         가맹점명          </a:t>
                </a:r>
                <a:r>
                  <a:rPr lang="ko-KR" altLang="en-US" sz="1200">
                    <a:latin typeface="맑은 고딕" charset="0"/>
                    <a:ea typeface="맑은 고딕" charset="0"/>
                  </a:rPr>
                  <a:t>가맹점주이름               전월                         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전전월</a:t>
                </a:r>
              </a:p>
            </p:txBody>
          </p:sp>
          <p:cxnSp>
            <p:nvCxnSpPr>
              <p:cNvPr id="35" name="Rect 0">
                <a:extLst>
                  <a:ext uri="{FF2B5EF4-FFF2-40B4-BE49-F238E27FC236}">
                    <a16:creationId xmlns:a16="http://schemas.microsoft.com/office/drawing/2014/main" id="{1D7B0E13-EDBB-0661-9D2A-814829B42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8" y="6326630"/>
                <a:ext cx="6692400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 0">
                <a:extLst>
                  <a:ext uri="{FF2B5EF4-FFF2-40B4-BE49-F238E27FC236}">
                    <a16:creationId xmlns:a16="http://schemas.microsoft.com/office/drawing/2014/main" id="{F8E0722F-B5AD-A585-37C7-88980E4FA8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7636" y="3668288"/>
                <a:ext cx="928304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홍길동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일길동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이길동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삼길동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사길동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오길동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육길동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Rect 0">
                <a:extLst>
                  <a:ext uri="{FF2B5EF4-FFF2-40B4-BE49-F238E27FC236}">
                    <a16:creationId xmlns:a16="http://schemas.microsoft.com/office/drawing/2014/main" id="{566D3FAD-CE90-2DA3-2B34-F21E145DAD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2611" y="3668288"/>
                <a:ext cx="1235571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100,000,852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121,022,852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4,022,852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Rect 0">
                <a:extLst>
                  <a:ext uri="{FF2B5EF4-FFF2-40B4-BE49-F238E27FC236}">
                    <a16:creationId xmlns:a16="http://schemas.microsoft.com/office/drawing/2014/main" id="{B187C205-AB0A-C806-C2DB-B240568843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6919" y="3668288"/>
                <a:ext cx="1123247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11,022,852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101,022,123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101,022,456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101,022,789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5,022,852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5,000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82ACC84-54C2-D700-5F5B-98BFA8018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1281" y="6299300"/>
              <a:ext cx="1373345" cy="218655"/>
            </a:xfrm>
            <a:prstGeom prst="rect">
              <a:avLst/>
            </a:prstGeom>
          </p:spPr>
        </p:pic>
      </p:grpSp>
      <p:sp>
        <p:nvSpPr>
          <p:cNvPr id="43" name="Rect 0">
            <a:extLst>
              <a:ext uri="{FF2B5EF4-FFF2-40B4-BE49-F238E27FC236}">
                <a16:creationId xmlns:a16="http://schemas.microsoft.com/office/drawing/2014/main" id="{3DE90353-7969-91B2-F461-70BD7EFA1DB2}"/>
              </a:ext>
            </a:extLst>
          </p:cNvPr>
          <p:cNvSpPr txBox="1">
            <a:spLocks/>
          </p:cNvSpPr>
          <p:nvPr/>
        </p:nvSpPr>
        <p:spPr>
          <a:xfrm>
            <a:off x="2115381" y="3371400"/>
            <a:ext cx="1298925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오류점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탄방점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괴정점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에버랜드점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신촌점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관평점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완도점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5BAC884C-8170-48CF-1D80-BBB62D232434}"/>
              </a:ext>
            </a:extLst>
          </p:cNvPr>
          <p:cNvSpPr>
            <a:spLocks/>
          </p:cNvSpPr>
          <p:nvPr/>
        </p:nvSpPr>
        <p:spPr>
          <a:xfrm>
            <a:off x="7181634" y="2412333"/>
            <a:ext cx="849994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공문 전달</a:t>
            </a:r>
          </a:p>
        </p:txBody>
      </p:sp>
      <p:sp>
        <p:nvSpPr>
          <p:cNvPr id="2" name="도형 51">
            <a:extLst>
              <a:ext uri="{FF2B5EF4-FFF2-40B4-BE49-F238E27FC236}">
                <a16:creationId xmlns:a16="http://schemas.microsoft.com/office/drawing/2014/main" id="{21D4B888-AB39-C40E-2703-AA673F29A850}"/>
              </a:ext>
            </a:extLst>
          </p:cNvPr>
          <p:cNvSpPr>
            <a:spLocks/>
          </p:cNvSpPr>
          <p:nvPr/>
        </p:nvSpPr>
        <p:spPr>
          <a:xfrm>
            <a:off x="1807803" y="353919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" name="도형 51">
            <a:extLst>
              <a:ext uri="{FF2B5EF4-FFF2-40B4-BE49-F238E27FC236}">
                <a16:creationId xmlns:a16="http://schemas.microsoft.com/office/drawing/2014/main" id="{0AD0DDF0-47C8-6563-0177-024FA31B6DD4}"/>
              </a:ext>
            </a:extLst>
          </p:cNvPr>
          <p:cNvSpPr>
            <a:spLocks/>
          </p:cNvSpPr>
          <p:nvPr/>
        </p:nvSpPr>
        <p:spPr>
          <a:xfrm>
            <a:off x="1807803" y="390260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4" name="도형 51">
            <a:extLst>
              <a:ext uri="{FF2B5EF4-FFF2-40B4-BE49-F238E27FC236}">
                <a16:creationId xmlns:a16="http://schemas.microsoft.com/office/drawing/2014/main" id="{0CBE953C-AB06-6BFE-DD11-D69259A9C02B}"/>
              </a:ext>
            </a:extLst>
          </p:cNvPr>
          <p:cNvSpPr>
            <a:spLocks/>
          </p:cNvSpPr>
          <p:nvPr/>
        </p:nvSpPr>
        <p:spPr>
          <a:xfrm>
            <a:off x="1807803" y="426601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9" name="도형 51">
            <a:extLst>
              <a:ext uri="{FF2B5EF4-FFF2-40B4-BE49-F238E27FC236}">
                <a16:creationId xmlns:a16="http://schemas.microsoft.com/office/drawing/2014/main" id="{23D938B5-B28B-AC87-D175-82B59A88A412}"/>
              </a:ext>
            </a:extLst>
          </p:cNvPr>
          <p:cNvSpPr>
            <a:spLocks/>
          </p:cNvSpPr>
          <p:nvPr/>
        </p:nvSpPr>
        <p:spPr>
          <a:xfrm>
            <a:off x="1807803" y="462942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0" name="도형 51">
            <a:extLst>
              <a:ext uri="{FF2B5EF4-FFF2-40B4-BE49-F238E27FC236}">
                <a16:creationId xmlns:a16="http://schemas.microsoft.com/office/drawing/2014/main" id="{DEA9A0A6-82C1-DE0E-6A9F-EC12C162363A}"/>
              </a:ext>
            </a:extLst>
          </p:cNvPr>
          <p:cNvSpPr>
            <a:spLocks/>
          </p:cNvSpPr>
          <p:nvPr/>
        </p:nvSpPr>
        <p:spPr>
          <a:xfrm>
            <a:off x="1807803" y="499283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1" name="도형 51">
            <a:extLst>
              <a:ext uri="{FF2B5EF4-FFF2-40B4-BE49-F238E27FC236}">
                <a16:creationId xmlns:a16="http://schemas.microsoft.com/office/drawing/2014/main" id="{18F24F1C-5CA0-89F5-68E2-4D4C7F54D3B4}"/>
              </a:ext>
            </a:extLst>
          </p:cNvPr>
          <p:cNvSpPr>
            <a:spLocks/>
          </p:cNvSpPr>
          <p:nvPr/>
        </p:nvSpPr>
        <p:spPr>
          <a:xfrm>
            <a:off x="1807803" y="535624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2" name="도형 51">
            <a:extLst>
              <a:ext uri="{FF2B5EF4-FFF2-40B4-BE49-F238E27FC236}">
                <a16:creationId xmlns:a16="http://schemas.microsoft.com/office/drawing/2014/main" id="{BAC6BC5D-603A-9027-0B63-3C9B9A213031}"/>
              </a:ext>
            </a:extLst>
          </p:cNvPr>
          <p:cNvSpPr>
            <a:spLocks/>
          </p:cNvSpPr>
          <p:nvPr/>
        </p:nvSpPr>
        <p:spPr>
          <a:xfrm>
            <a:off x="1807803" y="5719657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FF95F638-A8D2-A546-D382-D7B2E65DE748}"/>
              </a:ext>
            </a:extLst>
          </p:cNvPr>
          <p:cNvSpPr/>
          <p:nvPr/>
        </p:nvSpPr>
        <p:spPr>
          <a:xfrm rot="10800000">
            <a:off x="5875044" y="3551244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99701A4-D921-183A-7850-BC133E4E2664}"/>
              </a:ext>
            </a:extLst>
          </p:cNvPr>
          <p:cNvSpPr/>
          <p:nvPr/>
        </p:nvSpPr>
        <p:spPr>
          <a:xfrm>
            <a:off x="7593490" y="3574104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6D9E39A-3E47-C6B6-7C8F-94EAA4967A49}"/>
              </a:ext>
            </a:extLst>
          </p:cNvPr>
          <p:cNvSpPr/>
          <p:nvPr/>
        </p:nvSpPr>
        <p:spPr>
          <a:xfrm rot="10800000">
            <a:off x="5875044" y="3915135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DAC36A4-5C48-A305-477E-CEF030D9784D}"/>
              </a:ext>
            </a:extLst>
          </p:cNvPr>
          <p:cNvSpPr/>
          <p:nvPr/>
        </p:nvSpPr>
        <p:spPr>
          <a:xfrm>
            <a:off x="7593490" y="3939265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7C657C6-FD94-0C9C-3DE0-1493E3205708}"/>
              </a:ext>
            </a:extLst>
          </p:cNvPr>
          <p:cNvSpPr/>
          <p:nvPr/>
        </p:nvSpPr>
        <p:spPr>
          <a:xfrm>
            <a:off x="7593490" y="4304427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222E9A63-A2B6-BC0B-0B00-9809ECE9307D}"/>
              </a:ext>
            </a:extLst>
          </p:cNvPr>
          <p:cNvSpPr/>
          <p:nvPr/>
        </p:nvSpPr>
        <p:spPr>
          <a:xfrm rot="10800000">
            <a:off x="5875044" y="4642917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DEC70E91-69CA-3C94-E835-6AC8453838EF}"/>
              </a:ext>
            </a:extLst>
          </p:cNvPr>
          <p:cNvSpPr/>
          <p:nvPr/>
        </p:nvSpPr>
        <p:spPr>
          <a:xfrm>
            <a:off x="7593490" y="4669589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51104653-BD2C-EE77-838E-7082683FD07B}"/>
              </a:ext>
            </a:extLst>
          </p:cNvPr>
          <p:cNvSpPr/>
          <p:nvPr/>
        </p:nvSpPr>
        <p:spPr>
          <a:xfrm rot="10800000">
            <a:off x="5875044" y="5006808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7AD250BE-1CAB-E073-F2E5-0EC76C944AE1}"/>
              </a:ext>
            </a:extLst>
          </p:cNvPr>
          <p:cNvSpPr/>
          <p:nvPr/>
        </p:nvSpPr>
        <p:spPr>
          <a:xfrm>
            <a:off x="7593490" y="5034751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2D0E42D9-9811-807C-B946-D56106783128}"/>
              </a:ext>
            </a:extLst>
          </p:cNvPr>
          <p:cNvSpPr/>
          <p:nvPr/>
        </p:nvSpPr>
        <p:spPr>
          <a:xfrm>
            <a:off x="7593490" y="5399913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8D47E3E-56A3-8919-FF15-AD5C9A839D7A}"/>
              </a:ext>
            </a:extLst>
          </p:cNvPr>
          <p:cNvSpPr/>
          <p:nvPr/>
        </p:nvSpPr>
        <p:spPr>
          <a:xfrm rot="10800000">
            <a:off x="5875044" y="5734592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42A0C86C-5B74-76B8-4351-60379457DCE0}"/>
              </a:ext>
            </a:extLst>
          </p:cNvPr>
          <p:cNvSpPr/>
          <p:nvPr/>
        </p:nvSpPr>
        <p:spPr>
          <a:xfrm>
            <a:off x="7593490" y="5765073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6B5CC4B9-F4EF-3401-AA60-5F340A6F2E89}"/>
              </a:ext>
            </a:extLst>
          </p:cNvPr>
          <p:cNvSpPr/>
          <p:nvPr/>
        </p:nvSpPr>
        <p:spPr>
          <a:xfrm>
            <a:off x="5875043" y="4279026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3CE1C01B-8472-C24B-2A85-B85D28B196A0}"/>
              </a:ext>
            </a:extLst>
          </p:cNvPr>
          <p:cNvSpPr/>
          <p:nvPr/>
        </p:nvSpPr>
        <p:spPr>
          <a:xfrm>
            <a:off x="5875043" y="5399913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EC696E-7E2A-7BAE-F133-AE8B247427CD}"/>
              </a:ext>
            </a:extLst>
          </p:cNvPr>
          <p:cNvSpPr/>
          <p:nvPr/>
        </p:nvSpPr>
        <p:spPr>
          <a:xfrm>
            <a:off x="1442279" y="1881514"/>
            <a:ext cx="6939580" cy="4895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4FA7DC9-2F70-1A2E-FDDB-C2A196D280C1}"/>
              </a:ext>
            </a:extLst>
          </p:cNvPr>
          <p:cNvGrpSpPr/>
          <p:nvPr/>
        </p:nvGrpSpPr>
        <p:grpSpPr>
          <a:xfrm>
            <a:off x="1767460" y="2125479"/>
            <a:ext cx="6215027" cy="4498842"/>
            <a:chOff x="1767460" y="2125479"/>
            <a:chExt cx="6215027" cy="4498842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5F372B0D-6757-BAE3-C980-B487A5772665}"/>
                </a:ext>
              </a:extLst>
            </p:cNvPr>
            <p:cNvSpPr/>
            <p:nvPr/>
          </p:nvSpPr>
          <p:spPr>
            <a:xfrm>
              <a:off x="1767460" y="2125479"/>
              <a:ext cx="6215027" cy="4498842"/>
            </a:xfrm>
            <a:prstGeom prst="roundRect">
              <a:avLst>
                <a:gd name="adj" fmla="val 56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Rect 0">
              <a:extLst>
                <a:ext uri="{FF2B5EF4-FFF2-40B4-BE49-F238E27FC236}">
                  <a16:creationId xmlns:a16="http://schemas.microsoft.com/office/drawing/2014/main" id="{D8D13FD1-43B7-D391-3CCA-556978CFA230}"/>
                </a:ext>
              </a:extLst>
            </p:cNvPr>
            <p:cNvSpPr txBox="1">
              <a:spLocks/>
            </p:cNvSpPr>
            <p:nvPr/>
          </p:nvSpPr>
          <p:spPr>
            <a:xfrm>
              <a:off x="7435118" y="2208289"/>
              <a:ext cx="246310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7" name="Rect 0">
              <a:extLst>
                <a:ext uri="{FF2B5EF4-FFF2-40B4-BE49-F238E27FC236}">
                  <a16:creationId xmlns:a16="http://schemas.microsoft.com/office/drawing/2014/main" id="{C0710866-6C9D-B84B-4111-F2B3E817D4FB}"/>
                </a:ext>
              </a:extLst>
            </p:cNvPr>
            <p:cNvSpPr txBox="1">
              <a:spLocks/>
            </p:cNvSpPr>
            <p:nvPr/>
          </p:nvSpPr>
          <p:spPr>
            <a:xfrm>
              <a:off x="2084982" y="2419750"/>
              <a:ext cx="1820719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부진 매장 상세보기</a:t>
              </a:r>
            </a:p>
          </p:txBody>
        </p:sp>
        <p:pic>
          <p:nvPicPr>
            <p:cNvPr id="45" name="Picture " descr="C:/Users/PC-05/AppData/Roaming/PolarisOffice/ETemp/5392_7985736/fImage38798276334.png">
              <a:extLst>
                <a:ext uri="{FF2B5EF4-FFF2-40B4-BE49-F238E27FC236}">
                  <a16:creationId xmlns:a16="http://schemas.microsoft.com/office/drawing/2014/main" id="{AD4619D9-DEFC-E59A-E788-C8B883B78C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573" y="2731142"/>
              <a:ext cx="153035" cy="3330157"/>
            </a:xfrm>
            <a:prstGeom prst="rect">
              <a:avLst/>
            </a:prstGeom>
            <a:noFill/>
          </p:spPr>
        </p:pic>
        <p:cxnSp>
          <p:nvCxnSpPr>
            <p:cNvPr id="47" name="도형 9">
              <a:extLst>
                <a:ext uri="{FF2B5EF4-FFF2-40B4-BE49-F238E27FC236}">
                  <a16:creationId xmlns:a16="http://schemas.microsoft.com/office/drawing/2014/main" id="{8D0F39D1-E376-B8DD-D37C-B871137EC930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2692661"/>
              <a:ext cx="5573395" cy="1905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도형 12">
              <a:extLst>
                <a:ext uri="{FF2B5EF4-FFF2-40B4-BE49-F238E27FC236}">
                  <a16:creationId xmlns:a16="http://schemas.microsoft.com/office/drawing/2014/main" id="{AB7CDB32-B7A9-48DB-A731-70951B42EC07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6094663"/>
              <a:ext cx="5573395" cy="2791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ect 0">
            <a:extLst>
              <a:ext uri="{FF2B5EF4-FFF2-40B4-BE49-F238E27FC236}">
                <a16:creationId xmlns:a16="http://schemas.microsoft.com/office/drawing/2014/main" id="{E25721EB-61D2-6446-4157-2CC961BDB187}"/>
              </a:ext>
            </a:extLst>
          </p:cNvPr>
          <p:cNvSpPr>
            <a:spLocks/>
          </p:cNvSpPr>
          <p:nvPr/>
        </p:nvSpPr>
        <p:spPr>
          <a:xfrm>
            <a:off x="2178050" y="3026969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대전오류점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Rect 0">
            <a:extLst>
              <a:ext uri="{FF2B5EF4-FFF2-40B4-BE49-F238E27FC236}">
                <a16:creationId xmlns:a16="http://schemas.microsoft.com/office/drawing/2014/main" id="{CAB3F3B3-13BE-79BB-4C5C-4EC7CF90582F}"/>
              </a:ext>
            </a:extLst>
          </p:cNvPr>
          <p:cNvSpPr txBox="1">
            <a:spLocks/>
          </p:cNvSpPr>
          <p:nvPr/>
        </p:nvSpPr>
        <p:spPr>
          <a:xfrm>
            <a:off x="2091019" y="2692661"/>
            <a:ext cx="1248235" cy="127445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가맹점명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손익계산서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2D20174A-6F15-79B9-912E-F92E7BCAB0D2}"/>
              </a:ext>
            </a:extLst>
          </p:cNvPr>
          <p:cNvCxnSpPr>
            <a:cxnSpLocks/>
          </p:cNvCxnSpPr>
          <p:nvPr/>
        </p:nvCxnSpPr>
        <p:spPr>
          <a:xfrm>
            <a:off x="2174939" y="3986518"/>
            <a:ext cx="5074273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1FF6866A-D51C-B862-CB47-6FFC1C8BDE4C}"/>
              </a:ext>
            </a:extLst>
          </p:cNvPr>
          <p:cNvGrpSpPr/>
          <p:nvPr/>
        </p:nvGrpSpPr>
        <p:grpSpPr>
          <a:xfrm>
            <a:off x="2140342" y="4071305"/>
            <a:ext cx="3203719" cy="1919165"/>
            <a:chOff x="2178050" y="4222250"/>
            <a:chExt cx="3329056" cy="1994247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CF7C6A75-04F0-1964-F868-CD5A0EB9D942}"/>
                </a:ext>
              </a:extLst>
            </p:cNvPr>
            <p:cNvGrpSpPr/>
            <p:nvPr/>
          </p:nvGrpSpPr>
          <p:grpSpPr>
            <a:xfrm>
              <a:off x="2178050" y="4222250"/>
              <a:ext cx="3329056" cy="1994247"/>
              <a:chOff x="3205843" y="9347346"/>
              <a:chExt cx="3329056" cy="1994247"/>
            </a:xfrm>
          </p:grpSpPr>
          <p:pic>
            <p:nvPicPr>
              <p:cNvPr id="68" name="그림 67">
                <a:extLst>
                  <a:ext uri="{FF2B5EF4-FFF2-40B4-BE49-F238E27FC236}">
                    <a16:creationId xmlns:a16="http://schemas.microsoft.com/office/drawing/2014/main" id="{6A1FDCCE-4474-7A0B-76F2-CA4F2DE59C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28462" b="15152"/>
              <a:stretch/>
            </p:blipFill>
            <p:spPr>
              <a:xfrm>
                <a:off x="3570587" y="9481161"/>
                <a:ext cx="2750439" cy="1643381"/>
              </a:xfrm>
              <a:prstGeom prst="rect">
                <a:avLst/>
              </a:prstGeom>
            </p:spPr>
          </p:pic>
          <p:sp>
            <p:nvSpPr>
              <p:cNvPr id="69" name="Rect 0">
                <a:extLst>
                  <a:ext uri="{FF2B5EF4-FFF2-40B4-BE49-F238E27FC236}">
                    <a16:creationId xmlns:a16="http://schemas.microsoft.com/office/drawing/2014/main" id="{06092BD2-7A2C-F73A-B545-D4BDCF5F3C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76099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1월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0" name="Rect 0">
                <a:extLst>
                  <a:ext uri="{FF2B5EF4-FFF2-40B4-BE49-F238E27FC236}">
                    <a16:creationId xmlns:a16="http://schemas.microsoft.com/office/drawing/2014/main" id="{B41A7D8A-18E2-A9E8-C5B1-E0B11CD62C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07597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2월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1" name="Rect 0">
                <a:extLst>
                  <a:ext uri="{FF2B5EF4-FFF2-40B4-BE49-F238E27FC236}">
                    <a16:creationId xmlns:a16="http://schemas.microsoft.com/office/drawing/2014/main" id="{0E08AC04-65FA-4655-12CA-21F3F94309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9095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3월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2" name="Rect 0">
                <a:extLst>
                  <a:ext uri="{FF2B5EF4-FFF2-40B4-BE49-F238E27FC236}">
                    <a16:creationId xmlns:a16="http://schemas.microsoft.com/office/drawing/2014/main" id="{C74AA19A-9C0C-F8D6-D750-6A791F7976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70593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4월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3" name="Rect 0">
                <a:extLst>
                  <a:ext uri="{FF2B5EF4-FFF2-40B4-BE49-F238E27FC236}">
                    <a16:creationId xmlns:a16="http://schemas.microsoft.com/office/drawing/2014/main" id="{968CAF58-CB20-E478-260F-A9D04C63A7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2091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5월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4" name="Rect 0">
                <a:extLst>
                  <a:ext uri="{FF2B5EF4-FFF2-40B4-BE49-F238E27FC236}">
                    <a16:creationId xmlns:a16="http://schemas.microsoft.com/office/drawing/2014/main" id="{8568B1E7-102F-A9D5-402D-DC8A9D01B0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33589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6월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6" name="Rect 0">
                <a:extLst>
                  <a:ext uri="{FF2B5EF4-FFF2-40B4-BE49-F238E27FC236}">
                    <a16:creationId xmlns:a16="http://schemas.microsoft.com/office/drawing/2014/main" id="{E5D78B37-7966-E471-DDD9-5C8F9967AA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65087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7월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7" name="Rect 0">
                <a:extLst>
                  <a:ext uri="{FF2B5EF4-FFF2-40B4-BE49-F238E27FC236}">
                    <a16:creationId xmlns:a16="http://schemas.microsoft.com/office/drawing/2014/main" id="{F86A03BD-9F9C-1E6B-A60F-985A6FB786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96585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8월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8" name="Rect 0">
                <a:extLst>
                  <a:ext uri="{FF2B5EF4-FFF2-40B4-BE49-F238E27FC236}">
                    <a16:creationId xmlns:a16="http://schemas.microsoft.com/office/drawing/2014/main" id="{3DB53B17-7C04-66B5-50A6-D3EC5128FB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28083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9월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2" name="Rect 0">
                <a:extLst>
                  <a:ext uri="{FF2B5EF4-FFF2-40B4-BE49-F238E27FC236}">
                    <a16:creationId xmlns:a16="http://schemas.microsoft.com/office/drawing/2014/main" id="{37555145-D89B-E03B-47F1-6E2F61A293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22183" y="9347346"/>
                <a:ext cx="912716" cy="20005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  </a:t>
                </a:r>
                <a:r>
                  <a:rPr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(</a:t>
                </a:r>
                <a:r>
                  <a:rPr sz="7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단위</a:t>
                </a:r>
                <a:r>
                  <a:rPr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7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만원</a:t>
                </a:r>
                <a:r>
                  <a:rPr sz="7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charset="0"/>
                    <a:ea typeface="맑은 고딕" charset="0"/>
                  </a:rPr>
                  <a:t>)</a:t>
                </a:r>
                <a:endParaRPr lang="ko-KR" altLang="en-US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3" name="Rect 0">
                <a:extLst>
                  <a:ext uri="{FF2B5EF4-FFF2-40B4-BE49-F238E27FC236}">
                    <a16:creationId xmlns:a16="http://schemas.microsoft.com/office/drawing/2014/main" id="{1EEBEC72-D98C-9D49-DA50-89D5F2D401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581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10월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4" name="Rect 0">
                <a:extLst>
                  <a:ext uri="{FF2B5EF4-FFF2-40B4-BE49-F238E27FC236}">
                    <a16:creationId xmlns:a16="http://schemas.microsoft.com/office/drawing/2014/main" id="{29AF554E-31F7-D41E-3F9C-0C00A52D5F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1079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11월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5" name="Rect 0">
                <a:extLst>
                  <a:ext uri="{FF2B5EF4-FFF2-40B4-BE49-F238E27FC236}">
                    <a16:creationId xmlns:a16="http://schemas.microsoft.com/office/drawing/2014/main" id="{506ECE05-2D06-13FB-D60D-144176A953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2576" y="11156927"/>
                <a:ext cx="36000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12월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6" name="Rect 0">
                <a:extLst>
                  <a:ext uri="{FF2B5EF4-FFF2-40B4-BE49-F238E27FC236}">
                    <a16:creationId xmlns:a16="http://schemas.microsoft.com/office/drawing/2014/main" id="{998AA68E-06D3-CADA-0F20-368AA24A83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36018" y="11039071"/>
                <a:ext cx="2362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0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7" name="Rect 0">
                <a:extLst>
                  <a:ext uri="{FF2B5EF4-FFF2-40B4-BE49-F238E27FC236}">
                    <a16:creationId xmlns:a16="http://schemas.microsoft.com/office/drawing/2014/main" id="{5EDCD442-AE94-8ADB-1326-F8AC7E1BB6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8073" y="10874743"/>
                <a:ext cx="35306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500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8" name="Rect 0">
                <a:extLst>
                  <a:ext uri="{FF2B5EF4-FFF2-40B4-BE49-F238E27FC236}">
                    <a16:creationId xmlns:a16="http://schemas.microsoft.com/office/drawing/2014/main" id="{91DE3939-2A83-5486-C53A-7344363939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7908" y="10710418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1000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9" name="Rect 0">
                <a:extLst>
                  <a:ext uri="{FF2B5EF4-FFF2-40B4-BE49-F238E27FC236}">
                    <a16:creationId xmlns:a16="http://schemas.microsoft.com/office/drawing/2014/main" id="{88ED296B-BC6E-7A64-B5B2-26875E655C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5843" y="10546093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1500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0" name="Rect 0">
                <a:extLst>
                  <a:ext uri="{FF2B5EF4-FFF2-40B4-BE49-F238E27FC236}">
                    <a16:creationId xmlns:a16="http://schemas.microsoft.com/office/drawing/2014/main" id="{38D8E3A8-DE6D-4539-7D65-CBB122EFD3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4098" y="10381768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2000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1" name="Rect 0">
                <a:extLst>
                  <a:ext uri="{FF2B5EF4-FFF2-40B4-BE49-F238E27FC236}">
                    <a16:creationId xmlns:a16="http://schemas.microsoft.com/office/drawing/2014/main" id="{918AE9B6-4179-D15B-1CDF-B10CB71CC2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1718" y="10217443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2500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2" name="Rect 0">
                <a:extLst>
                  <a:ext uri="{FF2B5EF4-FFF2-40B4-BE49-F238E27FC236}">
                    <a16:creationId xmlns:a16="http://schemas.microsoft.com/office/drawing/2014/main" id="{AAF30EFA-A0DF-A1E4-2542-13E362AF45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0448" y="10053118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3000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3" name="Rect 0">
                <a:extLst>
                  <a:ext uri="{FF2B5EF4-FFF2-40B4-BE49-F238E27FC236}">
                    <a16:creationId xmlns:a16="http://schemas.microsoft.com/office/drawing/2014/main" id="{715C14C6-9A2D-96DA-4344-A9FC840AA4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8543" y="9888793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3500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4" name="Rect 0">
                <a:extLst>
                  <a:ext uri="{FF2B5EF4-FFF2-40B4-BE49-F238E27FC236}">
                    <a16:creationId xmlns:a16="http://schemas.microsoft.com/office/drawing/2014/main" id="{DD7C42F9-D04C-237E-BB49-6557807424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6638" y="9724468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4000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5" name="Rect 0">
                <a:extLst>
                  <a:ext uri="{FF2B5EF4-FFF2-40B4-BE49-F238E27FC236}">
                    <a16:creationId xmlns:a16="http://schemas.microsoft.com/office/drawing/2014/main" id="{876695A1-87DD-6FA3-4497-1CE2740B67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26163" y="9560143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4500</a:t>
                </a:r>
                <a:endParaRPr lang="ko-KR" altLang="en-US" sz="6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6" name="Rect 0">
                <a:extLst>
                  <a:ext uri="{FF2B5EF4-FFF2-40B4-BE49-F238E27FC236}">
                    <a16:creationId xmlns:a16="http://schemas.microsoft.com/office/drawing/2014/main" id="{85858B42-F1F3-D454-EB00-3EAF73BF02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14733" y="9395818"/>
                <a:ext cx="388620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5000</a:t>
                </a:r>
                <a:endParaRPr lang="ko-KR" altLang="en-US" sz="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317E8AA7-3EDE-C8F8-3F70-250F5581B775}"/>
                </a:ext>
              </a:extLst>
            </p:cNvPr>
            <p:cNvGrpSpPr/>
            <p:nvPr/>
          </p:nvGrpSpPr>
          <p:grpSpPr>
            <a:xfrm>
              <a:off x="4884579" y="4385356"/>
              <a:ext cx="402722" cy="296426"/>
              <a:chOff x="3905701" y="4223930"/>
              <a:chExt cx="1071562" cy="296426"/>
            </a:xfrm>
          </p:grpSpPr>
          <p:sp>
            <p:nvSpPr>
              <p:cNvPr id="56" name="Rect 0">
                <a:extLst>
                  <a:ext uri="{FF2B5EF4-FFF2-40B4-BE49-F238E27FC236}">
                    <a16:creationId xmlns:a16="http://schemas.microsoft.com/office/drawing/2014/main" id="{91AEA3A9-A635-F28F-7BFB-3F85382412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08242" y="4308767"/>
                <a:ext cx="162311" cy="32037"/>
              </a:xfrm>
              <a:prstGeom prst="rect">
                <a:avLst/>
              </a:prstGeom>
              <a:solidFill>
                <a:srgbClr val="F5737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7" name="Rect 0">
                <a:extLst>
                  <a:ext uri="{FF2B5EF4-FFF2-40B4-BE49-F238E27FC236}">
                    <a16:creationId xmlns:a16="http://schemas.microsoft.com/office/drawing/2014/main" id="{193A985E-1110-3C16-37DB-9367852D0CE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05701" y="4411188"/>
                <a:ext cx="162311" cy="29125"/>
              </a:xfrm>
              <a:prstGeom prst="rect">
                <a:avLst/>
              </a:prstGeom>
              <a:solidFill>
                <a:srgbClr val="79EFB7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3" name="Rect 0">
                <a:extLst>
                  <a:ext uri="{FF2B5EF4-FFF2-40B4-BE49-F238E27FC236}">
                    <a16:creationId xmlns:a16="http://schemas.microsoft.com/office/drawing/2014/main" id="{DFCDC665-4FBD-EB46-E254-1A8449F62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34287" y="4223930"/>
                <a:ext cx="942976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600" dirty="0">
                    <a:solidFill>
                      <a:schemeClr val="bg2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적자</a:t>
                </a:r>
              </a:p>
            </p:txBody>
          </p:sp>
          <p:sp>
            <p:nvSpPr>
              <p:cNvPr id="66" name="Rect 0">
                <a:extLst>
                  <a:ext uri="{FF2B5EF4-FFF2-40B4-BE49-F238E27FC236}">
                    <a16:creationId xmlns:a16="http://schemas.microsoft.com/office/drawing/2014/main" id="{2794F13B-2171-00BD-4CFE-DC18FA0123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20318" y="4335690"/>
                <a:ext cx="942976" cy="184666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600" dirty="0">
                    <a:solidFill>
                      <a:schemeClr val="bg2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흑자</a:t>
                </a:r>
              </a:p>
            </p:txBody>
          </p:sp>
        </p:grpSp>
      </p:grpSp>
      <p:pic>
        <p:nvPicPr>
          <p:cNvPr id="101" name="그림 100">
            <a:extLst>
              <a:ext uri="{FF2B5EF4-FFF2-40B4-BE49-F238E27FC236}">
                <a16:creationId xmlns:a16="http://schemas.microsoft.com/office/drawing/2014/main" id="{784735D6-7979-36CD-6B6B-26594B87113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36771"/>
          <a:stretch/>
        </p:blipFill>
        <p:spPr>
          <a:xfrm>
            <a:off x="5227052" y="4074635"/>
            <a:ext cx="2030144" cy="191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85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부진 매장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매출이 부진한 가맹점을 조회 및 관리할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전월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전전월 대비 매출이 부진한 가맹점을 조회 및 관리할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부진 가맹점에게 공문을 발송할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체크박스로 공문을 전달할 매장을 선택 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매출이 부진한 가맹점을 조회 및 관리할 수 있다</a:t>
                      </a:r>
                      <a:r>
                        <a:rPr lang="en-US" altLang="ko-KR" sz="1100" b="0" dirty="0"/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부진 가맹점에게 공문을 발송할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54F8A5B3-D460-DDAB-85F6-F9F0D9B02055}"/>
              </a:ext>
            </a:extLst>
          </p:cNvPr>
          <p:cNvSpPr>
            <a:spLocks/>
          </p:cNvSpPr>
          <p:nvPr/>
        </p:nvSpPr>
        <p:spPr>
          <a:xfrm>
            <a:off x="12423211" y="5077194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8E39CC-2A1B-3DB6-53BD-E4FCD35C03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32A1AA00-1788-3698-F9D9-DA1B8CC785B8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/>
              <a:t>부진 매장 관리</a:t>
            </a:r>
            <a:endParaRPr lang="ko-KR" altLang="en-US" sz="1400" b="1" dirty="0"/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CFAA134F-F0D4-DB9D-FE6D-C19903C1C809}"/>
              </a:ext>
            </a:extLst>
          </p:cNvPr>
          <p:cNvSpPr/>
          <p:nvPr/>
        </p:nvSpPr>
        <p:spPr>
          <a:xfrm>
            <a:off x="1504529" y="2806374"/>
            <a:ext cx="6799390" cy="3889578"/>
          </a:xfrm>
          <a:prstGeom prst="roundRect">
            <a:avLst>
              <a:gd name="adj" fmla="val 51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6E9FD21D-3284-EC20-8F9D-F282E96F8F61}"/>
              </a:ext>
            </a:extLst>
          </p:cNvPr>
          <p:cNvGrpSpPr/>
          <p:nvPr/>
        </p:nvGrpSpPr>
        <p:grpSpPr>
          <a:xfrm>
            <a:off x="1580361" y="2913257"/>
            <a:ext cx="6657717" cy="427432"/>
            <a:chOff x="1580361" y="3714797"/>
            <a:chExt cx="6657717" cy="427432"/>
          </a:xfrm>
        </p:grpSpPr>
        <p:sp>
          <p:nvSpPr>
            <p:cNvPr id="58" name="Rect 0">
              <a:extLst>
                <a:ext uri="{FF2B5EF4-FFF2-40B4-BE49-F238E27FC236}">
                  <a16:creationId xmlns:a16="http://schemas.microsoft.com/office/drawing/2014/main" id="{75CD5953-4FEA-0F0E-66D5-3C7C23632552}"/>
                </a:ext>
              </a:extLst>
            </p:cNvPr>
            <p:cNvSpPr txBox="1">
              <a:spLocks/>
            </p:cNvSpPr>
            <p:nvPr/>
          </p:nvSpPr>
          <p:spPr>
            <a:xfrm>
              <a:off x="1580361" y="3739596"/>
              <a:ext cx="2047420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defTabSz="914400" rtl="0" eaLnBrk="1" latinLnBrk="0" hangingPunct="1">
                <a:buFontTx/>
                <a:buNone/>
              </a:pPr>
              <a:r>
                <a:rPr lang="ko-KR" altLang="en-US" sz="1200" dirty="0"/>
                <a:t>부진 매장 관리</a:t>
              </a:r>
              <a:endParaRPr lang="en-US" altLang="ko-KR" sz="1200" dirty="0"/>
            </a:p>
          </p:txBody>
        </p:sp>
        <p:cxnSp>
          <p:nvCxnSpPr>
            <p:cNvPr id="61" name="직선 연결선 60">
              <a:extLst>
                <a:ext uri="{FF2B5EF4-FFF2-40B4-BE49-F238E27FC236}">
                  <a16:creationId xmlns:a16="http://schemas.microsoft.com/office/drawing/2014/main" id="{9B38B022-A80D-8356-0E35-089AD6D47133}"/>
                </a:ext>
              </a:extLst>
            </p:cNvPr>
            <p:cNvCxnSpPr>
              <a:cxnSpLocks/>
            </p:cNvCxnSpPr>
            <p:nvPr/>
          </p:nvCxnSpPr>
          <p:spPr>
            <a:xfrm>
              <a:off x="1645933" y="4142229"/>
              <a:ext cx="646174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 0">
              <a:extLst>
                <a:ext uri="{FF2B5EF4-FFF2-40B4-BE49-F238E27FC236}">
                  <a16:creationId xmlns:a16="http://schemas.microsoft.com/office/drawing/2014/main" id="{1D886BB3-16D5-BC11-6BB3-2A1AE038094E}"/>
                </a:ext>
              </a:extLst>
            </p:cNvPr>
            <p:cNvSpPr>
              <a:spLocks/>
            </p:cNvSpPr>
            <p:nvPr/>
          </p:nvSpPr>
          <p:spPr>
            <a:xfrm>
              <a:off x="7181633" y="3714797"/>
              <a:ext cx="677828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9525" cap="flat" cmpd="sng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en-US" altLang="ko-KR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11</a:t>
              </a:r>
              <a:r>
                <a:rPr lang="ko-KR" altLang="en-US" sz="10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월</a:t>
              </a:r>
            </a:p>
          </p:txBody>
        </p:sp>
        <p:sp>
          <p:nvSpPr>
            <p:cNvPr id="103" name="Rect 0">
              <a:extLst>
                <a:ext uri="{FF2B5EF4-FFF2-40B4-BE49-F238E27FC236}">
                  <a16:creationId xmlns:a16="http://schemas.microsoft.com/office/drawing/2014/main" id="{6234C769-9769-D510-2308-538C0614F5AB}"/>
                </a:ext>
              </a:extLst>
            </p:cNvPr>
            <p:cNvSpPr txBox="1">
              <a:spLocks/>
            </p:cNvSpPr>
            <p:nvPr/>
          </p:nvSpPr>
          <p:spPr>
            <a:xfrm>
              <a:off x="6803016" y="3741294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◀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" name="Rect 0">
              <a:extLst>
                <a:ext uri="{FF2B5EF4-FFF2-40B4-BE49-F238E27FC236}">
                  <a16:creationId xmlns:a16="http://schemas.microsoft.com/office/drawing/2014/main" id="{5F1A7B6E-8E1C-703E-BD17-1124831DF00D}"/>
                </a:ext>
              </a:extLst>
            </p:cNvPr>
            <p:cNvSpPr txBox="1">
              <a:spLocks/>
            </p:cNvSpPr>
            <p:nvPr/>
          </p:nvSpPr>
          <p:spPr>
            <a:xfrm>
              <a:off x="7914228" y="3749549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▶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0741F683-E244-AC76-E0C8-5D65E6454AF1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54428A5B-0AAF-832B-5FE0-6F7AF73767F8}"/>
                </a:ext>
              </a:extLst>
            </p:cNvPr>
            <p:cNvSpPr/>
            <p:nvPr/>
          </p:nvSpPr>
          <p:spPr>
            <a:xfrm>
              <a:off x="1469904" y="2730873"/>
              <a:ext cx="6830816" cy="3893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8347494-E20D-8E7F-5CD3-6E00A419DCF5}"/>
                </a:ext>
              </a:extLst>
            </p:cNvPr>
            <p:cNvGrpSpPr/>
            <p:nvPr/>
          </p:nvGrpSpPr>
          <p:grpSpPr>
            <a:xfrm>
              <a:off x="1643033" y="2875316"/>
              <a:ext cx="6398119" cy="3255504"/>
              <a:chOff x="885448" y="3190375"/>
              <a:chExt cx="6693240" cy="3136255"/>
            </a:xfrm>
          </p:grpSpPr>
          <p:cxnSp>
            <p:nvCxnSpPr>
              <p:cNvPr id="32" name="Rect 0">
                <a:extLst>
                  <a:ext uri="{FF2B5EF4-FFF2-40B4-BE49-F238E27FC236}">
                    <a16:creationId xmlns:a16="http://schemas.microsoft.com/office/drawing/2014/main" id="{C2DE3561-95B8-3772-9709-8D033E391A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190375"/>
                <a:ext cx="6692400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Rect 0">
                <a:extLst>
                  <a:ext uri="{FF2B5EF4-FFF2-40B4-BE49-F238E27FC236}">
                    <a16:creationId xmlns:a16="http://schemas.microsoft.com/office/drawing/2014/main" id="{79D391D2-DBF6-9582-919F-8D618C21B2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624081"/>
                <a:ext cx="6693239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Rect 0">
                <a:extLst>
                  <a:ext uri="{FF2B5EF4-FFF2-40B4-BE49-F238E27FC236}">
                    <a16:creationId xmlns:a16="http://schemas.microsoft.com/office/drawing/2014/main" id="{F403D76E-A25B-B34B-CB02-70A84EBEA0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365" y="3283095"/>
                <a:ext cx="6512711" cy="26685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         가맹점명          </a:t>
                </a:r>
                <a:r>
                  <a:rPr lang="ko-KR" altLang="en-US" sz="1200">
                    <a:latin typeface="맑은 고딕" charset="0"/>
                    <a:ea typeface="맑은 고딕" charset="0"/>
                  </a:rPr>
                  <a:t>가맹점주이름               전월                         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전전월</a:t>
                </a:r>
              </a:p>
            </p:txBody>
          </p:sp>
          <p:cxnSp>
            <p:nvCxnSpPr>
              <p:cNvPr id="35" name="Rect 0">
                <a:extLst>
                  <a:ext uri="{FF2B5EF4-FFF2-40B4-BE49-F238E27FC236}">
                    <a16:creationId xmlns:a16="http://schemas.microsoft.com/office/drawing/2014/main" id="{1D7B0E13-EDBB-0661-9D2A-814829B429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8" y="6326630"/>
                <a:ext cx="6692400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Rect 0">
                <a:extLst>
                  <a:ext uri="{FF2B5EF4-FFF2-40B4-BE49-F238E27FC236}">
                    <a16:creationId xmlns:a16="http://schemas.microsoft.com/office/drawing/2014/main" id="{F8E0722F-B5AD-A585-37C7-88980E4FA8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07636" y="3668288"/>
                <a:ext cx="928304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홍길동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일길동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이길동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삼길동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사길동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오길동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육길동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Rect 0">
                <a:extLst>
                  <a:ext uri="{FF2B5EF4-FFF2-40B4-BE49-F238E27FC236}">
                    <a16:creationId xmlns:a16="http://schemas.microsoft.com/office/drawing/2014/main" id="{566D3FAD-CE90-2DA3-2B34-F21E145DAD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32611" y="3668288"/>
                <a:ext cx="1235571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100,000,852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121,022,852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4,022,852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Rect 0">
                <a:extLst>
                  <a:ext uri="{FF2B5EF4-FFF2-40B4-BE49-F238E27FC236}">
                    <a16:creationId xmlns:a16="http://schemas.microsoft.com/office/drawing/2014/main" id="{B187C205-AB0A-C806-C2DB-B240568843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26919" y="3668288"/>
                <a:ext cx="1123247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11,022,852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101,022,123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101,022,456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101,022,789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1,022,852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5,022,852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5,000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</p:txBody>
          </p:sp>
        </p:grp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82ACC84-54C2-D700-5F5B-98BFA8018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1281" y="6299300"/>
              <a:ext cx="1373345" cy="218655"/>
            </a:xfrm>
            <a:prstGeom prst="rect">
              <a:avLst/>
            </a:prstGeom>
          </p:spPr>
        </p:pic>
      </p:grpSp>
      <p:sp>
        <p:nvSpPr>
          <p:cNvPr id="43" name="Rect 0">
            <a:extLst>
              <a:ext uri="{FF2B5EF4-FFF2-40B4-BE49-F238E27FC236}">
                <a16:creationId xmlns:a16="http://schemas.microsoft.com/office/drawing/2014/main" id="{3DE90353-7969-91B2-F461-70BD7EFA1DB2}"/>
              </a:ext>
            </a:extLst>
          </p:cNvPr>
          <p:cNvSpPr txBox="1">
            <a:spLocks/>
          </p:cNvSpPr>
          <p:nvPr/>
        </p:nvSpPr>
        <p:spPr>
          <a:xfrm>
            <a:off x="2115381" y="3371400"/>
            <a:ext cx="1298925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오류점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탄방점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괴정점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에버랜드점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신촌점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관평점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완도점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5BAC884C-8170-48CF-1D80-BBB62D232434}"/>
              </a:ext>
            </a:extLst>
          </p:cNvPr>
          <p:cNvSpPr>
            <a:spLocks/>
          </p:cNvSpPr>
          <p:nvPr/>
        </p:nvSpPr>
        <p:spPr>
          <a:xfrm>
            <a:off x="7181634" y="2412333"/>
            <a:ext cx="849994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공문 전달</a:t>
            </a:r>
          </a:p>
        </p:txBody>
      </p:sp>
      <p:sp>
        <p:nvSpPr>
          <p:cNvPr id="2" name="도형 51">
            <a:extLst>
              <a:ext uri="{FF2B5EF4-FFF2-40B4-BE49-F238E27FC236}">
                <a16:creationId xmlns:a16="http://schemas.microsoft.com/office/drawing/2014/main" id="{21D4B888-AB39-C40E-2703-AA673F29A850}"/>
              </a:ext>
            </a:extLst>
          </p:cNvPr>
          <p:cNvSpPr>
            <a:spLocks/>
          </p:cNvSpPr>
          <p:nvPr/>
        </p:nvSpPr>
        <p:spPr>
          <a:xfrm>
            <a:off x="1807803" y="353919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" name="도형 51">
            <a:extLst>
              <a:ext uri="{FF2B5EF4-FFF2-40B4-BE49-F238E27FC236}">
                <a16:creationId xmlns:a16="http://schemas.microsoft.com/office/drawing/2014/main" id="{0AD0DDF0-47C8-6563-0177-024FA31B6DD4}"/>
              </a:ext>
            </a:extLst>
          </p:cNvPr>
          <p:cNvSpPr>
            <a:spLocks/>
          </p:cNvSpPr>
          <p:nvPr/>
        </p:nvSpPr>
        <p:spPr>
          <a:xfrm>
            <a:off x="1807803" y="390260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4" name="도형 51">
            <a:extLst>
              <a:ext uri="{FF2B5EF4-FFF2-40B4-BE49-F238E27FC236}">
                <a16:creationId xmlns:a16="http://schemas.microsoft.com/office/drawing/2014/main" id="{0CBE953C-AB06-6BFE-DD11-D69259A9C02B}"/>
              </a:ext>
            </a:extLst>
          </p:cNvPr>
          <p:cNvSpPr>
            <a:spLocks/>
          </p:cNvSpPr>
          <p:nvPr/>
        </p:nvSpPr>
        <p:spPr>
          <a:xfrm>
            <a:off x="1807803" y="426601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9" name="도형 51">
            <a:extLst>
              <a:ext uri="{FF2B5EF4-FFF2-40B4-BE49-F238E27FC236}">
                <a16:creationId xmlns:a16="http://schemas.microsoft.com/office/drawing/2014/main" id="{23D938B5-B28B-AC87-D175-82B59A88A412}"/>
              </a:ext>
            </a:extLst>
          </p:cNvPr>
          <p:cNvSpPr>
            <a:spLocks/>
          </p:cNvSpPr>
          <p:nvPr/>
        </p:nvSpPr>
        <p:spPr>
          <a:xfrm>
            <a:off x="1807803" y="462942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0" name="도형 51">
            <a:extLst>
              <a:ext uri="{FF2B5EF4-FFF2-40B4-BE49-F238E27FC236}">
                <a16:creationId xmlns:a16="http://schemas.microsoft.com/office/drawing/2014/main" id="{DEA9A0A6-82C1-DE0E-6A9F-EC12C162363A}"/>
              </a:ext>
            </a:extLst>
          </p:cNvPr>
          <p:cNvSpPr>
            <a:spLocks/>
          </p:cNvSpPr>
          <p:nvPr/>
        </p:nvSpPr>
        <p:spPr>
          <a:xfrm>
            <a:off x="1807803" y="499283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1" name="도형 51">
            <a:extLst>
              <a:ext uri="{FF2B5EF4-FFF2-40B4-BE49-F238E27FC236}">
                <a16:creationId xmlns:a16="http://schemas.microsoft.com/office/drawing/2014/main" id="{18F24F1C-5CA0-89F5-68E2-4D4C7F54D3B4}"/>
              </a:ext>
            </a:extLst>
          </p:cNvPr>
          <p:cNvSpPr>
            <a:spLocks/>
          </p:cNvSpPr>
          <p:nvPr/>
        </p:nvSpPr>
        <p:spPr>
          <a:xfrm>
            <a:off x="1807803" y="5356246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2" name="도형 51">
            <a:extLst>
              <a:ext uri="{FF2B5EF4-FFF2-40B4-BE49-F238E27FC236}">
                <a16:creationId xmlns:a16="http://schemas.microsoft.com/office/drawing/2014/main" id="{BAC6BC5D-603A-9027-0B63-3C9B9A213031}"/>
              </a:ext>
            </a:extLst>
          </p:cNvPr>
          <p:cNvSpPr>
            <a:spLocks/>
          </p:cNvSpPr>
          <p:nvPr/>
        </p:nvSpPr>
        <p:spPr>
          <a:xfrm>
            <a:off x="1807803" y="5719657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FF95F638-A8D2-A546-D382-D7B2E65DE748}"/>
              </a:ext>
            </a:extLst>
          </p:cNvPr>
          <p:cNvSpPr/>
          <p:nvPr/>
        </p:nvSpPr>
        <p:spPr>
          <a:xfrm rot="10800000">
            <a:off x="5875044" y="3551244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99701A4-D921-183A-7850-BC133E4E2664}"/>
              </a:ext>
            </a:extLst>
          </p:cNvPr>
          <p:cNvSpPr/>
          <p:nvPr/>
        </p:nvSpPr>
        <p:spPr>
          <a:xfrm>
            <a:off x="7593490" y="3574104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16D9E39A-3E47-C6B6-7C8F-94EAA4967A49}"/>
              </a:ext>
            </a:extLst>
          </p:cNvPr>
          <p:cNvSpPr/>
          <p:nvPr/>
        </p:nvSpPr>
        <p:spPr>
          <a:xfrm rot="10800000">
            <a:off x="5875044" y="3915135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7DAC36A4-5C48-A305-477E-CEF030D9784D}"/>
              </a:ext>
            </a:extLst>
          </p:cNvPr>
          <p:cNvSpPr/>
          <p:nvPr/>
        </p:nvSpPr>
        <p:spPr>
          <a:xfrm>
            <a:off x="7593490" y="3939265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67C657C6-FD94-0C9C-3DE0-1493E3205708}"/>
              </a:ext>
            </a:extLst>
          </p:cNvPr>
          <p:cNvSpPr/>
          <p:nvPr/>
        </p:nvSpPr>
        <p:spPr>
          <a:xfrm>
            <a:off x="7593490" y="4304427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222E9A63-A2B6-BC0B-0B00-9809ECE9307D}"/>
              </a:ext>
            </a:extLst>
          </p:cNvPr>
          <p:cNvSpPr/>
          <p:nvPr/>
        </p:nvSpPr>
        <p:spPr>
          <a:xfrm rot="10800000">
            <a:off x="5875044" y="4642917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DEC70E91-69CA-3C94-E835-6AC8453838EF}"/>
              </a:ext>
            </a:extLst>
          </p:cNvPr>
          <p:cNvSpPr/>
          <p:nvPr/>
        </p:nvSpPr>
        <p:spPr>
          <a:xfrm>
            <a:off x="7593490" y="4669589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51104653-BD2C-EE77-838E-7082683FD07B}"/>
              </a:ext>
            </a:extLst>
          </p:cNvPr>
          <p:cNvSpPr/>
          <p:nvPr/>
        </p:nvSpPr>
        <p:spPr>
          <a:xfrm rot="10800000">
            <a:off x="5875044" y="5006808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아래쪽 22">
            <a:extLst>
              <a:ext uri="{FF2B5EF4-FFF2-40B4-BE49-F238E27FC236}">
                <a16:creationId xmlns:a16="http://schemas.microsoft.com/office/drawing/2014/main" id="{7AD250BE-1CAB-E073-F2E5-0EC76C944AE1}"/>
              </a:ext>
            </a:extLst>
          </p:cNvPr>
          <p:cNvSpPr/>
          <p:nvPr/>
        </p:nvSpPr>
        <p:spPr>
          <a:xfrm>
            <a:off x="7593490" y="5034751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2D0E42D9-9811-807C-B946-D56106783128}"/>
              </a:ext>
            </a:extLst>
          </p:cNvPr>
          <p:cNvSpPr/>
          <p:nvPr/>
        </p:nvSpPr>
        <p:spPr>
          <a:xfrm>
            <a:off x="7593490" y="5399913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C8D47E3E-56A3-8919-FF15-AD5C9A839D7A}"/>
              </a:ext>
            </a:extLst>
          </p:cNvPr>
          <p:cNvSpPr/>
          <p:nvPr/>
        </p:nvSpPr>
        <p:spPr>
          <a:xfrm rot="10800000">
            <a:off x="5875044" y="5734592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42A0C86C-5B74-76B8-4351-60379457DCE0}"/>
              </a:ext>
            </a:extLst>
          </p:cNvPr>
          <p:cNvSpPr/>
          <p:nvPr/>
        </p:nvSpPr>
        <p:spPr>
          <a:xfrm>
            <a:off x="7593490" y="5765073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6B5CC4B9-F4EF-3401-AA60-5F340A6F2E89}"/>
              </a:ext>
            </a:extLst>
          </p:cNvPr>
          <p:cNvSpPr/>
          <p:nvPr/>
        </p:nvSpPr>
        <p:spPr>
          <a:xfrm>
            <a:off x="5875043" y="4279026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3CE1C01B-8472-C24B-2A85-B85D28B196A0}"/>
              </a:ext>
            </a:extLst>
          </p:cNvPr>
          <p:cNvSpPr/>
          <p:nvPr/>
        </p:nvSpPr>
        <p:spPr>
          <a:xfrm>
            <a:off x="5875043" y="5399913"/>
            <a:ext cx="146313" cy="150145"/>
          </a:xfrm>
          <a:prstGeom prst="downArrow">
            <a:avLst>
              <a:gd name="adj1" fmla="val 48993"/>
              <a:gd name="adj2" fmla="val 48993"/>
            </a:avLst>
          </a:prstGeom>
          <a:solidFill>
            <a:srgbClr val="F5737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EC696E-7E2A-7BAE-F133-AE8B247427CD}"/>
              </a:ext>
            </a:extLst>
          </p:cNvPr>
          <p:cNvSpPr/>
          <p:nvPr/>
        </p:nvSpPr>
        <p:spPr>
          <a:xfrm>
            <a:off x="1442279" y="1881514"/>
            <a:ext cx="6939580" cy="4895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2184EEA-44CA-676C-E0F3-24B85263DA65}"/>
              </a:ext>
            </a:extLst>
          </p:cNvPr>
          <p:cNvGrpSpPr/>
          <p:nvPr/>
        </p:nvGrpSpPr>
        <p:grpSpPr>
          <a:xfrm>
            <a:off x="1767460" y="2125479"/>
            <a:ext cx="6215027" cy="4498842"/>
            <a:chOff x="1767460" y="2125479"/>
            <a:chExt cx="6215027" cy="4498842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B5A11980-E407-56F9-E5FE-01EFBF3B118B}"/>
                </a:ext>
              </a:extLst>
            </p:cNvPr>
            <p:cNvGrpSpPr/>
            <p:nvPr/>
          </p:nvGrpSpPr>
          <p:grpSpPr>
            <a:xfrm>
              <a:off x="1767460" y="2125479"/>
              <a:ext cx="6215027" cy="4498842"/>
              <a:chOff x="1767460" y="2125479"/>
              <a:chExt cx="6215027" cy="4498842"/>
            </a:xfrm>
          </p:grpSpPr>
          <p:sp>
            <p:nvSpPr>
              <p:cNvPr id="115" name="사각형: 둥근 모서리 114">
                <a:extLst>
                  <a:ext uri="{FF2B5EF4-FFF2-40B4-BE49-F238E27FC236}">
                    <a16:creationId xmlns:a16="http://schemas.microsoft.com/office/drawing/2014/main" id="{68BE590C-0C3D-3B51-D2A3-2A89B0452FA0}"/>
                  </a:ext>
                </a:extLst>
              </p:cNvPr>
              <p:cNvSpPr/>
              <p:nvPr/>
            </p:nvSpPr>
            <p:spPr>
              <a:xfrm>
                <a:off x="1767460" y="2125479"/>
                <a:ext cx="6215027" cy="4498842"/>
              </a:xfrm>
              <a:prstGeom prst="roundRect">
                <a:avLst>
                  <a:gd name="adj" fmla="val 5646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6" name="Rect 0">
                <a:extLst>
                  <a:ext uri="{FF2B5EF4-FFF2-40B4-BE49-F238E27FC236}">
                    <a16:creationId xmlns:a16="http://schemas.microsoft.com/office/drawing/2014/main" id="{89BCB7BA-17AD-9007-9067-BB88D9ADFE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35118" y="2208289"/>
                <a:ext cx="246310" cy="33845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numCol="1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600" dirty="0">
                    <a:latin typeface="맑은 고딕" charset="0"/>
                    <a:ea typeface="맑은 고딕" charset="0"/>
                  </a:rPr>
                  <a:t>x</a:t>
                </a:r>
                <a:endParaRPr lang="ko-KR" altLang="en-US" sz="16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17" name="Rect 0">
                <a:extLst>
                  <a:ext uri="{FF2B5EF4-FFF2-40B4-BE49-F238E27FC236}">
                    <a16:creationId xmlns:a16="http://schemas.microsoft.com/office/drawing/2014/main" id="{991C0044-4514-E01B-8AC6-75A851A263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084982" y="2419750"/>
                <a:ext cx="1820719" cy="27699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b="1" dirty="0">
                    <a:latin typeface="맑은 고딕" charset="0"/>
                    <a:ea typeface="맑은 고딕" charset="0"/>
                  </a:rPr>
                  <a:t>부진 매장 상세보기</a:t>
                </a:r>
              </a:p>
            </p:txBody>
          </p:sp>
          <p:pic>
            <p:nvPicPr>
              <p:cNvPr id="118" name="Picture " descr="C:/Users/PC-05/AppData/Roaming/PolarisOffice/ETemp/5392_7985736/fImage38798276334.png">
                <a:extLst>
                  <a:ext uri="{FF2B5EF4-FFF2-40B4-BE49-F238E27FC236}">
                    <a16:creationId xmlns:a16="http://schemas.microsoft.com/office/drawing/2014/main" id="{ACEF4598-ECE0-36FD-EF24-DDD6E7365C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01573" y="2731142"/>
                <a:ext cx="153035" cy="3330157"/>
              </a:xfrm>
              <a:prstGeom prst="rect">
                <a:avLst/>
              </a:prstGeom>
              <a:noFill/>
            </p:spPr>
          </p:pic>
          <p:cxnSp>
            <p:nvCxnSpPr>
              <p:cNvPr id="119" name="도형 9">
                <a:extLst>
                  <a:ext uri="{FF2B5EF4-FFF2-40B4-BE49-F238E27FC236}">
                    <a16:creationId xmlns:a16="http://schemas.microsoft.com/office/drawing/2014/main" id="{E024F7AD-75AD-5A4C-E14D-A5F0C90F8B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7753" y="2692661"/>
                <a:ext cx="5573395" cy="1905"/>
              </a:xfrm>
              <a:prstGeom prst="line">
                <a:avLst/>
              </a:prstGeom>
              <a:solidFill>
                <a:srgbClr val="37404A"/>
              </a:solidFill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도형 12">
                <a:extLst>
                  <a:ext uri="{FF2B5EF4-FFF2-40B4-BE49-F238E27FC236}">
                    <a16:creationId xmlns:a16="http://schemas.microsoft.com/office/drawing/2014/main" id="{EF1E5AE8-97E1-FF8D-168B-A7A0565C77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77753" y="6094663"/>
                <a:ext cx="5573395" cy="2791"/>
              </a:xfrm>
              <a:prstGeom prst="line">
                <a:avLst/>
              </a:prstGeom>
              <a:solidFill>
                <a:srgbClr val="37404A"/>
              </a:solidFill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6B8E2DAC-74B3-FA2D-E3BD-30C673E49ADC}"/>
                </a:ext>
              </a:extLst>
            </p:cNvPr>
            <p:cNvCxnSpPr>
              <a:cxnSpLocks/>
            </p:cNvCxnSpPr>
            <p:nvPr/>
          </p:nvCxnSpPr>
          <p:spPr>
            <a:xfrm>
              <a:off x="2174939" y="3986518"/>
              <a:ext cx="5074273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B79F421E-6B8C-7840-A7CF-86524EA1E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7738"/>
            <a:stretch/>
          </p:blipFill>
          <p:spPr>
            <a:xfrm>
              <a:off x="2088479" y="2822783"/>
              <a:ext cx="5169856" cy="2061145"/>
            </a:xfrm>
            <a:prstGeom prst="rect">
              <a:avLst/>
            </a:prstGeom>
          </p:spPr>
        </p:pic>
        <p:pic>
          <p:nvPicPr>
            <p:cNvPr id="114" name="그림 113">
              <a:extLst>
                <a:ext uri="{FF2B5EF4-FFF2-40B4-BE49-F238E27FC236}">
                  <a16:creationId xmlns:a16="http://schemas.microsoft.com/office/drawing/2014/main" id="{1B9E562A-A97E-CF62-6CE9-E75459B89A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79"/>
            <a:stretch/>
          </p:blipFill>
          <p:spPr>
            <a:xfrm>
              <a:off x="5227052" y="2962264"/>
              <a:ext cx="2030144" cy="30275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8553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부진 매장 관리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공문 보내기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매출이 부진한 가맹점을 조회 및 관리할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82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부진 가맹점에게 공문을 발송할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체크박스로 공문을 전달할 매장을 선택 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매출이 부진한 가맹점을 조회 및 관리할 수 있다</a:t>
                      </a:r>
                      <a:r>
                        <a:rPr lang="en-US" altLang="ko-KR" sz="1100" b="0" dirty="0"/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부진 가맹점에게 공문을 발송할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54F8A5B3-D460-DDAB-85F6-F9F0D9B02055}"/>
              </a:ext>
            </a:extLst>
          </p:cNvPr>
          <p:cNvSpPr>
            <a:spLocks/>
          </p:cNvSpPr>
          <p:nvPr/>
        </p:nvSpPr>
        <p:spPr>
          <a:xfrm>
            <a:off x="12423211" y="5077194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8E39CC-2A1B-3DB6-53BD-E4FCD35C03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32A1AA00-1788-3698-F9D9-DA1B8CC785B8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/>
              <a:t>부진 매장 관리</a:t>
            </a:r>
            <a:endParaRPr lang="ko-KR" altLang="en-US" sz="1400" b="1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15" name="그룹 114">
            <a:extLst>
              <a:ext uri="{FF2B5EF4-FFF2-40B4-BE49-F238E27FC236}">
                <a16:creationId xmlns:a16="http://schemas.microsoft.com/office/drawing/2014/main" id="{1F3B118A-87BC-A4B9-E038-BF4C10E2B6D4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DDC779AC-0B4D-0B2D-D9C3-485EDC30D191}"/>
                </a:ext>
              </a:extLst>
            </p:cNvPr>
            <p:cNvGrpSpPr/>
            <p:nvPr/>
          </p:nvGrpSpPr>
          <p:grpSpPr>
            <a:xfrm>
              <a:off x="1469904" y="2730873"/>
              <a:ext cx="6830816" cy="3893447"/>
              <a:chOff x="1469904" y="2730873"/>
              <a:chExt cx="6830816" cy="3893447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9EAD76C3-759E-C15F-76B9-135CD89D9C1C}"/>
                  </a:ext>
                </a:extLst>
              </p:cNvPr>
              <p:cNvSpPr/>
              <p:nvPr/>
            </p:nvSpPr>
            <p:spPr>
              <a:xfrm>
                <a:off x="1469904" y="2730873"/>
                <a:ext cx="6830816" cy="389344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57F87C25-72D8-450F-D5E0-86916A6BD77C}"/>
                  </a:ext>
                </a:extLst>
              </p:cNvPr>
              <p:cNvGrpSpPr/>
              <p:nvPr/>
            </p:nvGrpSpPr>
            <p:grpSpPr>
              <a:xfrm>
                <a:off x="1643033" y="2875316"/>
                <a:ext cx="6398119" cy="3255504"/>
                <a:chOff x="885448" y="3190375"/>
                <a:chExt cx="6693240" cy="3136255"/>
              </a:xfrm>
            </p:grpSpPr>
            <p:cxnSp>
              <p:nvCxnSpPr>
                <p:cNvPr id="76" name="Rect 0">
                  <a:extLst>
                    <a:ext uri="{FF2B5EF4-FFF2-40B4-BE49-F238E27FC236}">
                      <a16:creationId xmlns:a16="http://schemas.microsoft.com/office/drawing/2014/main" id="{CA3F3F91-D45B-9051-BCF3-FDD9991A5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449" y="3190375"/>
                  <a:ext cx="6692400" cy="0"/>
                </a:xfrm>
                <a:prstGeom prst="line">
                  <a:avLst/>
                </a:prstGeom>
                <a:ln w="28575" cap="flat" cmpd="sng">
                  <a:solidFill>
                    <a:srgbClr val="3F3D36">
                      <a:alpha val="100000"/>
                    </a:srgb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Rect 0">
                  <a:extLst>
                    <a:ext uri="{FF2B5EF4-FFF2-40B4-BE49-F238E27FC236}">
                      <a16:creationId xmlns:a16="http://schemas.microsoft.com/office/drawing/2014/main" id="{569C335A-8820-39E4-3C4E-6E9F0D5A7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449" y="3624081"/>
                  <a:ext cx="6693239" cy="0"/>
                </a:xfrm>
                <a:prstGeom prst="line">
                  <a:avLst/>
                </a:prstGeom>
                <a:ln w="9525" cap="flat" cmpd="sng">
                  <a:solidFill>
                    <a:srgbClr val="3F3D36">
                      <a:alpha val="100000"/>
                    </a:srgb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Rect 0">
                  <a:extLst>
                    <a:ext uri="{FF2B5EF4-FFF2-40B4-BE49-F238E27FC236}">
                      <a16:creationId xmlns:a16="http://schemas.microsoft.com/office/drawing/2014/main" id="{5326780E-43DC-64E1-116D-40F0D52062D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67365" y="3283095"/>
                  <a:ext cx="6512711" cy="266853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         가맹점명          </a:t>
                  </a:r>
                  <a:r>
                    <a:rPr lang="ko-KR" altLang="en-US" sz="1200">
                      <a:latin typeface="맑은 고딕" charset="0"/>
                      <a:ea typeface="맑은 고딕" charset="0"/>
                    </a:rPr>
                    <a:t>가맹점주이름               전월                         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전전월</a:t>
                  </a:r>
                </a:p>
              </p:txBody>
            </p:sp>
            <p:cxnSp>
              <p:nvCxnSpPr>
                <p:cNvPr id="82" name="Rect 0">
                  <a:extLst>
                    <a:ext uri="{FF2B5EF4-FFF2-40B4-BE49-F238E27FC236}">
                      <a16:creationId xmlns:a16="http://schemas.microsoft.com/office/drawing/2014/main" id="{5184CB62-40C4-DA26-EB1C-368ACEB203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448" y="6326630"/>
                  <a:ext cx="6692400" cy="0"/>
                </a:xfrm>
                <a:prstGeom prst="line">
                  <a:avLst/>
                </a:prstGeom>
                <a:ln w="9525" cap="flat" cmpd="sng">
                  <a:solidFill>
                    <a:srgbClr val="3F3D36">
                      <a:alpha val="100000"/>
                    </a:srgb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Rect 0">
                  <a:extLst>
                    <a:ext uri="{FF2B5EF4-FFF2-40B4-BE49-F238E27FC236}">
                      <a16:creationId xmlns:a16="http://schemas.microsoft.com/office/drawing/2014/main" id="{2513D5F3-8B7F-0820-53A2-9B32A09455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707636" y="3668288"/>
                  <a:ext cx="928304" cy="2522931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홍길동</a:t>
                  </a:r>
                  <a:endParaRPr lang="en-US" altLang="ko-KR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dirty="0" err="1">
                      <a:latin typeface="맑은 고딕" charset="0"/>
                      <a:ea typeface="맑은 고딕" charset="0"/>
                    </a:rPr>
                    <a:t>일길동</a:t>
                  </a:r>
                  <a:endParaRPr lang="en-US" altLang="ko-KR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dirty="0" err="1">
                      <a:latin typeface="맑은 고딕" charset="0"/>
                      <a:ea typeface="맑은 고딕" charset="0"/>
                    </a:rPr>
                    <a:t>이길동</a:t>
                  </a:r>
                  <a:endParaRPr lang="en-US" altLang="ko-KR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dirty="0" err="1">
                      <a:latin typeface="맑은 고딕" charset="0"/>
                      <a:ea typeface="맑은 고딕" charset="0"/>
                    </a:rPr>
                    <a:t>삼길동</a:t>
                  </a:r>
                  <a:endParaRPr lang="en-US" altLang="ko-KR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dirty="0" err="1">
                      <a:latin typeface="맑은 고딕" charset="0"/>
                      <a:ea typeface="맑은 고딕" charset="0"/>
                    </a:rPr>
                    <a:t>사길동</a:t>
                  </a:r>
                  <a:endParaRPr lang="en-US" altLang="ko-KR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dirty="0" err="1">
                      <a:latin typeface="맑은 고딕" charset="0"/>
                      <a:ea typeface="맑은 고딕" charset="0"/>
                    </a:rPr>
                    <a:t>오길동</a:t>
                  </a:r>
                  <a:endParaRPr lang="en-US" altLang="ko-KR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dirty="0" err="1">
                      <a:latin typeface="맑은 고딕" charset="0"/>
                      <a:ea typeface="맑은 고딕" charset="0"/>
                    </a:rPr>
                    <a:t>육길동</a:t>
                  </a:r>
                  <a:endParaRPr lang="en-US" altLang="ko-KR" sz="120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84" name="Rect 0">
                  <a:extLst>
                    <a:ext uri="{FF2B5EF4-FFF2-40B4-BE49-F238E27FC236}">
                      <a16:creationId xmlns:a16="http://schemas.microsoft.com/office/drawing/2014/main" id="{C40D23A3-9072-EF87-E78D-08E7647016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32611" y="3668288"/>
                  <a:ext cx="1235571" cy="2522929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101,022,852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101,022,852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100,000,852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121,022,852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101,022,852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4,022,852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101,022,852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85" name="Rect 0">
                  <a:extLst>
                    <a:ext uri="{FF2B5EF4-FFF2-40B4-BE49-F238E27FC236}">
                      <a16:creationId xmlns:a16="http://schemas.microsoft.com/office/drawing/2014/main" id="{5DB29C54-5DC0-E861-7B22-839D9087112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26919" y="3668288"/>
                  <a:ext cx="1123247" cy="2522929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11,022,852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101,022,123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101,022,456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101,022,789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1,022,852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5,022,852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5,000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</p:txBody>
            </p:sp>
          </p:grpSp>
          <p:pic>
            <p:nvPicPr>
              <p:cNvPr id="74" name="그림 73">
                <a:extLst>
                  <a:ext uri="{FF2B5EF4-FFF2-40B4-BE49-F238E27FC236}">
                    <a16:creationId xmlns:a16="http://schemas.microsoft.com/office/drawing/2014/main" id="{2FC4BCCE-B729-D45F-0147-62390C8DAE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1281" y="6299300"/>
                <a:ext cx="1373345" cy="218655"/>
              </a:xfrm>
              <a:prstGeom prst="rect">
                <a:avLst/>
              </a:prstGeom>
            </p:spPr>
          </p:pic>
        </p:grpSp>
        <p:sp>
          <p:nvSpPr>
            <p:cNvPr id="86" name="Rect 0">
              <a:extLst>
                <a:ext uri="{FF2B5EF4-FFF2-40B4-BE49-F238E27FC236}">
                  <a16:creationId xmlns:a16="http://schemas.microsoft.com/office/drawing/2014/main" id="{86A8072C-9FB8-B764-CA69-AA1BCB31C824}"/>
                </a:ext>
              </a:extLst>
            </p:cNvPr>
            <p:cNvSpPr txBox="1">
              <a:spLocks/>
            </p:cNvSpPr>
            <p:nvPr/>
          </p:nvSpPr>
          <p:spPr>
            <a:xfrm>
              <a:off x="2115381" y="3371400"/>
              <a:ext cx="1298925" cy="261885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오류점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탄방점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괴정점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에버랜드점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신촌점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관평점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완도점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도형 51">
              <a:extLst>
                <a:ext uri="{FF2B5EF4-FFF2-40B4-BE49-F238E27FC236}">
                  <a16:creationId xmlns:a16="http://schemas.microsoft.com/office/drawing/2014/main" id="{0EA329DB-4E0B-77AE-AC32-CE725A26660E}"/>
                </a:ext>
              </a:extLst>
            </p:cNvPr>
            <p:cNvSpPr>
              <a:spLocks/>
            </p:cNvSpPr>
            <p:nvPr/>
          </p:nvSpPr>
          <p:spPr>
            <a:xfrm>
              <a:off x="1807803" y="353919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9" name="도형 51">
              <a:extLst>
                <a:ext uri="{FF2B5EF4-FFF2-40B4-BE49-F238E27FC236}">
                  <a16:creationId xmlns:a16="http://schemas.microsoft.com/office/drawing/2014/main" id="{5AEE0940-7F97-0A87-7D1E-A4459746BD54}"/>
                </a:ext>
              </a:extLst>
            </p:cNvPr>
            <p:cNvSpPr>
              <a:spLocks/>
            </p:cNvSpPr>
            <p:nvPr/>
          </p:nvSpPr>
          <p:spPr>
            <a:xfrm>
              <a:off x="1807803" y="390260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도형 51">
              <a:extLst>
                <a:ext uri="{FF2B5EF4-FFF2-40B4-BE49-F238E27FC236}">
                  <a16:creationId xmlns:a16="http://schemas.microsoft.com/office/drawing/2014/main" id="{D534D8EF-B502-2E01-5087-CDA64DA743F1}"/>
                </a:ext>
              </a:extLst>
            </p:cNvPr>
            <p:cNvSpPr>
              <a:spLocks/>
            </p:cNvSpPr>
            <p:nvPr/>
          </p:nvSpPr>
          <p:spPr>
            <a:xfrm>
              <a:off x="1807803" y="426601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1" name="도형 51">
              <a:extLst>
                <a:ext uri="{FF2B5EF4-FFF2-40B4-BE49-F238E27FC236}">
                  <a16:creationId xmlns:a16="http://schemas.microsoft.com/office/drawing/2014/main" id="{D3F9400E-170D-0139-F82F-E1EC8751627E}"/>
                </a:ext>
              </a:extLst>
            </p:cNvPr>
            <p:cNvSpPr>
              <a:spLocks/>
            </p:cNvSpPr>
            <p:nvPr/>
          </p:nvSpPr>
          <p:spPr>
            <a:xfrm>
              <a:off x="1807803" y="462942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도형 51">
              <a:extLst>
                <a:ext uri="{FF2B5EF4-FFF2-40B4-BE49-F238E27FC236}">
                  <a16:creationId xmlns:a16="http://schemas.microsoft.com/office/drawing/2014/main" id="{EEA6E619-77D9-C500-B4F0-B4C145565E46}"/>
                </a:ext>
              </a:extLst>
            </p:cNvPr>
            <p:cNvSpPr>
              <a:spLocks/>
            </p:cNvSpPr>
            <p:nvPr/>
          </p:nvSpPr>
          <p:spPr>
            <a:xfrm>
              <a:off x="1807803" y="499283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3" name="도형 51">
              <a:extLst>
                <a:ext uri="{FF2B5EF4-FFF2-40B4-BE49-F238E27FC236}">
                  <a16:creationId xmlns:a16="http://schemas.microsoft.com/office/drawing/2014/main" id="{A651417F-B916-474A-1FCE-81C2D70C6BB5}"/>
                </a:ext>
              </a:extLst>
            </p:cNvPr>
            <p:cNvSpPr>
              <a:spLocks/>
            </p:cNvSpPr>
            <p:nvPr/>
          </p:nvSpPr>
          <p:spPr>
            <a:xfrm>
              <a:off x="1807803" y="535624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4" name="도형 51">
              <a:extLst>
                <a:ext uri="{FF2B5EF4-FFF2-40B4-BE49-F238E27FC236}">
                  <a16:creationId xmlns:a16="http://schemas.microsoft.com/office/drawing/2014/main" id="{9453977E-792B-731E-C6C5-60B56B216045}"/>
                </a:ext>
              </a:extLst>
            </p:cNvPr>
            <p:cNvSpPr>
              <a:spLocks/>
            </p:cNvSpPr>
            <p:nvPr/>
          </p:nvSpPr>
          <p:spPr>
            <a:xfrm>
              <a:off x="1807803" y="5719657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화살표: 아래쪽 94">
              <a:extLst>
                <a:ext uri="{FF2B5EF4-FFF2-40B4-BE49-F238E27FC236}">
                  <a16:creationId xmlns:a16="http://schemas.microsoft.com/office/drawing/2014/main" id="{6CB53C00-448A-DBF9-E224-6AD7FA940BAE}"/>
                </a:ext>
              </a:extLst>
            </p:cNvPr>
            <p:cNvSpPr/>
            <p:nvPr/>
          </p:nvSpPr>
          <p:spPr>
            <a:xfrm rot="10800000">
              <a:off x="5875044" y="3551244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727C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화살표: 아래쪽 95">
              <a:extLst>
                <a:ext uri="{FF2B5EF4-FFF2-40B4-BE49-F238E27FC236}">
                  <a16:creationId xmlns:a16="http://schemas.microsoft.com/office/drawing/2014/main" id="{144917F7-C635-8FDA-A7A9-904608E459BD}"/>
                </a:ext>
              </a:extLst>
            </p:cNvPr>
            <p:cNvSpPr/>
            <p:nvPr/>
          </p:nvSpPr>
          <p:spPr>
            <a:xfrm>
              <a:off x="7593490" y="3574104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F57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화살표: 아래쪽 96">
              <a:extLst>
                <a:ext uri="{FF2B5EF4-FFF2-40B4-BE49-F238E27FC236}">
                  <a16:creationId xmlns:a16="http://schemas.microsoft.com/office/drawing/2014/main" id="{B461B320-4D1F-D74D-FD07-C6CD7A7C24B7}"/>
                </a:ext>
              </a:extLst>
            </p:cNvPr>
            <p:cNvSpPr/>
            <p:nvPr/>
          </p:nvSpPr>
          <p:spPr>
            <a:xfrm rot="10800000">
              <a:off x="5875044" y="3915135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727C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화살표: 아래쪽 97">
              <a:extLst>
                <a:ext uri="{FF2B5EF4-FFF2-40B4-BE49-F238E27FC236}">
                  <a16:creationId xmlns:a16="http://schemas.microsoft.com/office/drawing/2014/main" id="{DC28BDC2-3CFC-2456-1ED7-EDE4E0698489}"/>
                </a:ext>
              </a:extLst>
            </p:cNvPr>
            <p:cNvSpPr/>
            <p:nvPr/>
          </p:nvSpPr>
          <p:spPr>
            <a:xfrm>
              <a:off x="7593490" y="3939265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F57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화살표: 아래쪽 98">
              <a:extLst>
                <a:ext uri="{FF2B5EF4-FFF2-40B4-BE49-F238E27FC236}">
                  <a16:creationId xmlns:a16="http://schemas.microsoft.com/office/drawing/2014/main" id="{729AF1C2-CD5F-4B8F-09FA-55AB74F9B288}"/>
                </a:ext>
              </a:extLst>
            </p:cNvPr>
            <p:cNvSpPr/>
            <p:nvPr/>
          </p:nvSpPr>
          <p:spPr>
            <a:xfrm>
              <a:off x="7593490" y="4304427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F57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화살표: 아래쪽 100">
              <a:extLst>
                <a:ext uri="{FF2B5EF4-FFF2-40B4-BE49-F238E27FC236}">
                  <a16:creationId xmlns:a16="http://schemas.microsoft.com/office/drawing/2014/main" id="{C3763084-7B00-E68F-5BEA-0FA1EFB917D4}"/>
                </a:ext>
              </a:extLst>
            </p:cNvPr>
            <p:cNvSpPr/>
            <p:nvPr/>
          </p:nvSpPr>
          <p:spPr>
            <a:xfrm rot="10800000">
              <a:off x="5875044" y="4642917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727C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화살표: 아래쪽 104">
              <a:extLst>
                <a:ext uri="{FF2B5EF4-FFF2-40B4-BE49-F238E27FC236}">
                  <a16:creationId xmlns:a16="http://schemas.microsoft.com/office/drawing/2014/main" id="{1E1DA5AD-31E4-E13B-AAF2-CA775B673ABE}"/>
                </a:ext>
              </a:extLst>
            </p:cNvPr>
            <p:cNvSpPr/>
            <p:nvPr/>
          </p:nvSpPr>
          <p:spPr>
            <a:xfrm>
              <a:off x="7593490" y="4669589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F57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화살표: 아래쪽 105">
              <a:extLst>
                <a:ext uri="{FF2B5EF4-FFF2-40B4-BE49-F238E27FC236}">
                  <a16:creationId xmlns:a16="http://schemas.microsoft.com/office/drawing/2014/main" id="{8CC84A3A-82B2-D3C5-EA95-8CD28EB85DD0}"/>
                </a:ext>
              </a:extLst>
            </p:cNvPr>
            <p:cNvSpPr/>
            <p:nvPr/>
          </p:nvSpPr>
          <p:spPr>
            <a:xfrm rot="10800000">
              <a:off x="5875044" y="5006808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727C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화살표: 아래쪽 107">
              <a:extLst>
                <a:ext uri="{FF2B5EF4-FFF2-40B4-BE49-F238E27FC236}">
                  <a16:creationId xmlns:a16="http://schemas.microsoft.com/office/drawing/2014/main" id="{A9E16FF7-732A-495F-FAEB-7E5AE1D01B3A}"/>
                </a:ext>
              </a:extLst>
            </p:cNvPr>
            <p:cNvSpPr/>
            <p:nvPr/>
          </p:nvSpPr>
          <p:spPr>
            <a:xfrm>
              <a:off x="7593490" y="5034751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F57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화살표: 아래쪽 108">
              <a:extLst>
                <a:ext uri="{FF2B5EF4-FFF2-40B4-BE49-F238E27FC236}">
                  <a16:creationId xmlns:a16="http://schemas.microsoft.com/office/drawing/2014/main" id="{CC5C35AB-5399-0E0E-C532-E455A20586CC}"/>
                </a:ext>
              </a:extLst>
            </p:cNvPr>
            <p:cNvSpPr/>
            <p:nvPr/>
          </p:nvSpPr>
          <p:spPr>
            <a:xfrm>
              <a:off x="7593490" y="5399913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F57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화살표: 아래쪽 109">
              <a:extLst>
                <a:ext uri="{FF2B5EF4-FFF2-40B4-BE49-F238E27FC236}">
                  <a16:creationId xmlns:a16="http://schemas.microsoft.com/office/drawing/2014/main" id="{500D9A9E-730D-9707-F234-43DB963A4963}"/>
                </a:ext>
              </a:extLst>
            </p:cNvPr>
            <p:cNvSpPr/>
            <p:nvPr/>
          </p:nvSpPr>
          <p:spPr>
            <a:xfrm rot="10800000">
              <a:off x="5875044" y="5734592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727CF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화살표: 아래쪽 110">
              <a:extLst>
                <a:ext uri="{FF2B5EF4-FFF2-40B4-BE49-F238E27FC236}">
                  <a16:creationId xmlns:a16="http://schemas.microsoft.com/office/drawing/2014/main" id="{0F8B3512-B907-5030-6CC3-62E2B042ADC7}"/>
                </a:ext>
              </a:extLst>
            </p:cNvPr>
            <p:cNvSpPr/>
            <p:nvPr/>
          </p:nvSpPr>
          <p:spPr>
            <a:xfrm>
              <a:off x="7593490" y="5765073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F57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화살표: 아래쪽 111">
              <a:extLst>
                <a:ext uri="{FF2B5EF4-FFF2-40B4-BE49-F238E27FC236}">
                  <a16:creationId xmlns:a16="http://schemas.microsoft.com/office/drawing/2014/main" id="{A7409F62-C7E3-3CAC-5205-68ECB6393B4D}"/>
                </a:ext>
              </a:extLst>
            </p:cNvPr>
            <p:cNvSpPr/>
            <p:nvPr/>
          </p:nvSpPr>
          <p:spPr>
            <a:xfrm>
              <a:off x="5875043" y="4279026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F57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화살표: 아래쪽 113">
              <a:extLst>
                <a:ext uri="{FF2B5EF4-FFF2-40B4-BE49-F238E27FC236}">
                  <a16:creationId xmlns:a16="http://schemas.microsoft.com/office/drawing/2014/main" id="{CAF0559B-4FA4-AB79-B787-7D2D3B617A0B}"/>
                </a:ext>
              </a:extLst>
            </p:cNvPr>
            <p:cNvSpPr/>
            <p:nvPr/>
          </p:nvSpPr>
          <p:spPr>
            <a:xfrm>
              <a:off x="5875043" y="5399913"/>
              <a:ext cx="146313" cy="150145"/>
            </a:xfrm>
            <a:prstGeom prst="downArrow">
              <a:avLst>
                <a:gd name="adj1" fmla="val 48993"/>
                <a:gd name="adj2" fmla="val 48993"/>
              </a:avLst>
            </a:prstGeom>
            <a:solidFill>
              <a:srgbClr val="F5737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9" name="Rect 0">
            <a:extLst>
              <a:ext uri="{FF2B5EF4-FFF2-40B4-BE49-F238E27FC236}">
                <a16:creationId xmlns:a16="http://schemas.microsoft.com/office/drawing/2014/main" id="{FD298F2C-15A1-0CED-5009-3084667F753E}"/>
              </a:ext>
            </a:extLst>
          </p:cNvPr>
          <p:cNvSpPr>
            <a:spLocks/>
          </p:cNvSpPr>
          <p:nvPr/>
        </p:nvSpPr>
        <p:spPr>
          <a:xfrm>
            <a:off x="7212416" y="2412333"/>
            <a:ext cx="849994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공문 전달</a:t>
            </a:r>
          </a:p>
        </p:txBody>
      </p:sp>
    </p:spTree>
    <p:extLst>
      <p:ext uri="{BB962C8B-B14F-4D97-AF65-F5344CB8AC3E}">
        <p14:creationId xmlns:p14="http://schemas.microsoft.com/office/powerpoint/2010/main" val="840448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부진 매장 관리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공문 보내기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매출이 부진한 가맹점을 조회 및 관리할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82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부진 가맹점에게 공문을 발송할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체크박스로 공문을 전달할 매장을 선택 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매출이 부진한 가맹점을 조회 및 관리할 수 있다</a:t>
                      </a:r>
                      <a:r>
                        <a:rPr lang="en-US" altLang="ko-KR" sz="1100" b="0" dirty="0"/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부진 가맹점에게 공문을 발송할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54F8A5B3-D460-DDAB-85F6-F9F0D9B02055}"/>
              </a:ext>
            </a:extLst>
          </p:cNvPr>
          <p:cNvSpPr>
            <a:spLocks/>
          </p:cNvSpPr>
          <p:nvPr/>
        </p:nvSpPr>
        <p:spPr>
          <a:xfrm>
            <a:off x="12423211" y="5077194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pic>
        <p:nvPicPr>
          <p:cNvPr id="117" name="그림 116">
            <a:extLst>
              <a:ext uri="{FF2B5EF4-FFF2-40B4-BE49-F238E27FC236}">
                <a16:creationId xmlns:a16="http://schemas.microsoft.com/office/drawing/2014/main" id="{E1C4814F-7041-DCE3-6457-4DF50DBF7C6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1862" y="1886130"/>
            <a:ext cx="6931753" cy="4871126"/>
          </a:xfrm>
          <a:prstGeom prst="rect">
            <a:avLst/>
          </a:prstGeom>
        </p:spPr>
      </p:pic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C2611616-EF27-62DA-FBF7-7B7D08A7308D}"/>
              </a:ext>
            </a:extLst>
          </p:cNvPr>
          <p:cNvSpPr/>
          <p:nvPr/>
        </p:nvSpPr>
        <p:spPr>
          <a:xfrm>
            <a:off x="1442279" y="1881514"/>
            <a:ext cx="6939580" cy="4895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D12D695E-F740-8D76-D038-F642AC48D04A}"/>
              </a:ext>
            </a:extLst>
          </p:cNvPr>
          <p:cNvGrpSpPr/>
          <p:nvPr/>
        </p:nvGrpSpPr>
        <p:grpSpPr>
          <a:xfrm>
            <a:off x="1767460" y="2125479"/>
            <a:ext cx="6215027" cy="4498842"/>
            <a:chOff x="1767460" y="2125479"/>
            <a:chExt cx="6215027" cy="4498842"/>
          </a:xfrm>
        </p:grpSpPr>
        <p:sp>
          <p:nvSpPr>
            <p:cNvPr id="120" name="사각형: 둥근 모서리 119">
              <a:extLst>
                <a:ext uri="{FF2B5EF4-FFF2-40B4-BE49-F238E27FC236}">
                  <a16:creationId xmlns:a16="http://schemas.microsoft.com/office/drawing/2014/main" id="{00AC5333-888D-8735-EAD8-D6F5D872A0A0}"/>
                </a:ext>
              </a:extLst>
            </p:cNvPr>
            <p:cNvSpPr/>
            <p:nvPr/>
          </p:nvSpPr>
          <p:spPr>
            <a:xfrm>
              <a:off x="1767460" y="2125479"/>
              <a:ext cx="6215027" cy="4498842"/>
            </a:xfrm>
            <a:prstGeom prst="roundRect">
              <a:avLst>
                <a:gd name="adj" fmla="val 56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1" name="Rect 0">
              <a:extLst>
                <a:ext uri="{FF2B5EF4-FFF2-40B4-BE49-F238E27FC236}">
                  <a16:creationId xmlns:a16="http://schemas.microsoft.com/office/drawing/2014/main" id="{66B8860D-F4E3-8748-132B-852FD1FE3197}"/>
                </a:ext>
              </a:extLst>
            </p:cNvPr>
            <p:cNvSpPr txBox="1">
              <a:spLocks/>
            </p:cNvSpPr>
            <p:nvPr/>
          </p:nvSpPr>
          <p:spPr>
            <a:xfrm>
              <a:off x="7435118" y="2208289"/>
              <a:ext cx="246310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22" name="Rect 0">
              <a:extLst>
                <a:ext uri="{FF2B5EF4-FFF2-40B4-BE49-F238E27FC236}">
                  <a16:creationId xmlns:a16="http://schemas.microsoft.com/office/drawing/2014/main" id="{B63A76C5-974B-D88E-4291-CAAC618571E7}"/>
                </a:ext>
              </a:extLst>
            </p:cNvPr>
            <p:cNvSpPr txBox="1">
              <a:spLocks/>
            </p:cNvSpPr>
            <p:nvPr/>
          </p:nvSpPr>
          <p:spPr>
            <a:xfrm>
              <a:off x="2084982" y="2419750"/>
              <a:ext cx="1820719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부진 매장 상세보기</a:t>
              </a:r>
            </a:p>
          </p:txBody>
        </p:sp>
        <p:pic>
          <p:nvPicPr>
            <p:cNvPr id="123" name="Picture " descr="C:/Users/PC-05/AppData/Roaming/PolarisOffice/ETemp/5392_7985736/fImage38798276334.png">
              <a:extLst>
                <a:ext uri="{FF2B5EF4-FFF2-40B4-BE49-F238E27FC236}">
                  <a16:creationId xmlns:a16="http://schemas.microsoft.com/office/drawing/2014/main" id="{29AF11AF-705F-B45D-153A-844DF9A5A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573" y="2731142"/>
              <a:ext cx="153035" cy="3330157"/>
            </a:xfrm>
            <a:prstGeom prst="rect">
              <a:avLst/>
            </a:prstGeom>
            <a:noFill/>
          </p:spPr>
        </p:pic>
        <p:cxnSp>
          <p:nvCxnSpPr>
            <p:cNvPr id="124" name="도형 9">
              <a:extLst>
                <a:ext uri="{FF2B5EF4-FFF2-40B4-BE49-F238E27FC236}">
                  <a16:creationId xmlns:a16="http://schemas.microsoft.com/office/drawing/2014/main" id="{667A842D-F08A-5CD9-F2BD-8C0A6361FF01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2692661"/>
              <a:ext cx="5573395" cy="1905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도형 12">
              <a:extLst>
                <a:ext uri="{FF2B5EF4-FFF2-40B4-BE49-F238E27FC236}">
                  <a16:creationId xmlns:a16="http://schemas.microsoft.com/office/drawing/2014/main" id="{D6991AE2-F603-BFE3-E2E1-90CA19C30878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6094663"/>
              <a:ext cx="5573395" cy="2791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6772D8A7-E39E-7B65-F868-4117DA0F442D}"/>
              </a:ext>
            </a:extLst>
          </p:cNvPr>
          <p:cNvGrpSpPr/>
          <p:nvPr/>
        </p:nvGrpSpPr>
        <p:grpSpPr>
          <a:xfrm>
            <a:off x="2148881" y="2692661"/>
            <a:ext cx="4540217" cy="643925"/>
            <a:chOff x="2148881" y="2692661"/>
            <a:chExt cx="4540217" cy="643925"/>
          </a:xfrm>
        </p:grpSpPr>
        <p:sp>
          <p:nvSpPr>
            <p:cNvPr id="127" name="Rect 0">
              <a:extLst>
                <a:ext uri="{FF2B5EF4-FFF2-40B4-BE49-F238E27FC236}">
                  <a16:creationId xmlns:a16="http://schemas.microsoft.com/office/drawing/2014/main" id="{174FEBA5-3BFB-D819-051D-40D6C59560C4}"/>
                </a:ext>
              </a:extLst>
            </p:cNvPr>
            <p:cNvSpPr>
              <a:spLocks/>
            </p:cNvSpPr>
            <p:nvPr/>
          </p:nvSpPr>
          <p:spPr>
            <a:xfrm>
              <a:off x="2178049" y="3026969"/>
              <a:ext cx="4511049" cy="30961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대전오류점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1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대전 탄방점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, </a:t>
              </a: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10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괴정점</a:t>
              </a:r>
              <a:endPara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92" name="Rect 0">
              <a:extLst>
                <a:ext uri="{FF2B5EF4-FFF2-40B4-BE49-F238E27FC236}">
                  <a16:creationId xmlns:a16="http://schemas.microsoft.com/office/drawing/2014/main" id="{72DE7D04-1279-E3E2-FECA-C56C99912940}"/>
                </a:ext>
              </a:extLst>
            </p:cNvPr>
            <p:cNvSpPr txBox="1">
              <a:spLocks/>
            </p:cNvSpPr>
            <p:nvPr/>
          </p:nvSpPr>
          <p:spPr>
            <a:xfrm>
              <a:off x="2148881" y="2692661"/>
              <a:ext cx="1248235" cy="3511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atinLnBrk="0">
                <a:lnSpc>
                  <a:spcPct val="200000"/>
                </a:lnSpc>
              </a:pP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지점명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93" name="Rect 0">
            <a:extLst>
              <a:ext uri="{FF2B5EF4-FFF2-40B4-BE49-F238E27FC236}">
                <a16:creationId xmlns:a16="http://schemas.microsoft.com/office/drawing/2014/main" id="{135ACA43-17F2-CDAF-CAEE-EA9E89FD82F7}"/>
              </a:ext>
            </a:extLst>
          </p:cNvPr>
          <p:cNvSpPr>
            <a:spLocks/>
          </p:cNvSpPr>
          <p:nvPr/>
        </p:nvSpPr>
        <p:spPr>
          <a:xfrm>
            <a:off x="2178049" y="4360058"/>
            <a:ext cx="4511049" cy="162824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endParaRPr lang="en-US" altLang="ko-KR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본사입니다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!</a:t>
            </a:r>
          </a:p>
          <a:p>
            <a:pPr algn="ctr"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열심히들 합시다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~!!</a:t>
            </a:r>
          </a:p>
          <a:p>
            <a:pPr algn="ctr"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강매 고고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~~!!</a:t>
            </a:r>
          </a:p>
        </p:txBody>
      </p:sp>
      <p:sp>
        <p:nvSpPr>
          <p:cNvPr id="194" name="Rect 0">
            <a:extLst>
              <a:ext uri="{FF2B5EF4-FFF2-40B4-BE49-F238E27FC236}">
                <a16:creationId xmlns:a16="http://schemas.microsoft.com/office/drawing/2014/main" id="{E16FB3D5-7217-6B6F-AD05-ADC31DDFE3B3}"/>
              </a:ext>
            </a:extLst>
          </p:cNvPr>
          <p:cNvSpPr txBox="1">
            <a:spLocks/>
          </p:cNvSpPr>
          <p:nvPr/>
        </p:nvSpPr>
        <p:spPr>
          <a:xfrm>
            <a:off x="4381167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발송하기</a:t>
            </a:r>
          </a:p>
        </p:txBody>
      </p:sp>
      <p:sp>
        <p:nvSpPr>
          <p:cNvPr id="195" name="Rect 0">
            <a:extLst>
              <a:ext uri="{FF2B5EF4-FFF2-40B4-BE49-F238E27FC236}">
                <a16:creationId xmlns:a16="http://schemas.microsoft.com/office/drawing/2014/main" id="{9DB7A32B-E4A8-7660-7D6A-1294A1343228}"/>
              </a:ext>
            </a:extLst>
          </p:cNvPr>
          <p:cNvSpPr txBox="1">
            <a:spLocks/>
          </p:cNvSpPr>
          <p:nvPr/>
        </p:nvSpPr>
        <p:spPr>
          <a:xfrm>
            <a:off x="2091019" y="3521956"/>
            <a:ext cx="1248235" cy="84164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제목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내용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6" name="Rect 0">
            <a:extLst>
              <a:ext uri="{FF2B5EF4-FFF2-40B4-BE49-F238E27FC236}">
                <a16:creationId xmlns:a16="http://schemas.microsoft.com/office/drawing/2014/main" id="{706D7FB3-E7D3-69E8-7347-5ADDBFA234A1}"/>
              </a:ext>
            </a:extLst>
          </p:cNvPr>
          <p:cNvSpPr>
            <a:spLocks/>
          </p:cNvSpPr>
          <p:nvPr/>
        </p:nvSpPr>
        <p:spPr>
          <a:xfrm>
            <a:off x="2178049" y="3784875"/>
            <a:ext cx="4511049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부진 매장 공문 전달</a:t>
            </a:r>
          </a:p>
        </p:txBody>
      </p:sp>
      <p:pic>
        <p:nvPicPr>
          <p:cNvPr id="198" name="그림 197">
            <a:extLst>
              <a:ext uri="{FF2B5EF4-FFF2-40B4-BE49-F238E27FC236}">
                <a16:creationId xmlns:a16="http://schemas.microsoft.com/office/drawing/2014/main" id="{E28F7E20-9C57-88DC-C3C7-06E98A2FEB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6064" y="4371799"/>
            <a:ext cx="4503034" cy="2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00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공문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가맹점주에게 발송한 공문 내역을 확인할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상단의 검색창에서 검색하면 발송 내역을 확인할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등록 버튼으로 공문을 등록할 수 있다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가맹점주에게 발송한 공문 내역을 확인할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8E39CC-2A1B-3DB6-53BD-E4FCD35C034B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32A1AA00-1788-3698-F9D9-DA1B8CC785B8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공문 관리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15" name="사각형: 둥근 모서리 214">
            <a:extLst>
              <a:ext uri="{FF2B5EF4-FFF2-40B4-BE49-F238E27FC236}">
                <a16:creationId xmlns:a16="http://schemas.microsoft.com/office/drawing/2014/main" id="{96584D11-E630-42C2-9D5C-DAD8C49A9D10}"/>
              </a:ext>
            </a:extLst>
          </p:cNvPr>
          <p:cNvSpPr/>
          <p:nvPr/>
        </p:nvSpPr>
        <p:spPr>
          <a:xfrm>
            <a:off x="1469904" y="2730873"/>
            <a:ext cx="6830816" cy="38934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16" name="그룹 215">
            <a:extLst>
              <a:ext uri="{FF2B5EF4-FFF2-40B4-BE49-F238E27FC236}">
                <a16:creationId xmlns:a16="http://schemas.microsoft.com/office/drawing/2014/main" id="{DB79A4F5-8FFA-5A06-6457-40FABE2E3FBA}"/>
              </a:ext>
            </a:extLst>
          </p:cNvPr>
          <p:cNvGrpSpPr/>
          <p:nvPr/>
        </p:nvGrpSpPr>
        <p:grpSpPr>
          <a:xfrm>
            <a:off x="1643033" y="2875315"/>
            <a:ext cx="6398119" cy="3484275"/>
            <a:chOff x="885449" y="3190374"/>
            <a:chExt cx="6693242" cy="3356646"/>
          </a:xfrm>
        </p:grpSpPr>
        <p:cxnSp>
          <p:nvCxnSpPr>
            <p:cNvPr id="217" name="Rect 0">
              <a:extLst>
                <a:ext uri="{FF2B5EF4-FFF2-40B4-BE49-F238E27FC236}">
                  <a16:creationId xmlns:a16="http://schemas.microsoft.com/office/drawing/2014/main" id="{89BC4592-C5ED-E7DF-7567-56520438C61D}"/>
                </a:ext>
              </a:extLst>
            </p:cNvPr>
            <p:cNvCxnSpPr>
              <a:cxnSpLocks/>
            </p:cNvCxnSpPr>
            <p:nvPr/>
          </p:nvCxnSpPr>
          <p:spPr>
            <a:xfrm>
              <a:off x="885450" y="3190374"/>
              <a:ext cx="6692402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Rect 0">
              <a:extLst>
                <a:ext uri="{FF2B5EF4-FFF2-40B4-BE49-F238E27FC236}">
                  <a16:creationId xmlns:a16="http://schemas.microsoft.com/office/drawing/2014/main" id="{2A9ACBF9-E5F9-3503-37C0-5C8B46654B47}"/>
                </a:ext>
              </a:extLst>
            </p:cNvPr>
            <p:cNvCxnSpPr>
              <a:cxnSpLocks/>
            </p:cNvCxnSpPr>
            <p:nvPr/>
          </p:nvCxnSpPr>
          <p:spPr>
            <a:xfrm>
              <a:off x="885450" y="3624081"/>
              <a:ext cx="6693241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9" name="Rect 0">
              <a:extLst>
                <a:ext uri="{FF2B5EF4-FFF2-40B4-BE49-F238E27FC236}">
                  <a16:creationId xmlns:a16="http://schemas.microsoft.com/office/drawing/2014/main" id="{CB44C5FB-7391-4432-ADFF-7B248D5B8B4B}"/>
                </a:ext>
              </a:extLst>
            </p:cNvPr>
            <p:cNvSpPr txBox="1">
              <a:spLocks/>
            </p:cNvSpPr>
            <p:nvPr/>
          </p:nvSpPr>
          <p:spPr>
            <a:xfrm>
              <a:off x="967366" y="3283094"/>
              <a:ext cx="6512713" cy="26685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                     제목                                 관리자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ID                        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날짜</a:t>
              </a:r>
            </a:p>
          </p:txBody>
        </p:sp>
        <p:cxnSp>
          <p:nvCxnSpPr>
            <p:cNvPr id="220" name="Rect 0">
              <a:extLst>
                <a:ext uri="{FF2B5EF4-FFF2-40B4-BE49-F238E27FC236}">
                  <a16:creationId xmlns:a16="http://schemas.microsoft.com/office/drawing/2014/main" id="{54362E12-6120-5148-62C7-804414BBCA85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6326629"/>
              <a:ext cx="6692402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Rect 0">
              <a:extLst>
                <a:ext uri="{FF2B5EF4-FFF2-40B4-BE49-F238E27FC236}">
                  <a16:creationId xmlns:a16="http://schemas.microsoft.com/office/drawing/2014/main" id="{33B8EC63-D8B2-AC93-19F7-DB51D64E2040}"/>
                </a:ext>
              </a:extLst>
            </p:cNvPr>
            <p:cNvSpPr txBox="1">
              <a:spLocks/>
            </p:cNvSpPr>
            <p:nvPr/>
          </p:nvSpPr>
          <p:spPr>
            <a:xfrm>
              <a:off x="1444285" y="3668288"/>
              <a:ext cx="1989901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부진 매장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공문 전달</a:t>
              </a:r>
              <a:endPara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부진 매장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공문 전달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부진 매장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공문 전달</a:t>
              </a:r>
              <a:endPara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부진 매장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공문 전달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부진 매장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공문 전달</a:t>
              </a:r>
              <a:endPara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부진 매장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공문 전달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부진 매장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공문 전달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22" name="Rect 0">
              <a:extLst>
                <a:ext uri="{FF2B5EF4-FFF2-40B4-BE49-F238E27FC236}">
                  <a16:creationId xmlns:a16="http://schemas.microsoft.com/office/drawing/2014/main" id="{84948560-5351-76BD-DA1B-146AF748E779}"/>
                </a:ext>
              </a:extLst>
            </p:cNvPr>
            <p:cNvSpPr txBox="1">
              <a:spLocks/>
            </p:cNvSpPr>
            <p:nvPr/>
          </p:nvSpPr>
          <p:spPr>
            <a:xfrm>
              <a:off x="4132613" y="3668288"/>
              <a:ext cx="1235572" cy="28787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Admin02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Admin03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Admin03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endParaRPr lang="ko-KR" altLang="en-US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23" name="Rect 0">
              <a:extLst>
                <a:ext uri="{FF2B5EF4-FFF2-40B4-BE49-F238E27FC236}">
                  <a16:creationId xmlns:a16="http://schemas.microsoft.com/office/drawing/2014/main" id="{A1F0BF3D-C58F-7587-F248-0BC511013FC9}"/>
                </a:ext>
              </a:extLst>
            </p:cNvPr>
            <p:cNvSpPr txBox="1">
              <a:spLocks/>
            </p:cNvSpPr>
            <p:nvPr/>
          </p:nvSpPr>
          <p:spPr>
            <a:xfrm>
              <a:off x="6026919" y="3668288"/>
              <a:ext cx="1123247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2023-11-29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2023-11-29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2023-11-28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2023-11-28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2023-11-28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2023-11-27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2023-11-27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85A40FCF-E610-581D-BE55-7AC1C7337E50}"/>
              </a:ext>
            </a:extLst>
          </p:cNvPr>
          <p:cNvGrpSpPr/>
          <p:nvPr/>
        </p:nvGrpSpPr>
        <p:grpSpPr>
          <a:xfrm>
            <a:off x="1807803" y="3495451"/>
            <a:ext cx="212725" cy="2436296"/>
            <a:chOff x="1807803" y="3495451"/>
            <a:chExt cx="212725" cy="2436296"/>
          </a:xfrm>
        </p:grpSpPr>
        <p:sp>
          <p:nvSpPr>
            <p:cNvPr id="225" name="도형 51">
              <a:extLst>
                <a:ext uri="{FF2B5EF4-FFF2-40B4-BE49-F238E27FC236}">
                  <a16:creationId xmlns:a16="http://schemas.microsoft.com/office/drawing/2014/main" id="{06340048-3F65-2781-51A9-443FE50DCF15}"/>
                </a:ext>
              </a:extLst>
            </p:cNvPr>
            <p:cNvSpPr>
              <a:spLocks/>
            </p:cNvSpPr>
            <p:nvPr/>
          </p:nvSpPr>
          <p:spPr>
            <a:xfrm>
              <a:off x="1807803" y="462942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26" name="도형 51">
              <a:extLst>
                <a:ext uri="{FF2B5EF4-FFF2-40B4-BE49-F238E27FC236}">
                  <a16:creationId xmlns:a16="http://schemas.microsoft.com/office/drawing/2014/main" id="{F2C916C4-912D-276B-F3FF-D0D22DA8F652}"/>
                </a:ext>
              </a:extLst>
            </p:cNvPr>
            <p:cNvSpPr>
              <a:spLocks/>
            </p:cNvSpPr>
            <p:nvPr/>
          </p:nvSpPr>
          <p:spPr>
            <a:xfrm>
              <a:off x="1807803" y="499283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27" name="도형 51">
              <a:extLst>
                <a:ext uri="{FF2B5EF4-FFF2-40B4-BE49-F238E27FC236}">
                  <a16:creationId xmlns:a16="http://schemas.microsoft.com/office/drawing/2014/main" id="{4C1CE3D4-3F44-A44A-6B12-C231DE554439}"/>
                </a:ext>
              </a:extLst>
            </p:cNvPr>
            <p:cNvSpPr>
              <a:spLocks/>
            </p:cNvSpPr>
            <p:nvPr/>
          </p:nvSpPr>
          <p:spPr>
            <a:xfrm>
              <a:off x="1807803" y="535624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28" name="도형 51">
              <a:extLst>
                <a:ext uri="{FF2B5EF4-FFF2-40B4-BE49-F238E27FC236}">
                  <a16:creationId xmlns:a16="http://schemas.microsoft.com/office/drawing/2014/main" id="{4A91FB34-C48A-36AF-0779-DEAFD9115CB4}"/>
                </a:ext>
              </a:extLst>
            </p:cNvPr>
            <p:cNvSpPr>
              <a:spLocks/>
            </p:cNvSpPr>
            <p:nvPr/>
          </p:nvSpPr>
          <p:spPr>
            <a:xfrm>
              <a:off x="1807803" y="5719657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29" name="도형 51">
              <a:extLst>
                <a:ext uri="{FF2B5EF4-FFF2-40B4-BE49-F238E27FC236}">
                  <a16:creationId xmlns:a16="http://schemas.microsoft.com/office/drawing/2014/main" id="{289398C8-D1C1-790B-F448-DA808B609F96}"/>
                </a:ext>
              </a:extLst>
            </p:cNvPr>
            <p:cNvSpPr>
              <a:spLocks/>
            </p:cNvSpPr>
            <p:nvPr/>
          </p:nvSpPr>
          <p:spPr>
            <a:xfrm>
              <a:off x="1807803" y="354307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0" name="텍스트 상자 55">
              <a:extLst>
                <a:ext uri="{FF2B5EF4-FFF2-40B4-BE49-F238E27FC236}">
                  <a16:creationId xmlns:a16="http://schemas.microsoft.com/office/drawing/2014/main" id="{CF7D514F-17DE-25B0-E763-41F0582920AD}"/>
                </a:ext>
              </a:extLst>
            </p:cNvPr>
            <p:cNvSpPr txBox="1">
              <a:spLocks/>
            </p:cNvSpPr>
            <p:nvPr/>
          </p:nvSpPr>
          <p:spPr>
            <a:xfrm>
              <a:off x="1838918" y="3495451"/>
              <a:ext cx="179070" cy="27749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800" dirty="0">
                  <a:latin typeface="맑은 고딕" charset="0"/>
                  <a:ea typeface="맑은 고딕" charset="0"/>
                </a:rPr>
                <a:t>∨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31" name="도형 51">
              <a:extLst>
                <a:ext uri="{FF2B5EF4-FFF2-40B4-BE49-F238E27FC236}">
                  <a16:creationId xmlns:a16="http://schemas.microsoft.com/office/drawing/2014/main" id="{C11EA40E-1D56-6178-65D1-907FC1236201}"/>
                </a:ext>
              </a:extLst>
            </p:cNvPr>
            <p:cNvSpPr>
              <a:spLocks/>
            </p:cNvSpPr>
            <p:nvPr/>
          </p:nvSpPr>
          <p:spPr>
            <a:xfrm>
              <a:off x="1807803" y="3900681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3" name="텍스트 상자 55">
              <a:extLst>
                <a:ext uri="{FF2B5EF4-FFF2-40B4-BE49-F238E27FC236}">
                  <a16:creationId xmlns:a16="http://schemas.microsoft.com/office/drawing/2014/main" id="{23FBDA30-FF02-B661-D827-7C0E77830DAB}"/>
                </a:ext>
              </a:extLst>
            </p:cNvPr>
            <p:cNvSpPr txBox="1">
              <a:spLocks/>
            </p:cNvSpPr>
            <p:nvPr/>
          </p:nvSpPr>
          <p:spPr>
            <a:xfrm>
              <a:off x="1838918" y="3853056"/>
              <a:ext cx="179070" cy="27749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800" dirty="0">
                  <a:latin typeface="맑은 고딕" charset="0"/>
                  <a:ea typeface="맑은 고딕" charset="0"/>
                </a:rPr>
                <a:t>∨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34" name="도형 51">
              <a:extLst>
                <a:ext uri="{FF2B5EF4-FFF2-40B4-BE49-F238E27FC236}">
                  <a16:creationId xmlns:a16="http://schemas.microsoft.com/office/drawing/2014/main" id="{C3C9F2EE-11BA-222F-C113-0945DFA85283}"/>
                </a:ext>
              </a:extLst>
            </p:cNvPr>
            <p:cNvSpPr>
              <a:spLocks/>
            </p:cNvSpPr>
            <p:nvPr/>
          </p:nvSpPr>
          <p:spPr>
            <a:xfrm>
              <a:off x="1807803" y="4261318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35" name="텍스트 상자 55">
              <a:extLst>
                <a:ext uri="{FF2B5EF4-FFF2-40B4-BE49-F238E27FC236}">
                  <a16:creationId xmlns:a16="http://schemas.microsoft.com/office/drawing/2014/main" id="{8CA9AD24-D8CF-4EBC-10C7-D04031E64F61}"/>
                </a:ext>
              </a:extLst>
            </p:cNvPr>
            <p:cNvSpPr txBox="1">
              <a:spLocks/>
            </p:cNvSpPr>
            <p:nvPr/>
          </p:nvSpPr>
          <p:spPr>
            <a:xfrm>
              <a:off x="1838918" y="4213693"/>
              <a:ext cx="179070" cy="27749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800" dirty="0">
                  <a:latin typeface="맑은 고딕" charset="0"/>
                  <a:ea typeface="맑은 고딕" charset="0"/>
                </a:rPr>
                <a:t>∨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92" name="그림 191">
            <a:extLst>
              <a:ext uri="{FF2B5EF4-FFF2-40B4-BE49-F238E27FC236}">
                <a16:creationId xmlns:a16="http://schemas.microsoft.com/office/drawing/2014/main" id="{B6030C89-8BFF-FE48-D139-F0E0ED2DC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281" y="6299300"/>
            <a:ext cx="1373345" cy="218655"/>
          </a:xfrm>
          <a:prstGeom prst="rect">
            <a:avLst/>
          </a:prstGeom>
        </p:spPr>
      </p:pic>
      <p:grpSp>
        <p:nvGrpSpPr>
          <p:cNvPr id="241" name="그룹 240">
            <a:extLst>
              <a:ext uri="{FF2B5EF4-FFF2-40B4-BE49-F238E27FC236}">
                <a16:creationId xmlns:a16="http://schemas.microsoft.com/office/drawing/2014/main" id="{D279438F-9272-7F55-E6E0-DFCBA6C201B7}"/>
              </a:ext>
            </a:extLst>
          </p:cNvPr>
          <p:cNvGrpSpPr/>
          <p:nvPr/>
        </p:nvGrpSpPr>
        <p:grpSpPr>
          <a:xfrm>
            <a:off x="7006405" y="6200606"/>
            <a:ext cx="1056005" cy="268111"/>
            <a:chOff x="6737049" y="6200606"/>
            <a:chExt cx="1056005" cy="268111"/>
          </a:xfrm>
        </p:grpSpPr>
        <p:sp>
          <p:nvSpPr>
            <p:cNvPr id="2" name="Rect 0">
              <a:extLst>
                <a:ext uri="{FF2B5EF4-FFF2-40B4-BE49-F238E27FC236}">
                  <a16:creationId xmlns:a16="http://schemas.microsoft.com/office/drawing/2014/main" id="{683BB38D-3396-FB09-981B-C173562D07D6}"/>
                </a:ext>
              </a:extLst>
            </p:cNvPr>
            <p:cNvSpPr>
              <a:spLocks/>
            </p:cNvSpPr>
            <p:nvPr/>
          </p:nvSpPr>
          <p:spPr>
            <a:xfrm>
              <a:off x="6737049" y="6206321"/>
              <a:ext cx="485140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sz="1000" dirty="0" err="1">
                  <a:latin typeface="맑은 고딕" charset="0"/>
                  <a:ea typeface="맑은 고딕" charset="0"/>
                </a:rPr>
                <a:t>등록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" name="도형 123">
              <a:extLst>
                <a:ext uri="{FF2B5EF4-FFF2-40B4-BE49-F238E27FC236}">
                  <a16:creationId xmlns:a16="http://schemas.microsoft.com/office/drawing/2014/main" id="{51461CEC-3A21-6C2E-F860-888BFA77BC42}"/>
                </a:ext>
              </a:extLst>
            </p:cNvPr>
            <p:cNvSpPr>
              <a:spLocks/>
            </p:cNvSpPr>
            <p:nvPr/>
          </p:nvSpPr>
          <p:spPr>
            <a:xfrm>
              <a:off x="7307914" y="6200606"/>
              <a:ext cx="485140" cy="2623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sz="1000" dirty="0">
                  <a:latin typeface="맑은 고딕" charset="0"/>
                  <a:ea typeface="맑은 고딕" charset="0"/>
                </a:rPr>
                <a:t>삭</a:t>
              </a:r>
              <a:r>
                <a:rPr lang="ko-KR" altLang="en-US" sz="1000" dirty="0">
                  <a:latin typeface="맑은 고딕" charset="0"/>
                  <a:ea typeface="맑은 고딕" charset="0"/>
                </a:rPr>
                <a:t>제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AD85C07-6AA2-B569-A87F-861E82C8B13D}"/>
              </a:ext>
            </a:extLst>
          </p:cNvPr>
          <p:cNvGrpSpPr/>
          <p:nvPr/>
        </p:nvGrpSpPr>
        <p:grpSpPr>
          <a:xfrm>
            <a:off x="6208504" y="2442551"/>
            <a:ext cx="1853906" cy="239572"/>
            <a:chOff x="5189220" y="2400891"/>
            <a:chExt cx="1853906" cy="239572"/>
          </a:xfrm>
        </p:grpSpPr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CC0B3C4F-7409-CD3D-E618-49C36D87583F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666EB73B-D856-47FF-EFE7-5AC84300A42F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81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공문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가맹점주에게 발송한 공문 내역을 확인할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8E39CC-2A1B-3DB6-53BD-E4FCD35C03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8F919A-6F6D-CDF5-4CE4-3C2B12BB84C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469904" y="2005700"/>
            <a:ext cx="6830816" cy="4618620"/>
            <a:chOff x="1469904" y="2005700"/>
            <a:chExt cx="6830816" cy="4618620"/>
          </a:xfrm>
        </p:grpSpPr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32A1AA00-1788-3698-F9D9-DA1B8CC785B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04529" y="2005700"/>
              <a:ext cx="1950703" cy="3077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l" latinLnBrk="1"/>
              <a:r>
                <a:rPr lang="ko-KR" altLang="en-US" sz="1400" b="1" dirty="0"/>
                <a:t>공문 관리</a:t>
              </a:r>
            </a:p>
          </p:txBody>
        </p:sp>
        <p:sp>
          <p:nvSpPr>
            <p:cNvPr id="2" name="Rect 0">
              <a:extLst>
                <a:ext uri="{FF2B5EF4-FFF2-40B4-BE49-F238E27FC236}">
                  <a16:creationId xmlns:a16="http://schemas.microsoft.com/office/drawing/2014/main" id="{683BB38D-3396-FB09-981B-C173562D07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35288" y="2388247"/>
              <a:ext cx="485140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sz="1000" dirty="0" err="1">
                  <a:latin typeface="맑은 고딕" charset="0"/>
                  <a:ea typeface="맑은 고딕" charset="0"/>
                </a:rPr>
                <a:t>등록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" name="도형 123">
              <a:extLst>
                <a:ext uri="{FF2B5EF4-FFF2-40B4-BE49-F238E27FC236}">
                  <a16:creationId xmlns:a16="http://schemas.microsoft.com/office/drawing/2014/main" id="{51461CEC-3A21-6C2E-F860-888BFA77BC4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806153" y="2382532"/>
              <a:ext cx="485140" cy="2623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sz="1000" dirty="0">
                  <a:latin typeface="맑은 고딕" charset="0"/>
                  <a:ea typeface="맑은 고딕" charset="0"/>
                </a:rPr>
                <a:t>삭</a:t>
              </a:r>
              <a:r>
                <a:rPr lang="ko-KR" altLang="en-US" sz="1000" dirty="0">
                  <a:latin typeface="맑은 고딕" charset="0"/>
                  <a:ea typeface="맑은 고딕" charset="0"/>
                </a:rPr>
                <a:t>제</a:t>
              </a:r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A97E34C-D887-EC5C-27EA-F899798583F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5189220" y="2400891"/>
              <a:ext cx="1853906" cy="239572"/>
              <a:chOff x="5189220" y="2400891"/>
              <a:chExt cx="1853906" cy="239572"/>
            </a:xfrm>
          </p:grpSpPr>
          <p:sp>
            <p:nvSpPr>
              <p:cNvPr id="62" name="Rect 0">
                <a:extLst>
                  <a:ext uri="{FF2B5EF4-FFF2-40B4-BE49-F238E27FC236}">
                    <a16:creationId xmlns:a16="http://schemas.microsoft.com/office/drawing/2014/main" id="{54F8A5B3-D460-DDAB-85F6-F9F0D9B0205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189220" y="2400891"/>
                <a:ext cx="1527559" cy="239572"/>
              </a:xfrm>
              <a:prstGeom prst="rect">
                <a:avLst/>
              </a:prstGeom>
              <a:solidFill>
                <a:schemeClr val="bg1"/>
              </a:solidFill>
              <a:ln w="1905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latinLnBrk="0"/>
                <a:endPara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" name="Rect 0">
                <a:extLst>
                  <a:ext uri="{FF2B5EF4-FFF2-40B4-BE49-F238E27FC236}">
                    <a16:creationId xmlns:a16="http://schemas.microsoft.com/office/drawing/2014/main" id="{DB15ECE1-2765-2890-2135-EA4C936BA87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84531" y="2400891"/>
                <a:ext cx="558595" cy="239572"/>
              </a:xfrm>
              <a:prstGeom prst="rect">
                <a:avLst/>
              </a:prstGeom>
              <a:solidFill>
                <a:schemeClr val="tx1"/>
              </a:solidFill>
              <a:ln w="1905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 latinLnBrk="0"/>
                <a:r>
                  <a:rPr lang="ko-KR" altLang="en-US" sz="11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검색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FFDA0798-18F6-33D0-4C42-26D934E898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469904" y="2730873"/>
              <a:ext cx="6830816" cy="3893447"/>
              <a:chOff x="1469904" y="2730873"/>
              <a:chExt cx="6830816" cy="3893447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8D7EF885-3A15-1111-853F-B3E2D83AA6A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69904" y="2730873"/>
                <a:ext cx="6830816" cy="3893447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25053532-AFA8-E4E4-2B71-59BE726A3B5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643033" y="2875316"/>
                <a:ext cx="6398119" cy="3484275"/>
                <a:chOff x="885448" y="3190375"/>
                <a:chExt cx="6693240" cy="3356646"/>
              </a:xfrm>
            </p:grpSpPr>
            <p:cxnSp>
              <p:nvCxnSpPr>
                <p:cNvPr id="18" name="Rect 0">
                  <a:extLst>
                    <a:ext uri="{FF2B5EF4-FFF2-40B4-BE49-F238E27FC236}">
                      <a16:creationId xmlns:a16="http://schemas.microsoft.com/office/drawing/2014/main" id="{A973FAEA-BACE-69A3-46CE-7BAC2AB17931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885449" y="3190375"/>
                  <a:ext cx="6692400" cy="0"/>
                </a:xfrm>
                <a:prstGeom prst="line">
                  <a:avLst/>
                </a:prstGeom>
                <a:ln w="28575" cap="flat" cmpd="sng">
                  <a:solidFill>
                    <a:srgbClr val="3F3D36">
                      <a:alpha val="100000"/>
                    </a:srgb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Rect 0">
                  <a:extLst>
                    <a:ext uri="{FF2B5EF4-FFF2-40B4-BE49-F238E27FC236}">
                      <a16:creationId xmlns:a16="http://schemas.microsoft.com/office/drawing/2014/main" id="{4F2D2179-76FB-D0E7-B0C0-B929BB230D2B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885449" y="3624081"/>
                  <a:ext cx="6693239" cy="0"/>
                </a:xfrm>
                <a:prstGeom prst="line">
                  <a:avLst/>
                </a:prstGeom>
                <a:ln w="9525" cap="flat" cmpd="sng">
                  <a:solidFill>
                    <a:srgbClr val="3F3D36">
                      <a:alpha val="100000"/>
                    </a:srgb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" name="Rect 0">
                  <a:extLst>
                    <a:ext uri="{FF2B5EF4-FFF2-40B4-BE49-F238E27FC236}">
                      <a16:creationId xmlns:a16="http://schemas.microsoft.com/office/drawing/2014/main" id="{1296929B-653D-0195-04B3-EF089BB7D9CE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67365" y="3283095"/>
                  <a:ext cx="6512711" cy="266853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                     제목                                 관리자</a:t>
                  </a: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ID                        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날짜</a:t>
                  </a:r>
                </a:p>
              </p:txBody>
            </p:sp>
            <p:cxnSp>
              <p:nvCxnSpPr>
                <p:cNvPr id="21" name="Rect 0">
                  <a:extLst>
                    <a:ext uri="{FF2B5EF4-FFF2-40B4-BE49-F238E27FC236}">
                      <a16:creationId xmlns:a16="http://schemas.microsoft.com/office/drawing/2014/main" id="{1AAEEE2E-8ED5-C024-80E7-AE9BCB755D9D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</p:cNvCxnSpPr>
                <p:nvPr/>
              </p:nvCxnSpPr>
              <p:spPr>
                <a:xfrm>
                  <a:off x="885448" y="6326630"/>
                  <a:ext cx="6692400" cy="0"/>
                </a:xfrm>
                <a:prstGeom prst="line">
                  <a:avLst/>
                </a:prstGeom>
                <a:ln w="9525" cap="flat" cmpd="sng">
                  <a:solidFill>
                    <a:srgbClr val="3F3D36">
                      <a:alpha val="100000"/>
                    </a:srgb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 0">
                  <a:extLst>
                    <a:ext uri="{FF2B5EF4-FFF2-40B4-BE49-F238E27FC236}">
                      <a16:creationId xmlns:a16="http://schemas.microsoft.com/office/drawing/2014/main" id="{E7C90145-86F7-1773-0362-324AC48CF86F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444284" y="3668288"/>
                  <a:ext cx="1989900" cy="2522929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[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부진 매장</a:t>
                  </a:r>
                  <a:r>
                    <a:rPr lang="en-US" altLang="ko-KR" sz="12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]</a:t>
                  </a:r>
                  <a:r>
                    <a:rPr lang="ko-KR" altLang="en-US" sz="12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 공문 전달</a:t>
                  </a:r>
                  <a:endParaRPr lang="en-US" altLang="ko-KR" sz="12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[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이벤트</a:t>
                  </a: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]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 관련 공지 전달</a:t>
                  </a:r>
                  <a:endParaRPr lang="en-US" altLang="ko-KR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[</a:t>
                  </a:r>
                  <a:r>
                    <a:rPr lang="ko-KR" altLang="en-US" sz="1200" dirty="0" err="1">
                      <a:latin typeface="맑은 고딕" charset="0"/>
                      <a:ea typeface="맑은 고딕" charset="0"/>
                    </a:rPr>
                    <a:t>신메뉴</a:t>
                  </a: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]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가 나왔어요</a:t>
                  </a: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!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[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부진 매장</a:t>
                  </a: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]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파이팅</a:t>
                  </a: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…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[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공지사항</a:t>
                  </a: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]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공문입니다</a:t>
                  </a:r>
                  <a:endParaRPr lang="en-US" altLang="ko-KR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[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공지사항</a:t>
                  </a: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] 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공문입니다</a:t>
                  </a:r>
                  <a:endParaRPr lang="en-US" altLang="ko-KR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[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이벤트</a:t>
                  </a: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] </a:t>
                  </a:r>
                  <a:r>
                    <a:rPr lang="ko-KR" altLang="en-US" sz="1200" dirty="0">
                      <a:latin typeface="맑은 고딕" charset="0"/>
                      <a:ea typeface="맑은 고딕" charset="0"/>
                    </a:rPr>
                    <a:t>크리스마스가</a:t>
                  </a: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…</a:t>
                  </a:r>
                </a:p>
              </p:txBody>
            </p:sp>
            <p:sp>
              <p:nvSpPr>
                <p:cNvPr id="24" name="Rect 0">
                  <a:extLst>
                    <a:ext uri="{FF2B5EF4-FFF2-40B4-BE49-F238E27FC236}">
                      <a16:creationId xmlns:a16="http://schemas.microsoft.com/office/drawing/2014/main" id="{28CA7B57-9629-CF86-5505-B9E112C50D86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4132611" y="3668288"/>
                  <a:ext cx="1235571" cy="2878733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Admin01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Admin02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Admin01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Admin03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Admin01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Admin01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Admin03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26" name="Rect 0">
                  <a:extLst>
                    <a:ext uri="{FF2B5EF4-FFF2-40B4-BE49-F238E27FC236}">
                      <a16:creationId xmlns:a16="http://schemas.microsoft.com/office/drawing/2014/main" id="{970B6391-9C41-7E5A-610D-98F2B81D230A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6026919" y="3668288"/>
                  <a:ext cx="1123247" cy="2522929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2023-11-29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2023-11-29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2023-11-28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2023-11-28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2023-11-28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2023-11-27</a:t>
                  </a: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en-US" altLang="ko-KR" sz="1200" dirty="0">
                      <a:latin typeface="맑은 고딕" charset="0"/>
                      <a:ea typeface="맑은 고딕" charset="0"/>
                    </a:rPr>
                    <a:t>2023-11-27</a:t>
                  </a:r>
                  <a:endParaRPr lang="ko-KR" altLang="en-US" sz="1200" dirty="0">
                    <a:latin typeface="맑은 고딕" charset="0"/>
                    <a:ea typeface="맑은 고딕" charset="0"/>
                  </a:endParaRPr>
                </a:p>
              </p:txBody>
            </p:sp>
          </p:grpSp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F08FA7C3-7A32-F025-B688-11A05585D8A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31281" y="6299300"/>
                <a:ext cx="1373345" cy="218655"/>
              </a:xfrm>
              <a:prstGeom prst="rect">
                <a:avLst/>
              </a:prstGeom>
            </p:spPr>
          </p:pic>
        </p:grp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4353B299-6909-FB10-20E3-83EE2220C3F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1862" y="1886130"/>
            <a:ext cx="6931753" cy="487112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767B1C-9E86-84B8-3A77-0713D71D5B2A}"/>
              </a:ext>
            </a:extLst>
          </p:cNvPr>
          <p:cNvSpPr/>
          <p:nvPr/>
        </p:nvSpPr>
        <p:spPr>
          <a:xfrm>
            <a:off x="1442279" y="1881514"/>
            <a:ext cx="6939580" cy="4895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DB126AF-DD1B-7ABF-1C2B-C0347BA0A6F6}"/>
              </a:ext>
            </a:extLst>
          </p:cNvPr>
          <p:cNvGrpSpPr/>
          <p:nvPr/>
        </p:nvGrpSpPr>
        <p:grpSpPr>
          <a:xfrm>
            <a:off x="1767460" y="2125479"/>
            <a:ext cx="6215027" cy="4498842"/>
            <a:chOff x="1767460" y="2125479"/>
            <a:chExt cx="6215027" cy="449884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7391212F-E038-C2CF-ACA9-9BACAFC98941}"/>
                </a:ext>
              </a:extLst>
            </p:cNvPr>
            <p:cNvSpPr/>
            <p:nvPr/>
          </p:nvSpPr>
          <p:spPr>
            <a:xfrm>
              <a:off x="1767460" y="2125479"/>
              <a:ext cx="6215027" cy="4498842"/>
            </a:xfrm>
            <a:prstGeom prst="roundRect">
              <a:avLst>
                <a:gd name="adj" fmla="val 56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Rect 0">
              <a:extLst>
                <a:ext uri="{FF2B5EF4-FFF2-40B4-BE49-F238E27FC236}">
                  <a16:creationId xmlns:a16="http://schemas.microsoft.com/office/drawing/2014/main" id="{BE91CC23-B435-BFB1-E58B-F01A67331005}"/>
                </a:ext>
              </a:extLst>
            </p:cNvPr>
            <p:cNvSpPr txBox="1">
              <a:spLocks/>
            </p:cNvSpPr>
            <p:nvPr/>
          </p:nvSpPr>
          <p:spPr>
            <a:xfrm>
              <a:off x="7435118" y="2208289"/>
              <a:ext cx="246310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3214B2E7-C42E-CB44-B384-B9D5E006B34F}"/>
                </a:ext>
              </a:extLst>
            </p:cNvPr>
            <p:cNvSpPr txBox="1">
              <a:spLocks/>
            </p:cNvSpPr>
            <p:nvPr/>
          </p:nvSpPr>
          <p:spPr>
            <a:xfrm>
              <a:off x="2084982" y="2419750"/>
              <a:ext cx="1820719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공문 상세보기</a:t>
              </a:r>
            </a:p>
          </p:txBody>
        </p:sp>
        <p:pic>
          <p:nvPicPr>
            <p:cNvPr id="34" name="Picture " descr="C:/Users/PC-05/AppData/Roaming/PolarisOffice/ETemp/5392_7985736/fImage38798276334.png">
              <a:extLst>
                <a:ext uri="{FF2B5EF4-FFF2-40B4-BE49-F238E27FC236}">
                  <a16:creationId xmlns:a16="http://schemas.microsoft.com/office/drawing/2014/main" id="{05DB5DF6-4131-A507-DC6E-34A0B3704C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573" y="2731142"/>
              <a:ext cx="153035" cy="3330157"/>
            </a:xfrm>
            <a:prstGeom prst="rect">
              <a:avLst/>
            </a:prstGeom>
            <a:noFill/>
          </p:spPr>
        </p:pic>
        <p:cxnSp>
          <p:nvCxnSpPr>
            <p:cNvPr id="35" name="도형 9">
              <a:extLst>
                <a:ext uri="{FF2B5EF4-FFF2-40B4-BE49-F238E27FC236}">
                  <a16:creationId xmlns:a16="http://schemas.microsoft.com/office/drawing/2014/main" id="{86A69001-0FE4-0229-C2D8-15739C4AA998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2692661"/>
              <a:ext cx="5573395" cy="1905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도형 12">
              <a:extLst>
                <a:ext uri="{FF2B5EF4-FFF2-40B4-BE49-F238E27FC236}">
                  <a16:creationId xmlns:a16="http://schemas.microsoft.com/office/drawing/2014/main" id="{448C2625-B181-49A5-D353-9281BEF04E8D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6094663"/>
              <a:ext cx="5573395" cy="2791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4169001-CB3A-98D0-07F7-90B447DBA4CD}"/>
              </a:ext>
            </a:extLst>
          </p:cNvPr>
          <p:cNvGrpSpPr/>
          <p:nvPr/>
        </p:nvGrpSpPr>
        <p:grpSpPr>
          <a:xfrm>
            <a:off x="2148881" y="2692661"/>
            <a:ext cx="4540217" cy="643925"/>
            <a:chOff x="2148881" y="2692661"/>
            <a:chExt cx="4540217" cy="643925"/>
          </a:xfrm>
        </p:grpSpPr>
        <p:sp>
          <p:nvSpPr>
            <p:cNvPr id="38" name="Rect 0">
              <a:extLst>
                <a:ext uri="{FF2B5EF4-FFF2-40B4-BE49-F238E27FC236}">
                  <a16:creationId xmlns:a16="http://schemas.microsoft.com/office/drawing/2014/main" id="{F11DA3AC-F938-0607-982C-E987B040648D}"/>
                </a:ext>
              </a:extLst>
            </p:cNvPr>
            <p:cNvSpPr>
              <a:spLocks/>
            </p:cNvSpPr>
            <p:nvPr/>
          </p:nvSpPr>
          <p:spPr>
            <a:xfrm>
              <a:off x="2178049" y="3026969"/>
              <a:ext cx="4511049" cy="30961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전체</a:t>
              </a:r>
            </a:p>
          </p:txBody>
        </p:sp>
        <p:sp>
          <p:nvSpPr>
            <p:cNvPr id="39" name="Rect 0">
              <a:extLst>
                <a:ext uri="{FF2B5EF4-FFF2-40B4-BE49-F238E27FC236}">
                  <a16:creationId xmlns:a16="http://schemas.microsoft.com/office/drawing/2014/main" id="{F0F5B417-D13C-270A-311C-B5C4E66D9DE6}"/>
                </a:ext>
              </a:extLst>
            </p:cNvPr>
            <p:cNvSpPr txBox="1">
              <a:spLocks/>
            </p:cNvSpPr>
            <p:nvPr/>
          </p:nvSpPr>
          <p:spPr>
            <a:xfrm>
              <a:off x="2148881" y="2692661"/>
              <a:ext cx="1248235" cy="3511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atinLnBrk="0">
                <a:lnSpc>
                  <a:spcPct val="200000"/>
                </a:lnSpc>
              </a:pP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지점명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0" name="Rect 0">
            <a:extLst>
              <a:ext uri="{FF2B5EF4-FFF2-40B4-BE49-F238E27FC236}">
                <a16:creationId xmlns:a16="http://schemas.microsoft.com/office/drawing/2014/main" id="{EDA9FAEB-59AA-8100-D0E9-D3EF9665B123}"/>
              </a:ext>
            </a:extLst>
          </p:cNvPr>
          <p:cNvSpPr>
            <a:spLocks/>
          </p:cNvSpPr>
          <p:nvPr/>
        </p:nvSpPr>
        <p:spPr>
          <a:xfrm>
            <a:off x="2178049" y="4360058"/>
            <a:ext cx="4511049" cy="162824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endParaRPr lang="en-US" altLang="ko-KR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본사입니다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!</a:t>
            </a:r>
          </a:p>
          <a:p>
            <a:pPr algn="ctr"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열심히들 합시다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~!!</a:t>
            </a:r>
          </a:p>
          <a:p>
            <a:pPr algn="ctr"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강매 고고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~~!!</a:t>
            </a: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id="{48A30451-7B97-474D-26BC-986822ABC7C9}"/>
              </a:ext>
            </a:extLst>
          </p:cNvPr>
          <p:cNvSpPr txBox="1">
            <a:spLocks/>
          </p:cNvSpPr>
          <p:nvPr/>
        </p:nvSpPr>
        <p:spPr>
          <a:xfrm>
            <a:off x="2091019" y="3521956"/>
            <a:ext cx="1248235" cy="84164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제목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내용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2FC42BCB-FE6E-B1EF-12EE-248A34514624}"/>
              </a:ext>
            </a:extLst>
          </p:cNvPr>
          <p:cNvSpPr>
            <a:spLocks/>
          </p:cNvSpPr>
          <p:nvPr/>
        </p:nvSpPr>
        <p:spPr>
          <a:xfrm>
            <a:off x="2178049" y="3784875"/>
            <a:ext cx="4511049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부진 매장 공문 전달</a:t>
            </a: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70BA43B9-D883-1188-2941-90BD3A0EBE63}"/>
              </a:ext>
            </a:extLst>
          </p:cNvPr>
          <p:cNvSpPr txBox="1">
            <a:spLocks/>
          </p:cNvSpPr>
          <p:nvPr/>
        </p:nvSpPr>
        <p:spPr>
          <a:xfrm>
            <a:off x="2852523" y="6207842"/>
            <a:ext cx="123169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D1A30A3C-0E4B-68AF-1555-C92249D5BF22}"/>
              </a:ext>
            </a:extLst>
          </p:cNvPr>
          <p:cNvSpPr txBox="1">
            <a:spLocks/>
          </p:cNvSpPr>
          <p:nvPr/>
        </p:nvSpPr>
        <p:spPr>
          <a:xfrm>
            <a:off x="5885753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삭제</a:t>
            </a:r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9B43A1E-A8DE-383E-4BDC-0BED486245A3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상단의 검색창에서 검색하면 발송 내역을 확인할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가맹점주에게 발송한 공문 내역을 확인할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48" name="그림 47">
            <a:extLst>
              <a:ext uri="{FF2B5EF4-FFF2-40B4-BE49-F238E27FC236}">
                <a16:creationId xmlns:a16="http://schemas.microsoft.com/office/drawing/2014/main" id="{C2FB7D8E-107D-9216-C12F-1F14C8E5CB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6064" y="4371799"/>
            <a:ext cx="4503034" cy="2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88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관리비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가맹점별 관리비 납부 내역을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9B43A1E-A8DE-383E-4BDC-0BED486245A3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가맹점별 관리비 납부 내역을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관리비 관리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3DA386-6447-96F4-7377-56D683AA78FD}"/>
              </a:ext>
            </a:extLst>
          </p:cNvPr>
          <p:cNvSpPr/>
          <p:nvPr/>
        </p:nvSpPr>
        <p:spPr>
          <a:xfrm>
            <a:off x="1504529" y="2806374"/>
            <a:ext cx="6799390" cy="3889578"/>
          </a:xfrm>
          <a:prstGeom prst="roundRect">
            <a:avLst>
              <a:gd name="adj" fmla="val 51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211A6C9-4AC1-6B43-146F-3F666C98C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281" y="6391660"/>
            <a:ext cx="1373345" cy="218655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D7EC9C21-C15C-30AC-F2A4-9058B49DA226}"/>
              </a:ext>
            </a:extLst>
          </p:cNvPr>
          <p:cNvGrpSpPr/>
          <p:nvPr/>
        </p:nvGrpSpPr>
        <p:grpSpPr>
          <a:xfrm>
            <a:off x="1643033" y="3041563"/>
            <a:ext cx="6398119" cy="3255504"/>
            <a:chOff x="885449" y="3190374"/>
            <a:chExt cx="6693242" cy="3136255"/>
          </a:xfrm>
        </p:grpSpPr>
        <p:cxnSp>
          <p:nvCxnSpPr>
            <p:cNvPr id="83" name="Rect 0">
              <a:extLst>
                <a:ext uri="{FF2B5EF4-FFF2-40B4-BE49-F238E27FC236}">
                  <a16:creationId xmlns:a16="http://schemas.microsoft.com/office/drawing/2014/main" id="{31DE8779-AFC1-B814-836E-3B7723F27DAD}"/>
                </a:ext>
              </a:extLst>
            </p:cNvPr>
            <p:cNvCxnSpPr>
              <a:cxnSpLocks/>
            </p:cNvCxnSpPr>
            <p:nvPr/>
          </p:nvCxnSpPr>
          <p:spPr>
            <a:xfrm>
              <a:off x="885450" y="3190374"/>
              <a:ext cx="6692402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t 0">
              <a:extLst>
                <a:ext uri="{FF2B5EF4-FFF2-40B4-BE49-F238E27FC236}">
                  <a16:creationId xmlns:a16="http://schemas.microsoft.com/office/drawing/2014/main" id="{4E7C1C5F-DD8E-35D2-CACA-1D5C125A7F25}"/>
                </a:ext>
              </a:extLst>
            </p:cNvPr>
            <p:cNvCxnSpPr>
              <a:cxnSpLocks/>
            </p:cNvCxnSpPr>
            <p:nvPr/>
          </p:nvCxnSpPr>
          <p:spPr>
            <a:xfrm>
              <a:off x="885450" y="3624081"/>
              <a:ext cx="6693241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 0">
              <a:extLst>
                <a:ext uri="{FF2B5EF4-FFF2-40B4-BE49-F238E27FC236}">
                  <a16:creationId xmlns:a16="http://schemas.microsoft.com/office/drawing/2014/main" id="{1F6F6B4A-2DFF-52DA-586F-B6F72F739AAF}"/>
                </a:ext>
              </a:extLst>
            </p:cNvPr>
            <p:cNvSpPr txBox="1">
              <a:spLocks/>
            </p:cNvSpPr>
            <p:nvPr/>
          </p:nvSpPr>
          <p:spPr>
            <a:xfrm>
              <a:off x="967366" y="3283094"/>
              <a:ext cx="6512713" cy="26685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순번               가맹점명               관리비내역         미납여부         관리비납부일</a:t>
              </a:r>
            </a:p>
          </p:txBody>
        </p:sp>
        <p:cxnSp>
          <p:nvCxnSpPr>
            <p:cNvPr id="86" name="Rect 0">
              <a:extLst>
                <a:ext uri="{FF2B5EF4-FFF2-40B4-BE49-F238E27FC236}">
                  <a16:creationId xmlns:a16="http://schemas.microsoft.com/office/drawing/2014/main" id="{E002D3CF-0468-3986-C06B-CDD407A10AAC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6326629"/>
              <a:ext cx="6692402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 0">
              <a:extLst>
                <a:ext uri="{FF2B5EF4-FFF2-40B4-BE49-F238E27FC236}">
                  <a16:creationId xmlns:a16="http://schemas.microsoft.com/office/drawing/2014/main" id="{8C078BB7-80CD-41A8-84CE-20619C37F232}"/>
                </a:ext>
              </a:extLst>
            </p:cNvPr>
            <p:cNvSpPr txBox="1">
              <a:spLocks/>
            </p:cNvSpPr>
            <p:nvPr/>
          </p:nvSpPr>
          <p:spPr>
            <a:xfrm>
              <a:off x="1978753" y="3668288"/>
              <a:ext cx="1123248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오류점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탄방점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괴정점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에버랜드점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신촌점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관평점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완도점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Rect 0">
              <a:extLst>
                <a:ext uri="{FF2B5EF4-FFF2-40B4-BE49-F238E27FC236}">
                  <a16:creationId xmlns:a16="http://schemas.microsoft.com/office/drawing/2014/main" id="{BDD0BD4A-5AFA-C756-7291-C0AB6E8C9CD8}"/>
                </a:ext>
              </a:extLst>
            </p:cNvPr>
            <p:cNvSpPr txBox="1">
              <a:spLocks/>
            </p:cNvSpPr>
            <p:nvPr/>
          </p:nvSpPr>
          <p:spPr>
            <a:xfrm>
              <a:off x="3605566" y="3668288"/>
              <a:ext cx="1021134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1,050,000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1,000,000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1,010,000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1,020,000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1,030,000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1,040,000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1,060,000</a:t>
              </a:r>
            </a:p>
          </p:txBody>
        </p:sp>
        <p:sp>
          <p:nvSpPr>
            <p:cNvPr id="90" name="Rect 0">
              <a:extLst>
                <a:ext uri="{FF2B5EF4-FFF2-40B4-BE49-F238E27FC236}">
                  <a16:creationId xmlns:a16="http://schemas.microsoft.com/office/drawing/2014/main" id="{92F5BCF3-A3AC-DD9C-D6D2-5024368065A0}"/>
                </a:ext>
              </a:extLst>
            </p:cNvPr>
            <p:cNvSpPr txBox="1">
              <a:spLocks/>
            </p:cNvSpPr>
            <p:nvPr/>
          </p:nvSpPr>
          <p:spPr>
            <a:xfrm>
              <a:off x="998821" y="3668288"/>
              <a:ext cx="476366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3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4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7</a:t>
              </a:r>
            </a:p>
          </p:txBody>
        </p:sp>
        <p:sp>
          <p:nvSpPr>
            <p:cNvPr id="92" name="Rect 0">
              <a:extLst>
                <a:ext uri="{FF2B5EF4-FFF2-40B4-BE49-F238E27FC236}">
                  <a16:creationId xmlns:a16="http://schemas.microsoft.com/office/drawing/2014/main" id="{4B98990F-C0D6-80D6-E196-89927D778AFD}"/>
                </a:ext>
              </a:extLst>
            </p:cNvPr>
            <p:cNvSpPr txBox="1">
              <a:spLocks/>
            </p:cNvSpPr>
            <p:nvPr/>
          </p:nvSpPr>
          <p:spPr>
            <a:xfrm>
              <a:off x="5130265" y="3668288"/>
              <a:ext cx="476365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</p:txBody>
        </p:sp>
        <p:sp>
          <p:nvSpPr>
            <p:cNvPr id="93" name="Rect 0">
              <a:extLst>
                <a:ext uri="{FF2B5EF4-FFF2-40B4-BE49-F238E27FC236}">
                  <a16:creationId xmlns:a16="http://schemas.microsoft.com/office/drawing/2014/main" id="{4FAD8E46-7532-8A07-D77E-12FD7582E9C4}"/>
                </a:ext>
              </a:extLst>
            </p:cNvPr>
            <p:cNvSpPr txBox="1">
              <a:spLocks/>
            </p:cNvSpPr>
            <p:nvPr/>
          </p:nvSpPr>
          <p:spPr>
            <a:xfrm>
              <a:off x="6110196" y="3668288"/>
              <a:ext cx="1123246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2023-11-29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2023-11-29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2023-11-28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2023-11-28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2023-11-28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2023-11-27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2023-11-27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370B385-D6B1-A71A-E019-FB5CDE22728F}"/>
              </a:ext>
            </a:extLst>
          </p:cNvPr>
          <p:cNvGrpSpPr/>
          <p:nvPr/>
        </p:nvGrpSpPr>
        <p:grpSpPr>
          <a:xfrm>
            <a:off x="6177722" y="2442551"/>
            <a:ext cx="1853906" cy="239572"/>
            <a:chOff x="5189220" y="2400891"/>
            <a:chExt cx="1853906" cy="239572"/>
          </a:xfrm>
        </p:grpSpPr>
        <p:sp>
          <p:nvSpPr>
            <p:cNvPr id="95" name="Rect 0">
              <a:extLst>
                <a:ext uri="{FF2B5EF4-FFF2-40B4-BE49-F238E27FC236}">
                  <a16:creationId xmlns:a16="http://schemas.microsoft.com/office/drawing/2014/main" id="{99029374-D23B-F538-C71F-61565C61F85B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가맹점명</a:t>
              </a:r>
            </a:p>
          </p:txBody>
        </p:sp>
        <p:sp>
          <p:nvSpPr>
            <p:cNvPr id="96" name="Rect 0">
              <a:extLst>
                <a:ext uri="{FF2B5EF4-FFF2-40B4-BE49-F238E27FC236}">
                  <a16:creationId xmlns:a16="http://schemas.microsoft.com/office/drawing/2014/main" id="{E67F927B-0B00-FFF9-1409-D9C590676502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591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관리비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가맹점별 관리비 납부 내역을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3184462" y="4430407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9B43A1E-A8DE-383E-4BDC-0BED486245A3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미납 가맹점에 대하여 </a:t>
                      </a:r>
                      <a:r>
                        <a:rPr lang="en-US" altLang="ko-KR" sz="1100" b="0" dirty="0"/>
                        <a:t>'</a:t>
                      </a:r>
                      <a:r>
                        <a:rPr lang="ko-KR" altLang="en-US" sz="1100" b="0" dirty="0"/>
                        <a:t>관리비 납부 독촉 공문</a:t>
                      </a:r>
                      <a:r>
                        <a:rPr lang="en-US" altLang="ko-KR" sz="1100" b="0" dirty="0"/>
                        <a:t>'</a:t>
                      </a:r>
                      <a:r>
                        <a:rPr lang="ko-KR" altLang="en-US" sz="1100" b="0" dirty="0"/>
                        <a:t>과 알림을 발송할 수 있다</a:t>
                      </a:r>
                      <a:r>
                        <a:rPr lang="en-US" altLang="ko-KR" sz="1100" b="0" dirty="0"/>
                        <a:t>.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미납된 관리비를 납부하면 미납횟수는 초기화된다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관리비 관리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93DA386-6447-96F4-7377-56D683AA78FD}"/>
              </a:ext>
            </a:extLst>
          </p:cNvPr>
          <p:cNvSpPr/>
          <p:nvPr/>
        </p:nvSpPr>
        <p:spPr>
          <a:xfrm>
            <a:off x="1504529" y="2806374"/>
            <a:ext cx="6799390" cy="3889578"/>
          </a:xfrm>
          <a:prstGeom prst="roundRect">
            <a:avLst>
              <a:gd name="adj" fmla="val 51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9211A6C9-4AC1-6B43-146F-3F666C98C4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281" y="6391660"/>
            <a:ext cx="1373345" cy="218655"/>
          </a:xfrm>
          <a:prstGeom prst="rect">
            <a:avLst/>
          </a:prstGeom>
        </p:spPr>
      </p:pic>
      <p:grpSp>
        <p:nvGrpSpPr>
          <p:cNvPr id="82" name="그룹 81">
            <a:extLst>
              <a:ext uri="{FF2B5EF4-FFF2-40B4-BE49-F238E27FC236}">
                <a16:creationId xmlns:a16="http://schemas.microsoft.com/office/drawing/2014/main" id="{D7EC9C21-C15C-30AC-F2A4-9058B49DA226}"/>
              </a:ext>
            </a:extLst>
          </p:cNvPr>
          <p:cNvGrpSpPr/>
          <p:nvPr/>
        </p:nvGrpSpPr>
        <p:grpSpPr>
          <a:xfrm>
            <a:off x="1643033" y="3041563"/>
            <a:ext cx="6474494" cy="3255504"/>
            <a:chOff x="885449" y="3190374"/>
            <a:chExt cx="6773140" cy="3136255"/>
          </a:xfrm>
        </p:grpSpPr>
        <p:cxnSp>
          <p:nvCxnSpPr>
            <p:cNvPr id="83" name="Rect 0">
              <a:extLst>
                <a:ext uri="{FF2B5EF4-FFF2-40B4-BE49-F238E27FC236}">
                  <a16:creationId xmlns:a16="http://schemas.microsoft.com/office/drawing/2014/main" id="{31DE8779-AFC1-B814-836E-3B7723F27DAD}"/>
                </a:ext>
              </a:extLst>
            </p:cNvPr>
            <p:cNvCxnSpPr>
              <a:cxnSpLocks/>
            </p:cNvCxnSpPr>
            <p:nvPr/>
          </p:nvCxnSpPr>
          <p:spPr>
            <a:xfrm>
              <a:off x="885450" y="3190374"/>
              <a:ext cx="6692402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Rect 0">
              <a:extLst>
                <a:ext uri="{FF2B5EF4-FFF2-40B4-BE49-F238E27FC236}">
                  <a16:creationId xmlns:a16="http://schemas.microsoft.com/office/drawing/2014/main" id="{4E7C1C5F-DD8E-35D2-CACA-1D5C125A7F25}"/>
                </a:ext>
              </a:extLst>
            </p:cNvPr>
            <p:cNvCxnSpPr>
              <a:cxnSpLocks/>
            </p:cNvCxnSpPr>
            <p:nvPr/>
          </p:nvCxnSpPr>
          <p:spPr>
            <a:xfrm>
              <a:off x="885450" y="3624081"/>
              <a:ext cx="6693241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 0">
              <a:extLst>
                <a:ext uri="{FF2B5EF4-FFF2-40B4-BE49-F238E27FC236}">
                  <a16:creationId xmlns:a16="http://schemas.microsoft.com/office/drawing/2014/main" id="{1F6F6B4A-2DFF-52DA-586F-B6F72F739AAF}"/>
                </a:ext>
              </a:extLst>
            </p:cNvPr>
            <p:cNvSpPr txBox="1">
              <a:spLocks/>
            </p:cNvSpPr>
            <p:nvPr/>
          </p:nvSpPr>
          <p:spPr>
            <a:xfrm>
              <a:off x="967366" y="3283094"/>
              <a:ext cx="6512713" cy="26685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순번         가맹점명              전화번호             관리비납부일     미납여부     관리비</a:t>
              </a:r>
            </a:p>
          </p:txBody>
        </p:sp>
        <p:cxnSp>
          <p:nvCxnSpPr>
            <p:cNvPr id="86" name="Rect 0">
              <a:extLst>
                <a:ext uri="{FF2B5EF4-FFF2-40B4-BE49-F238E27FC236}">
                  <a16:creationId xmlns:a16="http://schemas.microsoft.com/office/drawing/2014/main" id="{E002D3CF-0468-3986-C06B-CDD407A10AAC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6326629"/>
              <a:ext cx="6692402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 0">
              <a:extLst>
                <a:ext uri="{FF2B5EF4-FFF2-40B4-BE49-F238E27FC236}">
                  <a16:creationId xmlns:a16="http://schemas.microsoft.com/office/drawing/2014/main" id="{8C078BB7-80CD-41A8-84CE-20619C37F232}"/>
                </a:ext>
              </a:extLst>
            </p:cNvPr>
            <p:cNvSpPr txBox="1">
              <a:spLocks/>
            </p:cNvSpPr>
            <p:nvPr/>
          </p:nvSpPr>
          <p:spPr>
            <a:xfrm>
              <a:off x="1655385" y="3668288"/>
              <a:ext cx="1123248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오류점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탄방점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괴정점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에버랜드점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신촌점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관평점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완도점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Rect 0">
              <a:extLst>
                <a:ext uri="{FF2B5EF4-FFF2-40B4-BE49-F238E27FC236}">
                  <a16:creationId xmlns:a16="http://schemas.microsoft.com/office/drawing/2014/main" id="{BDD0BD4A-5AFA-C756-7291-C0AB6E8C9CD8}"/>
                </a:ext>
              </a:extLst>
            </p:cNvPr>
            <p:cNvSpPr txBox="1">
              <a:spLocks/>
            </p:cNvSpPr>
            <p:nvPr/>
          </p:nvSpPr>
          <p:spPr>
            <a:xfrm>
              <a:off x="2998316" y="3668288"/>
              <a:ext cx="1359129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010-1111-1111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010-1111-2222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010-2222-3333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010-1111-4444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010-1111-5555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010-1111-6666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010-1111-7777</a:t>
              </a:r>
            </a:p>
          </p:txBody>
        </p:sp>
        <p:sp>
          <p:nvSpPr>
            <p:cNvPr id="90" name="Rect 0">
              <a:extLst>
                <a:ext uri="{FF2B5EF4-FFF2-40B4-BE49-F238E27FC236}">
                  <a16:creationId xmlns:a16="http://schemas.microsoft.com/office/drawing/2014/main" id="{92F5BCF3-A3AC-DD9C-D6D2-5024368065A0}"/>
                </a:ext>
              </a:extLst>
            </p:cNvPr>
            <p:cNvSpPr txBox="1">
              <a:spLocks/>
            </p:cNvSpPr>
            <p:nvPr/>
          </p:nvSpPr>
          <p:spPr>
            <a:xfrm>
              <a:off x="998821" y="3668288"/>
              <a:ext cx="476366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3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4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7</a:t>
              </a:r>
            </a:p>
          </p:txBody>
        </p:sp>
        <p:sp>
          <p:nvSpPr>
            <p:cNvPr id="92" name="Rect 0">
              <a:extLst>
                <a:ext uri="{FF2B5EF4-FFF2-40B4-BE49-F238E27FC236}">
                  <a16:creationId xmlns:a16="http://schemas.microsoft.com/office/drawing/2014/main" id="{4B98990F-C0D6-80D6-E196-89927D778AFD}"/>
                </a:ext>
              </a:extLst>
            </p:cNvPr>
            <p:cNvSpPr txBox="1">
              <a:spLocks/>
            </p:cNvSpPr>
            <p:nvPr/>
          </p:nvSpPr>
          <p:spPr>
            <a:xfrm>
              <a:off x="6018155" y="3668288"/>
              <a:ext cx="476365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</p:txBody>
        </p:sp>
        <p:sp>
          <p:nvSpPr>
            <p:cNvPr id="93" name="Rect 0">
              <a:extLst>
                <a:ext uri="{FF2B5EF4-FFF2-40B4-BE49-F238E27FC236}">
                  <a16:creationId xmlns:a16="http://schemas.microsoft.com/office/drawing/2014/main" id="{4FAD8E46-7532-8A07-D77E-12FD7582E9C4}"/>
                </a:ext>
              </a:extLst>
            </p:cNvPr>
            <p:cNvSpPr txBox="1">
              <a:spLocks/>
            </p:cNvSpPr>
            <p:nvPr/>
          </p:nvSpPr>
          <p:spPr>
            <a:xfrm>
              <a:off x="6535343" y="3668288"/>
              <a:ext cx="1123246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1,050,000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1,000,000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1,010,000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1,020,000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1,030,000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1,040,000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1,060,000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D370B385-D6B1-A71A-E019-FB5CDE22728F}"/>
              </a:ext>
            </a:extLst>
          </p:cNvPr>
          <p:cNvGrpSpPr/>
          <p:nvPr/>
        </p:nvGrpSpPr>
        <p:grpSpPr>
          <a:xfrm>
            <a:off x="5939148" y="2400891"/>
            <a:ext cx="1853906" cy="239572"/>
            <a:chOff x="5189220" y="2400891"/>
            <a:chExt cx="1853906" cy="239572"/>
          </a:xfrm>
        </p:grpSpPr>
        <p:sp>
          <p:nvSpPr>
            <p:cNvPr id="95" name="Rect 0">
              <a:extLst>
                <a:ext uri="{FF2B5EF4-FFF2-40B4-BE49-F238E27FC236}">
                  <a16:creationId xmlns:a16="http://schemas.microsoft.com/office/drawing/2014/main" id="{99029374-D23B-F538-C71F-61565C61F85B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가맹점명</a:t>
              </a:r>
            </a:p>
          </p:txBody>
        </p:sp>
        <p:sp>
          <p:nvSpPr>
            <p:cNvPr id="96" name="Rect 0">
              <a:extLst>
                <a:ext uri="{FF2B5EF4-FFF2-40B4-BE49-F238E27FC236}">
                  <a16:creationId xmlns:a16="http://schemas.microsoft.com/office/drawing/2014/main" id="{E67F927B-0B00-FFF9-1409-D9C590676502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sp>
        <p:nvSpPr>
          <p:cNvPr id="20" name="Rect 0">
            <a:extLst>
              <a:ext uri="{FF2B5EF4-FFF2-40B4-BE49-F238E27FC236}">
                <a16:creationId xmlns:a16="http://schemas.microsoft.com/office/drawing/2014/main" id="{F2FB1C30-4CC0-39C0-7694-DEEF95A36485}"/>
              </a:ext>
            </a:extLst>
          </p:cNvPr>
          <p:cNvSpPr txBox="1">
            <a:spLocks/>
          </p:cNvSpPr>
          <p:nvPr/>
        </p:nvSpPr>
        <p:spPr>
          <a:xfrm>
            <a:off x="2852523" y="6207842"/>
            <a:ext cx="123169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7315F6F3-FC31-9B91-194D-A947427DCBB8}"/>
              </a:ext>
            </a:extLst>
          </p:cNvPr>
          <p:cNvSpPr txBox="1">
            <a:spLocks/>
          </p:cNvSpPr>
          <p:nvPr/>
        </p:nvSpPr>
        <p:spPr>
          <a:xfrm>
            <a:off x="5885753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삭제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BF70195-EED9-F156-FDA7-82D52777AAB9}"/>
              </a:ext>
            </a:extLst>
          </p:cNvPr>
          <p:cNvSpPr/>
          <p:nvPr/>
        </p:nvSpPr>
        <p:spPr>
          <a:xfrm>
            <a:off x="1442279" y="1881514"/>
            <a:ext cx="6939580" cy="4895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409DA479-3BED-38F3-4B4D-D3971811A7C5}"/>
              </a:ext>
            </a:extLst>
          </p:cNvPr>
          <p:cNvGrpSpPr/>
          <p:nvPr/>
        </p:nvGrpSpPr>
        <p:grpSpPr>
          <a:xfrm>
            <a:off x="1767460" y="2125479"/>
            <a:ext cx="6215027" cy="4498842"/>
            <a:chOff x="1767460" y="2125479"/>
            <a:chExt cx="6215027" cy="4498842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9C53D085-DF87-D9BC-5027-07FC9B120BC5}"/>
                </a:ext>
              </a:extLst>
            </p:cNvPr>
            <p:cNvSpPr/>
            <p:nvPr/>
          </p:nvSpPr>
          <p:spPr>
            <a:xfrm>
              <a:off x="1767460" y="2125479"/>
              <a:ext cx="6215027" cy="4498842"/>
            </a:xfrm>
            <a:prstGeom prst="roundRect">
              <a:avLst>
                <a:gd name="adj" fmla="val 56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Rect 0">
              <a:extLst>
                <a:ext uri="{FF2B5EF4-FFF2-40B4-BE49-F238E27FC236}">
                  <a16:creationId xmlns:a16="http://schemas.microsoft.com/office/drawing/2014/main" id="{3BC88BA5-375A-C098-EACF-1F3DAA49316B}"/>
                </a:ext>
              </a:extLst>
            </p:cNvPr>
            <p:cNvSpPr txBox="1">
              <a:spLocks/>
            </p:cNvSpPr>
            <p:nvPr/>
          </p:nvSpPr>
          <p:spPr>
            <a:xfrm>
              <a:off x="7435118" y="2208289"/>
              <a:ext cx="246310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Rect 0">
              <a:extLst>
                <a:ext uri="{FF2B5EF4-FFF2-40B4-BE49-F238E27FC236}">
                  <a16:creationId xmlns:a16="http://schemas.microsoft.com/office/drawing/2014/main" id="{9B8CA2D8-4A3A-45BC-A06D-1F922F796BE2}"/>
                </a:ext>
              </a:extLst>
            </p:cNvPr>
            <p:cNvSpPr txBox="1">
              <a:spLocks/>
            </p:cNvSpPr>
            <p:nvPr/>
          </p:nvSpPr>
          <p:spPr>
            <a:xfrm>
              <a:off x="2084982" y="2419750"/>
              <a:ext cx="1820719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미납 조회</a:t>
              </a:r>
            </a:p>
          </p:txBody>
        </p:sp>
        <p:pic>
          <p:nvPicPr>
            <p:cNvPr id="44" name="Picture " descr="C:/Users/PC-05/AppData/Roaming/PolarisOffice/ETemp/5392_7985736/fImage38798276334.png">
              <a:extLst>
                <a:ext uri="{FF2B5EF4-FFF2-40B4-BE49-F238E27FC236}">
                  <a16:creationId xmlns:a16="http://schemas.microsoft.com/office/drawing/2014/main" id="{F9CBE388-D80A-D523-F595-939E0260B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573" y="2731142"/>
              <a:ext cx="153035" cy="3330157"/>
            </a:xfrm>
            <a:prstGeom prst="rect">
              <a:avLst/>
            </a:prstGeom>
            <a:noFill/>
          </p:spPr>
        </p:pic>
        <p:cxnSp>
          <p:nvCxnSpPr>
            <p:cNvPr id="45" name="도형 9">
              <a:extLst>
                <a:ext uri="{FF2B5EF4-FFF2-40B4-BE49-F238E27FC236}">
                  <a16:creationId xmlns:a16="http://schemas.microsoft.com/office/drawing/2014/main" id="{8AD4C2FB-F59B-2300-1FDB-F560F85FE9FB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2692661"/>
              <a:ext cx="5573395" cy="1905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도형 12">
              <a:extLst>
                <a:ext uri="{FF2B5EF4-FFF2-40B4-BE49-F238E27FC236}">
                  <a16:creationId xmlns:a16="http://schemas.microsoft.com/office/drawing/2014/main" id="{EB0080FB-E8F8-4C7D-4376-A2A72211863A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6094663"/>
              <a:ext cx="5573395" cy="2791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Rect 0">
            <a:extLst>
              <a:ext uri="{FF2B5EF4-FFF2-40B4-BE49-F238E27FC236}">
                <a16:creationId xmlns:a16="http://schemas.microsoft.com/office/drawing/2014/main" id="{7F6DAF15-8BAC-0310-1CED-0602C94E03D2}"/>
              </a:ext>
            </a:extLst>
          </p:cNvPr>
          <p:cNvSpPr txBox="1">
            <a:spLocks/>
          </p:cNvSpPr>
          <p:nvPr/>
        </p:nvSpPr>
        <p:spPr>
          <a:xfrm>
            <a:off x="2148881" y="2692661"/>
            <a:ext cx="1248235" cy="312111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지점명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가맹점주 전화번호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미납 총 금액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관리비 납부일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Rect 0">
            <a:extLst>
              <a:ext uri="{FF2B5EF4-FFF2-40B4-BE49-F238E27FC236}">
                <a16:creationId xmlns:a16="http://schemas.microsoft.com/office/drawing/2014/main" id="{E1D84E28-6FE7-5381-6A89-E0FE19F43953}"/>
              </a:ext>
            </a:extLst>
          </p:cNvPr>
          <p:cNvSpPr>
            <a:spLocks/>
          </p:cNvSpPr>
          <p:nvPr/>
        </p:nvSpPr>
        <p:spPr>
          <a:xfrm>
            <a:off x="2178050" y="3026969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대전오류점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Rect 0">
            <a:extLst>
              <a:ext uri="{FF2B5EF4-FFF2-40B4-BE49-F238E27FC236}">
                <a16:creationId xmlns:a16="http://schemas.microsoft.com/office/drawing/2014/main" id="{5B3F6A92-C1CE-2A93-2797-1CE8D69A7E95}"/>
              </a:ext>
            </a:extLst>
          </p:cNvPr>
          <p:cNvSpPr txBox="1">
            <a:spLocks/>
          </p:cNvSpPr>
          <p:nvPr/>
        </p:nvSpPr>
        <p:spPr>
          <a:xfrm>
            <a:off x="4855313" y="2785048"/>
            <a:ext cx="1248235" cy="2645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가맹점주이름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>
            <a:extLst>
              <a:ext uri="{FF2B5EF4-FFF2-40B4-BE49-F238E27FC236}">
                <a16:creationId xmlns:a16="http://schemas.microsoft.com/office/drawing/2014/main" id="{0523E7B4-3029-A389-4662-8E2005AD01BF}"/>
              </a:ext>
            </a:extLst>
          </p:cNvPr>
          <p:cNvSpPr>
            <a:spLocks/>
          </p:cNvSpPr>
          <p:nvPr/>
        </p:nvSpPr>
        <p:spPr>
          <a:xfrm>
            <a:off x="4961447" y="3026969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홍길동</a:t>
            </a: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1D2B3B1E-7616-7865-7158-0F70CB7B2C9F}"/>
              </a:ext>
            </a:extLst>
          </p:cNvPr>
          <p:cNvSpPr>
            <a:spLocks/>
          </p:cNvSpPr>
          <p:nvPr/>
        </p:nvSpPr>
        <p:spPr>
          <a:xfrm>
            <a:off x="2178050" y="3930224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010-1111-1111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Rect 0">
            <a:extLst>
              <a:ext uri="{FF2B5EF4-FFF2-40B4-BE49-F238E27FC236}">
                <a16:creationId xmlns:a16="http://schemas.microsoft.com/office/drawing/2014/main" id="{6FD98FCE-5E12-DCF3-5A31-C7C3B471F75A}"/>
              </a:ext>
            </a:extLst>
          </p:cNvPr>
          <p:cNvSpPr>
            <a:spLocks/>
          </p:cNvSpPr>
          <p:nvPr/>
        </p:nvSpPr>
        <p:spPr>
          <a:xfrm>
            <a:off x="2178050" y="4862371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2,500,000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Rect 0">
            <a:extLst>
              <a:ext uri="{FF2B5EF4-FFF2-40B4-BE49-F238E27FC236}">
                <a16:creationId xmlns:a16="http://schemas.microsoft.com/office/drawing/2014/main" id="{7779E808-26E6-D91C-07D7-CE46CF9CE0F3}"/>
              </a:ext>
            </a:extLst>
          </p:cNvPr>
          <p:cNvSpPr txBox="1">
            <a:spLocks/>
          </p:cNvSpPr>
          <p:nvPr/>
        </p:nvSpPr>
        <p:spPr>
          <a:xfrm>
            <a:off x="4855313" y="4522963"/>
            <a:ext cx="1248235" cy="35112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미납 횟수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Rect 0">
            <a:extLst>
              <a:ext uri="{FF2B5EF4-FFF2-40B4-BE49-F238E27FC236}">
                <a16:creationId xmlns:a16="http://schemas.microsoft.com/office/drawing/2014/main" id="{20331F08-65F9-5957-A035-0B2829B60ECD}"/>
              </a:ext>
            </a:extLst>
          </p:cNvPr>
          <p:cNvSpPr>
            <a:spLocks/>
          </p:cNvSpPr>
          <p:nvPr/>
        </p:nvSpPr>
        <p:spPr>
          <a:xfrm>
            <a:off x="4961447" y="4862371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Rect 0">
            <a:extLst>
              <a:ext uri="{FF2B5EF4-FFF2-40B4-BE49-F238E27FC236}">
                <a16:creationId xmlns:a16="http://schemas.microsoft.com/office/drawing/2014/main" id="{6D01A46C-B6D6-9C4B-96D7-726F7A028AB6}"/>
              </a:ext>
            </a:extLst>
          </p:cNvPr>
          <p:cNvSpPr>
            <a:spLocks/>
          </p:cNvSpPr>
          <p:nvPr/>
        </p:nvSpPr>
        <p:spPr>
          <a:xfrm>
            <a:off x="2178050" y="5757864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2023-11-29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4BD37B40-6362-DE74-2818-E68F0A48106B}"/>
              </a:ext>
            </a:extLst>
          </p:cNvPr>
          <p:cNvSpPr txBox="1">
            <a:spLocks/>
          </p:cNvSpPr>
          <p:nvPr/>
        </p:nvSpPr>
        <p:spPr>
          <a:xfrm>
            <a:off x="4185952" y="6207842"/>
            <a:ext cx="1231692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공문 발송하기</a:t>
            </a:r>
          </a:p>
        </p:txBody>
      </p:sp>
    </p:spTree>
    <p:extLst>
      <p:ext uri="{BB962C8B-B14F-4D97-AF65-F5344CB8AC3E}">
        <p14:creationId xmlns:p14="http://schemas.microsoft.com/office/powerpoint/2010/main" val="2863550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위생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가맹점별 점검 내역을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769989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9B43A1E-A8DE-383E-4BDC-0BED486245A3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가맹점별 점검 내역을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/>
              <a:t>위생 </a:t>
            </a:r>
            <a:r>
              <a:rPr lang="ko-KR" altLang="en-US" sz="1400" b="1" dirty="0"/>
              <a:t>관리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5C42181-46BB-D2EA-1D12-C59430C707A9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0EB673B-24C0-B1BD-1AF5-96223950C903}"/>
                </a:ext>
              </a:extLst>
            </p:cNvPr>
            <p:cNvSpPr/>
            <p:nvPr/>
          </p:nvSpPr>
          <p:spPr>
            <a:xfrm>
              <a:off x="1469904" y="2730873"/>
              <a:ext cx="6830816" cy="3893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2B63477-2ECD-E8BA-AED7-F6E443E763A3}"/>
                </a:ext>
              </a:extLst>
            </p:cNvPr>
            <p:cNvGrpSpPr/>
            <p:nvPr/>
          </p:nvGrpSpPr>
          <p:grpSpPr>
            <a:xfrm>
              <a:off x="1643033" y="2875316"/>
              <a:ext cx="6398119" cy="3255504"/>
              <a:chOff x="885448" y="3190375"/>
              <a:chExt cx="6693240" cy="3136255"/>
            </a:xfrm>
          </p:grpSpPr>
          <p:cxnSp>
            <p:nvCxnSpPr>
              <p:cNvPr id="70" name="Rect 0">
                <a:extLst>
                  <a:ext uri="{FF2B5EF4-FFF2-40B4-BE49-F238E27FC236}">
                    <a16:creationId xmlns:a16="http://schemas.microsoft.com/office/drawing/2014/main" id="{98C4FF37-CF53-2FEE-1B64-74EFEA81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190375"/>
                <a:ext cx="6692400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Rect 0">
                <a:extLst>
                  <a:ext uri="{FF2B5EF4-FFF2-40B4-BE49-F238E27FC236}">
                    <a16:creationId xmlns:a16="http://schemas.microsoft.com/office/drawing/2014/main" id="{954D4958-C19E-5774-005A-62B0D796C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624081"/>
                <a:ext cx="6693239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 0">
                <a:extLst>
                  <a:ext uri="{FF2B5EF4-FFF2-40B4-BE49-F238E27FC236}">
                    <a16:creationId xmlns:a16="http://schemas.microsoft.com/office/drawing/2014/main" id="{4284E82C-42ED-F596-A007-5556E7D5B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365" y="3283095"/>
                <a:ext cx="6512711" cy="26685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           가맹점명           가맹점주이름           위생점수            미달항목여부</a:t>
                </a:r>
              </a:p>
            </p:txBody>
          </p:sp>
          <p:cxnSp>
            <p:nvCxnSpPr>
              <p:cNvPr id="73" name="Rect 0">
                <a:extLst>
                  <a:ext uri="{FF2B5EF4-FFF2-40B4-BE49-F238E27FC236}">
                    <a16:creationId xmlns:a16="http://schemas.microsoft.com/office/drawing/2014/main" id="{93BFAD6B-1D53-89A1-FBF9-F3B95F2C87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8" y="6326630"/>
                <a:ext cx="6692400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 0">
                <a:extLst>
                  <a:ext uri="{FF2B5EF4-FFF2-40B4-BE49-F238E27FC236}">
                    <a16:creationId xmlns:a16="http://schemas.microsoft.com/office/drawing/2014/main" id="{F1DBD354-EB6B-52C2-E0DF-E66B86232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4609" y="3668288"/>
                <a:ext cx="928304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홍길동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일길동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이길동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삼길동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사길동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오길동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육길동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6" name="Rect 0">
                <a:extLst>
                  <a:ext uri="{FF2B5EF4-FFF2-40B4-BE49-F238E27FC236}">
                    <a16:creationId xmlns:a16="http://schemas.microsoft.com/office/drawing/2014/main" id="{9538DABE-455F-E29B-589B-41F47C79A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1903" y="3668288"/>
                <a:ext cx="928303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13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15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9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8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7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7" name="Rect 0">
                <a:extLst>
                  <a:ext uri="{FF2B5EF4-FFF2-40B4-BE49-F238E27FC236}">
                    <a16:creationId xmlns:a16="http://schemas.microsoft.com/office/drawing/2014/main" id="{A9AB7A2A-43F3-6497-054D-F61C9E58F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089" y="3668288"/>
                <a:ext cx="1123247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 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440C1AC5-D3E6-6321-6AC3-F524D6339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1281" y="6299300"/>
              <a:ext cx="1373345" cy="218655"/>
            </a:xfrm>
            <a:prstGeom prst="rect">
              <a:avLst/>
            </a:prstGeom>
          </p:spPr>
        </p:pic>
      </p:grpSp>
      <p:sp>
        <p:nvSpPr>
          <p:cNvPr id="36" name="Rect 0">
            <a:extLst>
              <a:ext uri="{FF2B5EF4-FFF2-40B4-BE49-F238E27FC236}">
                <a16:creationId xmlns:a16="http://schemas.microsoft.com/office/drawing/2014/main" id="{DEC4A746-4D26-6BFA-981F-99C5B1FA8EAE}"/>
              </a:ext>
            </a:extLst>
          </p:cNvPr>
          <p:cNvSpPr txBox="1">
            <a:spLocks/>
          </p:cNvSpPr>
          <p:nvPr/>
        </p:nvSpPr>
        <p:spPr>
          <a:xfrm>
            <a:off x="2064581" y="3371400"/>
            <a:ext cx="1298925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오류점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탄방점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괴정점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에버랜드점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신촌점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관평점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완도점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</p:txBody>
      </p:sp>
      <p:sp>
        <p:nvSpPr>
          <p:cNvPr id="37" name="Rect 0">
            <a:extLst>
              <a:ext uri="{FF2B5EF4-FFF2-40B4-BE49-F238E27FC236}">
                <a16:creationId xmlns:a16="http://schemas.microsoft.com/office/drawing/2014/main" id="{191B56DB-B712-8EF2-ED21-E7AF67D788D4}"/>
              </a:ext>
            </a:extLst>
          </p:cNvPr>
          <p:cNvSpPr>
            <a:spLocks/>
          </p:cNvSpPr>
          <p:nvPr/>
        </p:nvSpPr>
        <p:spPr>
          <a:xfrm>
            <a:off x="7181634" y="2419727"/>
            <a:ext cx="849994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공문 전달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819CD30-8345-16BD-D536-976EE8479F76}"/>
              </a:ext>
            </a:extLst>
          </p:cNvPr>
          <p:cNvGrpSpPr/>
          <p:nvPr/>
        </p:nvGrpSpPr>
        <p:grpSpPr>
          <a:xfrm>
            <a:off x="1807803" y="3539196"/>
            <a:ext cx="212725" cy="2392551"/>
            <a:chOff x="1807803" y="3539196"/>
            <a:chExt cx="212725" cy="2392551"/>
          </a:xfrm>
        </p:grpSpPr>
        <p:sp>
          <p:nvSpPr>
            <p:cNvPr id="38" name="도형 51">
              <a:extLst>
                <a:ext uri="{FF2B5EF4-FFF2-40B4-BE49-F238E27FC236}">
                  <a16:creationId xmlns:a16="http://schemas.microsoft.com/office/drawing/2014/main" id="{F482AFBC-B076-4D7E-1E4D-5765D2E01A17}"/>
                </a:ext>
              </a:extLst>
            </p:cNvPr>
            <p:cNvSpPr>
              <a:spLocks/>
            </p:cNvSpPr>
            <p:nvPr/>
          </p:nvSpPr>
          <p:spPr>
            <a:xfrm>
              <a:off x="1807803" y="353919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도형 51">
              <a:extLst>
                <a:ext uri="{FF2B5EF4-FFF2-40B4-BE49-F238E27FC236}">
                  <a16:creationId xmlns:a16="http://schemas.microsoft.com/office/drawing/2014/main" id="{01D1D369-0A36-F590-FD4A-7A832291B66B}"/>
                </a:ext>
              </a:extLst>
            </p:cNvPr>
            <p:cNvSpPr>
              <a:spLocks/>
            </p:cNvSpPr>
            <p:nvPr/>
          </p:nvSpPr>
          <p:spPr>
            <a:xfrm>
              <a:off x="1807803" y="390260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51">
              <a:extLst>
                <a:ext uri="{FF2B5EF4-FFF2-40B4-BE49-F238E27FC236}">
                  <a16:creationId xmlns:a16="http://schemas.microsoft.com/office/drawing/2014/main" id="{715B19A8-AEC9-4FA0-9049-369ACE57597C}"/>
                </a:ext>
              </a:extLst>
            </p:cNvPr>
            <p:cNvSpPr>
              <a:spLocks/>
            </p:cNvSpPr>
            <p:nvPr/>
          </p:nvSpPr>
          <p:spPr>
            <a:xfrm>
              <a:off x="1807803" y="426601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도형 51">
              <a:extLst>
                <a:ext uri="{FF2B5EF4-FFF2-40B4-BE49-F238E27FC236}">
                  <a16:creationId xmlns:a16="http://schemas.microsoft.com/office/drawing/2014/main" id="{DB362161-EFCA-4C68-EA46-5BA8DD8A4504}"/>
                </a:ext>
              </a:extLst>
            </p:cNvPr>
            <p:cNvSpPr>
              <a:spLocks/>
            </p:cNvSpPr>
            <p:nvPr/>
          </p:nvSpPr>
          <p:spPr>
            <a:xfrm>
              <a:off x="1807803" y="462942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51">
              <a:extLst>
                <a:ext uri="{FF2B5EF4-FFF2-40B4-BE49-F238E27FC236}">
                  <a16:creationId xmlns:a16="http://schemas.microsoft.com/office/drawing/2014/main" id="{95EDEF2C-F655-CF7C-745A-7F2F59971080}"/>
                </a:ext>
              </a:extLst>
            </p:cNvPr>
            <p:cNvSpPr>
              <a:spLocks/>
            </p:cNvSpPr>
            <p:nvPr/>
          </p:nvSpPr>
          <p:spPr>
            <a:xfrm>
              <a:off x="1807803" y="499283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51">
              <a:extLst>
                <a:ext uri="{FF2B5EF4-FFF2-40B4-BE49-F238E27FC236}">
                  <a16:creationId xmlns:a16="http://schemas.microsoft.com/office/drawing/2014/main" id="{71ED6F2F-54D2-118D-C7DD-BE5ADC1C4136}"/>
                </a:ext>
              </a:extLst>
            </p:cNvPr>
            <p:cNvSpPr>
              <a:spLocks/>
            </p:cNvSpPr>
            <p:nvPr/>
          </p:nvSpPr>
          <p:spPr>
            <a:xfrm>
              <a:off x="1807803" y="535624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51">
              <a:extLst>
                <a:ext uri="{FF2B5EF4-FFF2-40B4-BE49-F238E27FC236}">
                  <a16:creationId xmlns:a16="http://schemas.microsoft.com/office/drawing/2014/main" id="{9B320503-C6E2-90E8-1F63-C5B11044D528}"/>
                </a:ext>
              </a:extLst>
            </p:cNvPr>
            <p:cNvSpPr>
              <a:spLocks/>
            </p:cNvSpPr>
            <p:nvPr/>
          </p:nvSpPr>
          <p:spPr>
            <a:xfrm>
              <a:off x="1807803" y="5719657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134006C1-FB4C-DBA7-3DB2-35C68232AD78}"/>
              </a:ext>
            </a:extLst>
          </p:cNvPr>
          <p:cNvGrpSpPr/>
          <p:nvPr/>
        </p:nvGrpSpPr>
        <p:grpSpPr>
          <a:xfrm>
            <a:off x="6975623" y="6200606"/>
            <a:ext cx="1056005" cy="268111"/>
            <a:chOff x="6737049" y="6200606"/>
            <a:chExt cx="1056005" cy="268111"/>
          </a:xfrm>
        </p:grpSpPr>
        <p:sp>
          <p:nvSpPr>
            <p:cNvPr id="98" name="Rect 0">
              <a:extLst>
                <a:ext uri="{FF2B5EF4-FFF2-40B4-BE49-F238E27FC236}">
                  <a16:creationId xmlns:a16="http://schemas.microsoft.com/office/drawing/2014/main" id="{07B75AEB-D436-F2BE-4FA5-62C25196E879}"/>
                </a:ext>
              </a:extLst>
            </p:cNvPr>
            <p:cNvSpPr>
              <a:spLocks/>
            </p:cNvSpPr>
            <p:nvPr/>
          </p:nvSpPr>
          <p:spPr>
            <a:xfrm>
              <a:off x="6737049" y="6206321"/>
              <a:ext cx="485140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sz="1000" dirty="0" err="1">
                  <a:latin typeface="맑은 고딕" charset="0"/>
                  <a:ea typeface="맑은 고딕" charset="0"/>
                </a:rPr>
                <a:t>등록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9" name="도형 123">
              <a:extLst>
                <a:ext uri="{FF2B5EF4-FFF2-40B4-BE49-F238E27FC236}">
                  <a16:creationId xmlns:a16="http://schemas.microsoft.com/office/drawing/2014/main" id="{9C427762-344B-85B4-5EA2-863DDF16231A}"/>
                </a:ext>
              </a:extLst>
            </p:cNvPr>
            <p:cNvSpPr>
              <a:spLocks/>
            </p:cNvSpPr>
            <p:nvPr/>
          </p:nvSpPr>
          <p:spPr>
            <a:xfrm>
              <a:off x="7307914" y="6200606"/>
              <a:ext cx="485140" cy="2623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sz="1000" dirty="0">
                  <a:latin typeface="맑은 고딕" charset="0"/>
                  <a:ea typeface="맑은 고딕" charset="0"/>
                </a:rPr>
                <a:t>삭</a:t>
              </a:r>
              <a:r>
                <a:rPr lang="ko-KR" altLang="en-US" sz="1000" dirty="0">
                  <a:latin typeface="맑은 고딕" charset="0"/>
                  <a:ea typeface="맑은 고딕" charset="0"/>
                </a:rPr>
                <a:t>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192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위생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가맹점별 점검 내역을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52505" cy="263149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가맹점 조회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매출 분석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부진 매장 관리</a:t>
              </a:r>
              <a:endParaRPr lang="en-US" altLang="ko-KR" sz="8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공문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관리비 관리</a:t>
              </a:r>
            </a:p>
            <a:p>
              <a:pPr latinLnBrk="0"/>
              <a:r>
                <a:rPr lang="en-US" altLang="ko-KR" sz="8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위생 관리</a:t>
              </a:r>
              <a:endParaRPr lang="en-US" altLang="ko-KR" sz="8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68E2806B-FB08-2BF5-1647-533D17FFBAE4}"/>
              </a:ext>
            </a:extLst>
          </p:cNvPr>
          <p:cNvSpPr/>
          <p:nvPr/>
        </p:nvSpPr>
        <p:spPr>
          <a:xfrm>
            <a:off x="-984231" y="9395818"/>
            <a:ext cx="3155723" cy="2157681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진행중</a:t>
            </a:r>
            <a:endParaRPr lang="en-US" altLang="ko-KR" dirty="0"/>
          </a:p>
        </p:txBody>
      </p: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9B43A1E-A8DE-383E-4BDC-0BED486245A3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가맹점별 점검 내역을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/>
              <a:t>위생 </a:t>
            </a:r>
            <a:r>
              <a:rPr lang="ko-KR" altLang="en-US" sz="1400" b="1" dirty="0"/>
              <a:t>관리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5C42181-46BB-D2EA-1D12-C59430C707A9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0EB673B-24C0-B1BD-1AF5-96223950C903}"/>
                </a:ext>
              </a:extLst>
            </p:cNvPr>
            <p:cNvSpPr/>
            <p:nvPr/>
          </p:nvSpPr>
          <p:spPr>
            <a:xfrm>
              <a:off x="1469904" y="2730873"/>
              <a:ext cx="6830816" cy="3893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2B63477-2ECD-E8BA-AED7-F6E443E763A3}"/>
                </a:ext>
              </a:extLst>
            </p:cNvPr>
            <p:cNvGrpSpPr/>
            <p:nvPr/>
          </p:nvGrpSpPr>
          <p:grpSpPr>
            <a:xfrm>
              <a:off x="1643033" y="2875316"/>
              <a:ext cx="6398119" cy="3255504"/>
              <a:chOff x="885448" y="3190375"/>
              <a:chExt cx="6693240" cy="3136255"/>
            </a:xfrm>
          </p:grpSpPr>
          <p:cxnSp>
            <p:nvCxnSpPr>
              <p:cNvPr id="70" name="Rect 0">
                <a:extLst>
                  <a:ext uri="{FF2B5EF4-FFF2-40B4-BE49-F238E27FC236}">
                    <a16:creationId xmlns:a16="http://schemas.microsoft.com/office/drawing/2014/main" id="{98C4FF37-CF53-2FEE-1B64-74EFEA81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190375"/>
                <a:ext cx="6692400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Rect 0">
                <a:extLst>
                  <a:ext uri="{FF2B5EF4-FFF2-40B4-BE49-F238E27FC236}">
                    <a16:creationId xmlns:a16="http://schemas.microsoft.com/office/drawing/2014/main" id="{954D4958-C19E-5774-005A-62B0D796C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624081"/>
                <a:ext cx="6693239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 0">
                <a:extLst>
                  <a:ext uri="{FF2B5EF4-FFF2-40B4-BE49-F238E27FC236}">
                    <a16:creationId xmlns:a16="http://schemas.microsoft.com/office/drawing/2014/main" id="{4284E82C-42ED-F596-A007-5556E7D5B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365" y="3283095"/>
                <a:ext cx="6512711" cy="26685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           가맹점명           가맹점주이름           위생점수            미달항목여부</a:t>
                </a:r>
              </a:p>
            </p:txBody>
          </p:sp>
          <p:cxnSp>
            <p:nvCxnSpPr>
              <p:cNvPr id="73" name="Rect 0">
                <a:extLst>
                  <a:ext uri="{FF2B5EF4-FFF2-40B4-BE49-F238E27FC236}">
                    <a16:creationId xmlns:a16="http://schemas.microsoft.com/office/drawing/2014/main" id="{93BFAD6B-1D53-89A1-FBF9-F3B95F2C87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8" y="6326630"/>
                <a:ext cx="6692400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 0">
                <a:extLst>
                  <a:ext uri="{FF2B5EF4-FFF2-40B4-BE49-F238E27FC236}">
                    <a16:creationId xmlns:a16="http://schemas.microsoft.com/office/drawing/2014/main" id="{F1DBD354-EB6B-52C2-E0DF-E66B86232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4609" y="3668288"/>
                <a:ext cx="928304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홍길동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일길동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이길동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삼길동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사길동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오길동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육길동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6" name="Rect 0">
                <a:extLst>
                  <a:ext uri="{FF2B5EF4-FFF2-40B4-BE49-F238E27FC236}">
                    <a16:creationId xmlns:a16="http://schemas.microsoft.com/office/drawing/2014/main" id="{9538DABE-455F-E29B-589B-41F47C79A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81903" y="3668288"/>
                <a:ext cx="928303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3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4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5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3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7" name="Rect 0">
                <a:extLst>
                  <a:ext uri="{FF2B5EF4-FFF2-40B4-BE49-F238E27FC236}">
                    <a16:creationId xmlns:a16="http://schemas.microsoft.com/office/drawing/2014/main" id="{A9AB7A2A-43F3-6497-054D-F61C9E58FDA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93089" y="3668288"/>
                <a:ext cx="1123247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440C1AC5-D3E6-6321-6AC3-F524D6339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1281" y="6299300"/>
              <a:ext cx="1373345" cy="218655"/>
            </a:xfrm>
            <a:prstGeom prst="rect">
              <a:avLst/>
            </a:prstGeom>
          </p:spPr>
        </p:pic>
      </p:grpSp>
      <p:sp>
        <p:nvSpPr>
          <p:cNvPr id="36" name="Rect 0">
            <a:extLst>
              <a:ext uri="{FF2B5EF4-FFF2-40B4-BE49-F238E27FC236}">
                <a16:creationId xmlns:a16="http://schemas.microsoft.com/office/drawing/2014/main" id="{DEC4A746-4D26-6BFA-981F-99C5B1FA8EAE}"/>
              </a:ext>
            </a:extLst>
          </p:cNvPr>
          <p:cNvSpPr txBox="1">
            <a:spLocks/>
          </p:cNvSpPr>
          <p:nvPr/>
        </p:nvSpPr>
        <p:spPr>
          <a:xfrm>
            <a:off x="2064581" y="3371400"/>
            <a:ext cx="1298925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오류점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탄방점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괴정점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에버랜드점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신촌점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관평점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완도점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0819CD30-8345-16BD-D536-976EE8479F76}"/>
              </a:ext>
            </a:extLst>
          </p:cNvPr>
          <p:cNvGrpSpPr/>
          <p:nvPr/>
        </p:nvGrpSpPr>
        <p:grpSpPr>
          <a:xfrm>
            <a:off x="1807803" y="3539196"/>
            <a:ext cx="212725" cy="2392551"/>
            <a:chOff x="1807803" y="3539196"/>
            <a:chExt cx="212725" cy="2392551"/>
          </a:xfrm>
        </p:grpSpPr>
        <p:sp>
          <p:nvSpPr>
            <p:cNvPr id="38" name="도형 51">
              <a:extLst>
                <a:ext uri="{FF2B5EF4-FFF2-40B4-BE49-F238E27FC236}">
                  <a16:creationId xmlns:a16="http://schemas.microsoft.com/office/drawing/2014/main" id="{F482AFBC-B076-4D7E-1E4D-5765D2E01A17}"/>
                </a:ext>
              </a:extLst>
            </p:cNvPr>
            <p:cNvSpPr>
              <a:spLocks/>
            </p:cNvSpPr>
            <p:nvPr/>
          </p:nvSpPr>
          <p:spPr>
            <a:xfrm>
              <a:off x="1807803" y="353919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도형 51">
              <a:extLst>
                <a:ext uri="{FF2B5EF4-FFF2-40B4-BE49-F238E27FC236}">
                  <a16:creationId xmlns:a16="http://schemas.microsoft.com/office/drawing/2014/main" id="{01D1D369-0A36-F590-FD4A-7A832291B66B}"/>
                </a:ext>
              </a:extLst>
            </p:cNvPr>
            <p:cNvSpPr>
              <a:spLocks/>
            </p:cNvSpPr>
            <p:nvPr/>
          </p:nvSpPr>
          <p:spPr>
            <a:xfrm>
              <a:off x="1807803" y="390260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도형 51">
              <a:extLst>
                <a:ext uri="{FF2B5EF4-FFF2-40B4-BE49-F238E27FC236}">
                  <a16:creationId xmlns:a16="http://schemas.microsoft.com/office/drawing/2014/main" id="{715B19A8-AEC9-4FA0-9049-369ACE57597C}"/>
                </a:ext>
              </a:extLst>
            </p:cNvPr>
            <p:cNvSpPr>
              <a:spLocks/>
            </p:cNvSpPr>
            <p:nvPr/>
          </p:nvSpPr>
          <p:spPr>
            <a:xfrm>
              <a:off x="1807803" y="426601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1" name="도형 51">
              <a:extLst>
                <a:ext uri="{FF2B5EF4-FFF2-40B4-BE49-F238E27FC236}">
                  <a16:creationId xmlns:a16="http://schemas.microsoft.com/office/drawing/2014/main" id="{DB362161-EFCA-4C68-EA46-5BA8DD8A4504}"/>
                </a:ext>
              </a:extLst>
            </p:cNvPr>
            <p:cNvSpPr>
              <a:spLocks/>
            </p:cNvSpPr>
            <p:nvPr/>
          </p:nvSpPr>
          <p:spPr>
            <a:xfrm>
              <a:off x="1807803" y="462942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2" name="도형 51">
              <a:extLst>
                <a:ext uri="{FF2B5EF4-FFF2-40B4-BE49-F238E27FC236}">
                  <a16:creationId xmlns:a16="http://schemas.microsoft.com/office/drawing/2014/main" id="{95EDEF2C-F655-CF7C-745A-7F2F59971080}"/>
                </a:ext>
              </a:extLst>
            </p:cNvPr>
            <p:cNvSpPr>
              <a:spLocks/>
            </p:cNvSpPr>
            <p:nvPr/>
          </p:nvSpPr>
          <p:spPr>
            <a:xfrm>
              <a:off x="1807803" y="499283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도형 51">
              <a:extLst>
                <a:ext uri="{FF2B5EF4-FFF2-40B4-BE49-F238E27FC236}">
                  <a16:creationId xmlns:a16="http://schemas.microsoft.com/office/drawing/2014/main" id="{71ED6F2F-54D2-118D-C7DD-BE5ADC1C4136}"/>
                </a:ext>
              </a:extLst>
            </p:cNvPr>
            <p:cNvSpPr>
              <a:spLocks/>
            </p:cNvSpPr>
            <p:nvPr/>
          </p:nvSpPr>
          <p:spPr>
            <a:xfrm>
              <a:off x="1807803" y="5356246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도형 51">
              <a:extLst>
                <a:ext uri="{FF2B5EF4-FFF2-40B4-BE49-F238E27FC236}">
                  <a16:creationId xmlns:a16="http://schemas.microsoft.com/office/drawing/2014/main" id="{9B320503-C6E2-90E8-1F63-C5B11044D528}"/>
                </a:ext>
              </a:extLst>
            </p:cNvPr>
            <p:cNvSpPr>
              <a:spLocks/>
            </p:cNvSpPr>
            <p:nvPr/>
          </p:nvSpPr>
          <p:spPr>
            <a:xfrm>
              <a:off x="1807803" y="5719657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" name="Rect 0">
            <a:extLst>
              <a:ext uri="{FF2B5EF4-FFF2-40B4-BE49-F238E27FC236}">
                <a16:creationId xmlns:a16="http://schemas.microsoft.com/office/drawing/2014/main" id="{9730C4EB-32E3-98D9-FD2D-D7DB9B40A78A}"/>
              </a:ext>
            </a:extLst>
          </p:cNvPr>
          <p:cNvSpPr>
            <a:spLocks/>
          </p:cNvSpPr>
          <p:nvPr/>
        </p:nvSpPr>
        <p:spPr>
          <a:xfrm>
            <a:off x="7181634" y="2419727"/>
            <a:ext cx="849994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공문 전달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DF598E6-7A8A-540F-09E9-0ECF86782669}"/>
              </a:ext>
            </a:extLst>
          </p:cNvPr>
          <p:cNvGrpSpPr/>
          <p:nvPr/>
        </p:nvGrpSpPr>
        <p:grpSpPr>
          <a:xfrm>
            <a:off x="6975623" y="6200606"/>
            <a:ext cx="1056005" cy="268111"/>
            <a:chOff x="6737049" y="6200606"/>
            <a:chExt cx="1056005" cy="268111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A757D384-E68F-280E-EC15-F5B01786CD1F}"/>
                </a:ext>
              </a:extLst>
            </p:cNvPr>
            <p:cNvSpPr>
              <a:spLocks/>
            </p:cNvSpPr>
            <p:nvPr/>
          </p:nvSpPr>
          <p:spPr>
            <a:xfrm>
              <a:off x="6737049" y="6206321"/>
              <a:ext cx="485140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sz="1000" dirty="0" err="1">
                  <a:latin typeface="맑은 고딕" charset="0"/>
                  <a:ea typeface="맑은 고딕" charset="0"/>
                </a:rPr>
                <a:t>등록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도형 123">
              <a:extLst>
                <a:ext uri="{FF2B5EF4-FFF2-40B4-BE49-F238E27FC236}">
                  <a16:creationId xmlns:a16="http://schemas.microsoft.com/office/drawing/2014/main" id="{A01DE4F8-5851-8DA6-AE1B-501A5F0A4915}"/>
                </a:ext>
              </a:extLst>
            </p:cNvPr>
            <p:cNvSpPr>
              <a:spLocks/>
            </p:cNvSpPr>
            <p:nvPr/>
          </p:nvSpPr>
          <p:spPr>
            <a:xfrm>
              <a:off x="7307914" y="6200606"/>
              <a:ext cx="485140" cy="2623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sz="1000" dirty="0">
                  <a:latin typeface="맑은 고딕" charset="0"/>
                  <a:ea typeface="맑은 고딕" charset="0"/>
                </a:rPr>
                <a:t>삭</a:t>
              </a:r>
              <a:r>
                <a:rPr lang="ko-KR" altLang="en-US" sz="1000" dirty="0">
                  <a:latin typeface="맑은 고딕" charset="0"/>
                  <a:ea typeface="맑은 고딕" charset="0"/>
                </a:rPr>
                <a:t>제</a:t>
              </a: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0229B50-0837-E153-3923-08ADB6A67811}"/>
              </a:ext>
            </a:extLst>
          </p:cNvPr>
          <p:cNvSpPr/>
          <p:nvPr/>
        </p:nvSpPr>
        <p:spPr>
          <a:xfrm>
            <a:off x="1442279" y="1881514"/>
            <a:ext cx="6939580" cy="4895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E197228-F0D6-D55C-AB3E-C83D24666CAE}"/>
              </a:ext>
            </a:extLst>
          </p:cNvPr>
          <p:cNvGrpSpPr/>
          <p:nvPr/>
        </p:nvGrpSpPr>
        <p:grpSpPr>
          <a:xfrm>
            <a:off x="1767460" y="2125479"/>
            <a:ext cx="6215027" cy="4498842"/>
            <a:chOff x="1767460" y="2125479"/>
            <a:chExt cx="6215027" cy="449884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37E75D7-D1D9-E56C-7586-B87A22D231C0}"/>
                </a:ext>
              </a:extLst>
            </p:cNvPr>
            <p:cNvSpPr/>
            <p:nvPr/>
          </p:nvSpPr>
          <p:spPr>
            <a:xfrm>
              <a:off x="1767460" y="2125479"/>
              <a:ext cx="6215027" cy="4498842"/>
            </a:xfrm>
            <a:prstGeom prst="roundRect">
              <a:avLst>
                <a:gd name="adj" fmla="val 56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Rect 0">
              <a:extLst>
                <a:ext uri="{FF2B5EF4-FFF2-40B4-BE49-F238E27FC236}">
                  <a16:creationId xmlns:a16="http://schemas.microsoft.com/office/drawing/2014/main" id="{6220B8C7-C559-BB07-1D03-6AF465E54BE5}"/>
                </a:ext>
              </a:extLst>
            </p:cNvPr>
            <p:cNvSpPr txBox="1">
              <a:spLocks/>
            </p:cNvSpPr>
            <p:nvPr/>
          </p:nvSpPr>
          <p:spPr>
            <a:xfrm>
              <a:off x="7435118" y="2208289"/>
              <a:ext cx="246310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Rect 0">
              <a:extLst>
                <a:ext uri="{FF2B5EF4-FFF2-40B4-BE49-F238E27FC236}">
                  <a16:creationId xmlns:a16="http://schemas.microsoft.com/office/drawing/2014/main" id="{D0A42A12-57E6-3BD8-8965-BF268B975DA8}"/>
                </a:ext>
              </a:extLst>
            </p:cNvPr>
            <p:cNvSpPr txBox="1">
              <a:spLocks/>
            </p:cNvSpPr>
            <p:nvPr/>
          </p:nvSpPr>
          <p:spPr>
            <a:xfrm>
              <a:off x="2084982" y="2419750"/>
              <a:ext cx="1820719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위생 관리</a:t>
              </a:r>
            </a:p>
          </p:txBody>
        </p:sp>
        <p:pic>
          <p:nvPicPr>
            <p:cNvPr id="17" name="Picture " descr="C:/Users/PC-05/AppData/Roaming/PolarisOffice/ETemp/5392_7985736/fImage38798276334.png">
              <a:extLst>
                <a:ext uri="{FF2B5EF4-FFF2-40B4-BE49-F238E27FC236}">
                  <a16:creationId xmlns:a16="http://schemas.microsoft.com/office/drawing/2014/main" id="{2355E210-188B-B07F-C4BA-40B1E0F730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573" y="2731142"/>
              <a:ext cx="153035" cy="3330157"/>
            </a:xfrm>
            <a:prstGeom prst="rect">
              <a:avLst/>
            </a:prstGeom>
            <a:noFill/>
          </p:spPr>
        </p:pic>
        <p:cxnSp>
          <p:nvCxnSpPr>
            <p:cNvPr id="18" name="도형 9">
              <a:extLst>
                <a:ext uri="{FF2B5EF4-FFF2-40B4-BE49-F238E27FC236}">
                  <a16:creationId xmlns:a16="http://schemas.microsoft.com/office/drawing/2014/main" id="{B9E24A21-6B3B-4A74-6E1A-3B45CFE5E4BE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2692661"/>
              <a:ext cx="5573395" cy="1905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도형 12">
              <a:extLst>
                <a:ext uri="{FF2B5EF4-FFF2-40B4-BE49-F238E27FC236}">
                  <a16:creationId xmlns:a16="http://schemas.microsoft.com/office/drawing/2014/main" id="{A5EA6057-2B57-96AF-F231-D0091276F303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6094663"/>
              <a:ext cx="5573395" cy="2791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 0">
            <a:extLst>
              <a:ext uri="{FF2B5EF4-FFF2-40B4-BE49-F238E27FC236}">
                <a16:creationId xmlns:a16="http://schemas.microsoft.com/office/drawing/2014/main" id="{72697002-5060-0998-CB21-8CC2DBD62175}"/>
              </a:ext>
            </a:extLst>
          </p:cNvPr>
          <p:cNvSpPr txBox="1">
            <a:spLocks/>
          </p:cNvSpPr>
          <p:nvPr/>
        </p:nvSpPr>
        <p:spPr>
          <a:xfrm>
            <a:off x="2148881" y="2692661"/>
            <a:ext cx="1248235" cy="312111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지점명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위생 점수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미달항목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4CB89695-40B2-CC5F-E4EB-C64A4803BC73}"/>
              </a:ext>
            </a:extLst>
          </p:cNvPr>
          <p:cNvSpPr>
            <a:spLocks/>
          </p:cNvSpPr>
          <p:nvPr/>
        </p:nvSpPr>
        <p:spPr>
          <a:xfrm>
            <a:off x="2178050" y="3026969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대전오류점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62BD90FC-1699-3986-8BCC-BB3842D8077E}"/>
              </a:ext>
            </a:extLst>
          </p:cNvPr>
          <p:cNvSpPr txBox="1">
            <a:spLocks/>
          </p:cNvSpPr>
          <p:nvPr/>
        </p:nvSpPr>
        <p:spPr>
          <a:xfrm>
            <a:off x="4855313" y="2785048"/>
            <a:ext cx="1248235" cy="2645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가맹점주이름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id="{DEF4348D-6F6E-82BA-B15D-520725C6DB65}"/>
              </a:ext>
            </a:extLst>
          </p:cNvPr>
          <p:cNvSpPr>
            <a:spLocks/>
          </p:cNvSpPr>
          <p:nvPr/>
        </p:nvSpPr>
        <p:spPr>
          <a:xfrm>
            <a:off x="4961447" y="3026969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홍길동</a:t>
            </a:r>
          </a:p>
        </p:txBody>
      </p:sp>
      <p:graphicFrame>
        <p:nvGraphicFramePr>
          <p:cNvPr id="32" name="Table 3">
            <a:extLst>
              <a:ext uri="{FF2B5EF4-FFF2-40B4-BE49-F238E27FC236}">
                <a16:creationId xmlns:a16="http://schemas.microsoft.com/office/drawing/2014/main" id="{77ECD3C4-3DF9-63C4-7BE8-4F9E9221677A}"/>
              </a:ext>
            </a:extLst>
          </p:cNvPr>
          <p:cNvGraphicFramePr>
            <a:graphicFrameLocks noGrp="1"/>
          </p:cNvGraphicFramePr>
          <p:nvPr/>
        </p:nvGraphicFramePr>
        <p:xfrm>
          <a:off x="2171492" y="3942724"/>
          <a:ext cx="4531174" cy="13943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65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5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03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0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0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점수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marL="0" indent="0" algn="l" defTabSz="914400" rtl="0" eaLnBrk="1" latinLnBrk="1" hangingPunct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개인위생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110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매장위생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식자재관리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9085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r>
                        <a:rPr lang="ko-KR" altLang="en-US" sz="10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이물질</a:t>
                      </a:r>
                      <a:r>
                        <a:rPr lang="en-US" altLang="ko-KR" sz="10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0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블랙컨슈머</a:t>
                      </a:r>
                      <a:r>
                        <a:rPr lang="ko-KR" altLang="en-US" sz="10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 대처방안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0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3" name="Rect 0">
            <a:extLst>
              <a:ext uri="{FF2B5EF4-FFF2-40B4-BE49-F238E27FC236}">
                <a16:creationId xmlns:a16="http://schemas.microsoft.com/office/drawing/2014/main" id="{8496AC2F-382A-154E-B290-AB26D84F6F2E}"/>
              </a:ext>
            </a:extLst>
          </p:cNvPr>
          <p:cNvSpPr>
            <a:spLocks/>
          </p:cNvSpPr>
          <p:nvPr/>
        </p:nvSpPr>
        <p:spPr>
          <a:xfrm>
            <a:off x="2178049" y="5767846"/>
            <a:ext cx="4511049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이물질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/</a:t>
            </a:r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블랙컨슈머</a:t>
            </a:r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대처 방안</a:t>
            </a: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id="{8A851685-1F72-001E-E3ED-23FC04D965EC}"/>
              </a:ext>
            </a:extLst>
          </p:cNvPr>
          <p:cNvSpPr txBox="1">
            <a:spLocks/>
          </p:cNvSpPr>
          <p:nvPr/>
        </p:nvSpPr>
        <p:spPr>
          <a:xfrm>
            <a:off x="4185952" y="6207842"/>
            <a:ext cx="1231692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공문 발송하기</a:t>
            </a: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18BDEB80-BEBB-2A77-0898-F4F350029528}"/>
              </a:ext>
            </a:extLst>
          </p:cNvPr>
          <p:cNvSpPr txBox="1">
            <a:spLocks/>
          </p:cNvSpPr>
          <p:nvPr/>
        </p:nvSpPr>
        <p:spPr>
          <a:xfrm>
            <a:off x="2852523" y="6207842"/>
            <a:ext cx="123169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5BB4F138-35C0-5210-BD62-7BA60A029F4E}"/>
              </a:ext>
            </a:extLst>
          </p:cNvPr>
          <p:cNvSpPr txBox="1">
            <a:spLocks/>
          </p:cNvSpPr>
          <p:nvPr/>
        </p:nvSpPr>
        <p:spPr>
          <a:xfrm>
            <a:off x="5885753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052188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테이블웨어, 음료, 컵, 커피잔이(가) 표시된 사진&#10;&#10;자동 생성된 설명">
            <a:extLst>
              <a:ext uri="{FF2B5EF4-FFF2-40B4-BE49-F238E27FC236}">
                <a16:creationId xmlns:a16="http://schemas.microsoft.com/office/drawing/2014/main" id="{AF95EF71-DFBA-F050-228B-148A7A9BD1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852"/>
          <a:stretch/>
        </p:blipFill>
        <p:spPr>
          <a:xfrm>
            <a:off x="354029" y="1211608"/>
            <a:ext cx="8964900" cy="5661972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513370"/>
              </p:ext>
            </p:extLst>
          </p:nvPr>
        </p:nvGraphicFramePr>
        <p:xfrm>
          <a:off x="9318929" y="142240"/>
          <a:ext cx="2873066" cy="6715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8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99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3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99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93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3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61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58615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56739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5573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41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본사 및 가맹점의 관리 시스템 로그인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B91448D3-C6E1-9278-5A6A-0962C755DE97}"/>
              </a:ext>
            </a:extLst>
          </p:cNvPr>
          <p:cNvGrpSpPr/>
          <p:nvPr/>
        </p:nvGrpSpPr>
        <p:grpSpPr>
          <a:xfrm>
            <a:off x="0" y="1196026"/>
            <a:ext cx="3097035" cy="5661972"/>
            <a:chOff x="0" y="1196026"/>
            <a:chExt cx="2775005" cy="566197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2F4BF754-3247-A699-5E09-476E80BF523C}"/>
                </a:ext>
              </a:extLst>
            </p:cNvPr>
            <p:cNvGrpSpPr/>
            <p:nvPr/>
          </p:nvGrpSpPr>
          <p:grpSpPr>
            <a:xfrm>
              <a:off x="0" y="1196026"/>
              <a:ext cx="2775005" cy="5661972"/>
              <a:chOff x="1286788" y="1196026"/>
              <a:chExt cx="2775005" cy="5661972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A1815AC5-6009-F532-8307-D70A27CE77BA}"/>
                  </a:ext>
                </a:extLst>
              </p:cNvPr>
              <p:cNvGrpSpPr/>
              <p:nvPr/>
            </p:nvGrpSpPr>
            <p:grpSpPr>
              <a:xfrm>
                <a:off x="1286788" y="1196026"/>
                <a:ext cx="2775005" cy="5661972"/>
                <a:chOff x="-43734" y="1198336"/>
                <a:chExt cx="2775005" cy="5661972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42E31437-C999-3DC1-2794-26A0D1314A17}"/>
                    </a:ext>
                  </a:extLst>
                </p:cNvPr>
                <p:cNvGrpSpPr/>
                <p:nvPr/>
              </p:nvGrpSpPr>
              <p:grpSpPr>
                <a:xfrm>
                  <a:off x="-43734" y="1198336"/>
                  <a:ext cx="2775005" cy="5661972"/>
                  <a:chOff x="-1" y="1200646"/>
                  <a:chExt cx="2775005" cy="5661972"/>
                </a:xfrm>
              </p:grpSpPr>
              <p:pic>
                <p:nvPicPr>
                  <p:cNvPr id="18" name="Picture ">
                    <a:extLst>
                      <a:ext uri="{FF2B5EF4-FFF2-40B4-BE49-F238E27FC236}">
                        <a16:creationId xmlns:a16="http://schemas.microsoft.com/office/drawing/2014/main" id="{277D340E-6577-D36E-EF33-068D5631A97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r="75207"/>
                  <a:stretch/>
                </p:blipFill>
                <p:spPr>
                  <a:xfrm>
                    <a:off x="-1" y="1200646"/>
                    <a:ext cx="2775005" cy="5661972"/>
                  </a:xfrm>
                  <a:prstGeom prst="rect">
                    <a:avLst/>
                  </a:prstGeom>
                  <a:noFill/>
                </p:spPr>
              </p:pic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E5279961-0AD6-1C56-25F4-BEB4AA8B52DE}"/>
                      </a:ext>
                    </a:extLst>
                  </p:cNvPr>
                  <p:cNvSpPr/>
                  <p:nvPr/>
                </p:nvSpPr>
                <p:spPr>
                  <a:xfrm>
                    <a:off x="151075" y="1367624"/>
                    <a:ext cx="866692" cy="27829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F8DD1EF3-57D1-BFA5-B5AE-BCD3B9012762}"/>
                      </a:ext>
                    </a:extLst>
                  </p:cNvPr>
                  <p:cNvSpPr/>
                  <p:nvPr/>
                </p:nvSpPr>
                <p:spPr>
                  <a:xfrm>
                    <a:off x="0" y="5068958"/>
                    <a:ext cx="2711395" cy="58839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직사각형 21">
                    <a:extLst>
                      <a:ext uri="{FF2B5EF4-FFF2-40B4-BE49-F238E27FC236}">
                        <a16:creationId xmlns:a16="http://schemas.microsoft.com/office/drawing/2014/main" id="{E39FE4A7-7C61-F54F-944B-216ED76655C3}"/>
                      </a:ext>
                    </a:extLst>
                  </p:cNvPr>
                  <p:cNvSpPr/>
                  <p:nvPr/>
                </p:nvSpPr>
                <p:spPr>
                  <a:xfrm>
                    <a:off x="1543879" y="3863693"/>
                    <a:ext cx="1064150" cy="145751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4" name="Rect 0">
                  <a:extLst>
                    <a:ext uri="{FF2B5EF4-FFF2-40B4-BE49-F238E27FC236}">
                      <a16:creationId xmlns:a16="http://schemas.microsoft.com/office/drawing/2014/main" id="{0EA9AC3C-977F-A475-07CF-C885052BBBE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3805" y="5051229"/>
                  <a:ext cx="2328807" cy="27947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BFBFBF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rtl="0" eaLnBrk="1" latinLnBrk="0" hangingPunct="0">
                    <a:buFontTx/>
                    <a:buNone/>
                  </a:pPr>
                  <a:r>
                    <a:rPr lang="ko-KR" altLang="en-US" sz="900" b="0" i="0" strike="noStrike" cap="none" dirty="0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맑은 고딕" charset="0"/>
                      <a:ea typeface="맑은 고딕" charset="0"/>
                    </a:rPr>
                    <a:t>아이디 찾기</a:t>
                  </a:r>
                </a:p>
              </p:txBody>
            </p:sp>
            <p:sp>
              <p:nvSpPr>
                <p:cNvPr id="25" name="Rect 0">
                  <a:extLst>
                    <a:ext uri="{FF2B5EF4-FFF2-40B4-BE49-F238E27FC236}">
                      <a16:creationId xmlns:a16="http://schemas.microsoft.com/office/drawing/2014/main" id="{110212CD-44E5-FB18-40A9-0A3A3756B97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3805" y="5492686"/>
                  <a:ext cx="2328807" cy="279479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BFBFBF">
                      <a:alpha val="100000"/>
                    </a:srgbClr>
                  </a:solidFill>
                  <a:prstDash val="solid"/>
                  <a:miter lim="800000"/>
                </a:ln>
              </p:spPr>
              <p:txBody>
                <a:bodyPr vert="horz" wrap="square" lIns="45720" tIns="45720" rIns="45720" bIns="45720" anchor="ctr">
                  <a:noAutofit/>
                </a:bodyPr>
                <a:lstStyle/>
                <a:p>
                  <a:pPr marL="0" indent="0" algn="ctr" defTabSz="914400" rtl="0" eaLnBrk="1" latinLnBrk="0" hangingPunct="0">
                    <a:buFontTx/>
                    <a:buNone/>
                  </a:pPr>
                  <a:r>
                    <a:rPr lang="ko-KR" altLang="en-US" sz="900" b="0" i="0" strike="noStrike" cap="none" dirty="0">
                      <a:ln w="9525" cap="flat" cmpd="sng">
                        <a:noFill/>
                        <a:prstDash/>
                      </a:ln>
                      <a:solidFill>
                        <a:srgbClr val="000000"/>
                      </a:solidFill>
                      <a:latin typeface="맑은 고딕" charset="0"/>
                      <a:ea typeface="맑은 고딕" charset="0"/>
                    </a:rPr>
                    <a:t>비밀번호 찾기</a:t>
                  </a:r>
                </a:p>
              </p:txBody>
            </p:sp>
          </p:grp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C4AC7FF5-2CBF-2C8F-D7A5-CDC7CEF75344}"/>
                  </a:ext>
                </a:extLst>
              </p:cNvPr>
              <p:cNvSpPr/>
              <p:nvPr/>
            </p:nvSpPr>
            <p:spPr>
              <a:xfrm>
                <a:off x="1437864" y="2567628"/>
                <a:ext cx="2361537" cy="5883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43C499D-4663-DF8F-AC59-2272C294EF00}"/>
                </a:ext>
              </a:extLst>
            </p:cNvPr>
            <p:cNvSpPr/>
            <p:nvPr/>
          </p:nvSpPr>
          <p:spPr>
            <a:xfrm>
              <a:off x="584422" y="6496216"/>
              <a:ext cx="1506771" cy="2195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046200"/>
              </p:ext>
            </p:extLst>
          </p:nvPr>
        </p:nvGraphicFramePr>
        <p:xfrm>
          <a:off x="5" y="142240"/>
          <a:ext cx="9318924" cy="10584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3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31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31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40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03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50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28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err="1"/>
                        <a:t>메인페이지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2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 err="1"/>
                        <a:t>메인페이지</a:t>
                      </a:r>
                      <a:r>
                        <a:rPr lang="en-US" altLang="ko-KR" sz="1100" b="1" dirty="0"/>
                        <a:t>_(2)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28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본사</a:t>
                      </a:r>
                      <a:r>
                        <a:rPr lang="en-US" altLang="ko-KR" sz="1100" b="1" dirty="0"/>
                        <a:t> </a:t>
                      </a:r>
                      <a:r>
                        <a:rPr lang="ko-KR" altLang="en-US" sz="1100" b="1" dirty="0"/>
                        <a:t>및 가맹점의 관리 시스템 로그인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7F0D6260-53EA-81CD-32C7-3002E7373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38" y="2100828"/>
            <a:ext cx="2622615" cy="40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7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주문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거래관리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가맹점 주문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가맹점으로부터 들어온 발주 주문 목록을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1042273" cy="2308324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</a:t>
              </a:r>
              <a:r>
                <a:rPr lang="en-US" altLang="ko-KR" sz="900" dirty="0"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거래관리 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가맹점 주문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매입 내역 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거래처 관리</a:t>
              </a: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9B43A1E-A8DE-383E-4BDC-0BED486245A3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가맹점으로부터 들어온</a:t>
                      </a:r>
                      <a:endParaRPr lang="en-US" altLang="ko-KR" sz="11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발주 주문 목록을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/>
              <a:t>가맹점 주문</a:t>
            </a:r>
            <a:endParaRPr lang="ko-KR" altLang="en-US" sz="1400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0D3BEB-263B-031A-5722-3AA0A46D12D9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FFE5A0-387E-E5D0-3107-F1FD841F8267}"/>
                </a:ext>
              </a:extLst>
            </p:cNvPr>
            <p:cNvGrpSpPr/>
            <p:nvPr/>
          </p:nvGrpSpPr>
          <p:grpSpPr>
            <a:xfrm>
              <a:off x="1469904" y="2730873"/>
              <a:ext cx="6830816" cy="3893447"/>
              <a:chOff x="1469904" y="2730873"/>
              <a:chExt cx="6830816" cy="3893447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5C42181-46BB-D2EA-1D12-C59430C707A9}"/>
                  </a:ext>
                </a:extLst>
              </p:cNvPr>
              <p:cNvGrpSpPr/>
              <p:nvPr/>
            </p:nvGrpSpPr>
            <p:grpSpPr>
              <a:xfrm>
                <a:off x="1469904" y="2730873"/>
                <a:ext cx="6830816" cy="3893447"/>
                <a:chOff x="1469904" y="2730873"/>
                <a:chExt cx="6830816" cy="3893447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70EB673B-24C0-B1BD-1AF5-96223950C903}"/>
                    </a:ext>
                  </a:extLst>
                </p:cNvPr>
                <p:cNvSpPr/>
                <p:nvPr/>
              </p:nvSpPr>
              <p:spPr>
                <a:xfrm>
                  <a:off x="1469904" y="2730873"/>
                  <a:ext cx="6830816" cy="389344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D2B63477-2ECD-E8BA-AED7-F6E443E763A3}"/>
                    </a:ext>
                  </a:extLst>
                </p:cNvPr>
                <p:cNvGrpSpPr/>
                <p:nvPr/>
              </p:nvGrpSpPr>
              <p:grpSpPr>
                <a:xfrm>
                  <a:off x="1643033" y="2875316"/>
                  <a:ext cx="6398119" cy="3255504"/>
                  <a:chOff x="885448" y="3190375"/>
                  <a:chExt cx="6693240" cy="3136255"/>
                </a:xfrm>
              </p:grpSpPr>
              <p:cxnSp>
                <p:nvCxnSpPr>
                  <p:cNvPr id="70" name="Rect 0">
                    <a:extLst>
                      <a:ext uri="{FF2B5EF4-FFF2-40B4-BE49-F238E27FC236}">
                        <a16:creationId xmlns:a16="http://schemas.microsoft.com/office/drawing/2014/main" id="{98C4FF37-CF53-2FEE-1B64-74EFEA817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9" y="3190375"/>
                    <a:ext cx="6692400" cy="0"/>
                  </a:xfrm>
                  <a:prstGeom prst="line">
                    <a:avLst/>
                  </a:prstGeom>
                  <a:ln w="2857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Rect 0">
                    <a:extLst>
                      <a:ext uri="{FF2B5EF4-FFF2-40B4-BE49-F238E27FC236}">
                        <a16:creationId xmlns:a16="http://schemas.microsoft.com/office/drawing/2014/main" id="{954D4958-C19E-5774-005A-62B0D796C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9" y="3624081"/>
                    <a:ext cx="6693239" cy="0"/>
                  </a:xfrm>
                  <a:prstGeom prst="line">
                    <a:avLst/>
                  </a:prstGeom>
                  <a:ln w="952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Rect 0">
                    <a:extLst>
                      <a:ext uri="{FF2B5EF4-FFF2-40B4-BE49-F238E27FC236}">
                        <a16:creationId xmlns:a16="http://schemas.microsoft.com/office/drawing/2014/main" id="{4284E82C-42ED-F596-A007-5556E7D5B7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67365" y="3283095"/>
                    <a:ext cx="6512711" cy="266853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1200" b="0" dirty="0"/>
                      <a:t>              가맹점명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            </a:t>
                    </a:r>
                    <a:r>
                      <a:rPr lang="ko-KR" altLang="en-US" sz="1200" b="0" dirty="0"/>
                      <a:t>주문번호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               </a:t>
                    </a:r>
                    <a:r>
                      <a:rPr lang="ko-KR" altLang="en-US" sz="1200" b="0" dirty="0"/>
                      <a:t>날짜                 총 주문 금액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cxnSp>
                <p:nvCxnSpPr>
                  <p:cNvPr id="73" name="Rect 0">
                    <a:extLst>
                      <a:ext uri="{FF2B5EF4-FFF2-40B4-BE49-F238E27FC236}">
                        <a16:creationId xmlns:a16="http://schemas.microsoft.com/office/drawing/2014/main" id="{93BFAD6B-1D53-89A1-FBF9-F3B95F2C87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8" y="6326630"/>
                    <a:ext cx="6692400" cy="0"/>
                  </a:xfrm>
                  <a:prstGeom prst="line">
                    <a:avLst/>
                  </a:prstGeom>
                  <a:ln w="952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Rect 0">
                    <a:extLst>
                      <a:ext uri="{FF2B5EF4-FFF2-40B4-BE49-F238E27FC236}">
                        <a16:creationId xmlns:a16="http://schemas.microsoft.com/office/drawing/2014/main" id="{F1DBD354-EB6B-52C2-E0DF-E66B8623274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023604" y="3668288"/>
                    <a:ext cx="928304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123456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7891011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654321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248561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124579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911207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010125</a:t>
                    </a:r>
                  </a:p>
                </p:txBody>
              </p:sp>
              <p:sp>
                <p:nvSpPr>
                  <p:cNvPr id="76" name="Rect 0">
                    <a:extLst>
                      <a:ext uri="{FF2B5EF4-FFF2-40B4-BE49-F238E27FC236}">
                        <a16:creationId xmlns:a16="http://schemas.microsoft.com/office/drawing/2014/main" id="{9538DABE-455F-E29B-589B-41F47C79A58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014126" y="3668288"/>
                    <a:ext cx="1644545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2023-11-29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2023-11-29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2023-11-28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2023-11-28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2023-11-28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2023-11-27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2023-11-27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sp>
                <p:nvSpPr>
                  <p:cNvPr id="77" name="Rect 0">
                    <a:extLst>
                      <a:ext uri="{FF2B5EF4-FFF2-40B4-BE49-F238E27FC236}">
                        <a16:creationId xmlns:a16="http://schemas.microsoft.com/office/drawing/2014/main" id="{A9AB7A2A-43F3-6497-054D-F61C9E58FDA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793089" y="3668288"/>
                    <a:ext cx="1123247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154,000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155,000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156,000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163,000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173,000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183,000</a:t>
                    </a:r>
                  </a:p>
                </p:txBody>
              </p:sp>
            </p:grp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440C1AC5-D3E6-6321-6AC3-F524D6339E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1281" y="6299300"/>
                  <a:ext cx="1373345" cy="218655"/>
                </a:xfrm>
                <a:prstGeom prst="rect">
                  <a:avLst/>
                </a:prstGeom>
              </p:spPr>
            </p:pic>
          </p:grp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43F05C16-22B2-4D82-B391-D710CE1606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5417" y="3371400"/>
                <a:ext cx="1298925" cy="2618858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대전 </a:t>
                </a: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오류점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대전 </a:t>
                </a: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탄방점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대전 </a:t>
                </a: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괴정점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에버랜드점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신촌점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대전 </a:t>
                </a: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관평점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완도점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819CD30-8345-16BD-D536-976EE8479F76}"/>
                </a:ext>
              </a:extLst>
            </p:cNvPr>
            <p:cNvGrpSpPr/>
            <p:nvPr/>
          </p:nvGrpSpPr>
          <p:grpSpPr>
            <a:xfrm>
              <a:off x="1807803" y="3539196"/>
              <a:ext cx="212725" cy="2392551"/>
              <a:chOff x="1807803" y="3539196"/>
              <a:chExt cx="212725" cy="2392551"/>
            </a:xfrm>
          </p:grpSpPr>
          <p:sp>
            <p:nvSpPr>
              <p:cNvPr id="38" name="도형 51">
                <a:extLst>
                  <a:ext uri="{FF2B5EF4-FFF2-40B4-BE49-F238E27FC236}">
                    <a16:creationId xmlns:a16="http://schemas.microsoft.com/office/drawing/2014/main" id="{F482AFBC-B076-4D7E-1E4D-5765D2E01A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353919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도형 51">
                <a:extLst>
                  <a:ext uri="{FF2B5EF4-FFF2-40B4-BE49-F238E27FC236}">
                    <a16:creationId xmlns:a16="http://schemas.microsoft.com/office/drawing/2014/main" id="{01D1D369-0A36-F590-FD4A-7A832291B6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390260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0" name="도형 51">
                <a:extLst>
                  <a:ext uri="{FF2B5EF4-FFF2-40B4-BE49-F238E27FC236}">
                    <a16:creationId xmlns:a16="http://schemas.microsoft.com/office/drawing/2014/main" id="{715B19A8-AEC9-4FA0-9049-369ACE5759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26601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1" name="도형 51">
                <a:extLst>
                  <a:ext uri="{FF2B5EF4-FFF2-40B4-BE49-F238E27FC236}">
                    <a16:creationId xmlns:a16="http://schemas.microsoft.com/office/drawing/2014/main" id="{DB362161-EFCA-4C68-EA46-5BA8DD8A45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62942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2" name="도형 51">
                <a:extLst>
                  <a:ext uri="{FF2B5EF4-FFF2-40B4-BE49-F238E27FC236}">
                    <a16:creationId xmlns:a16="http://schemas.microsoft.com/office/drawing/2014/main" id="{95EDEF2C-F655-CF7C-745A-7F2F599710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99283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도형 51">
                <a:extLst>
                  <a:ext uri="{FF2B5EF4-FFF2-40B4-BE49-F238E27FC236}">
                    <a16:creationId xmlns:a16="http://schemas.microsoft.com/office/drawing/2014/main" id="{71ED6F2F-54D2-118D-C7DD-BE5ADC1C41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535624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4" name="도형 51">
                <a:extLst>
                  <a:ext uri="{FF2B5EF4-FFF2-40B4-BE49-F238E27FC236}">
                    <a16:creationId xmlns:a16="http://schemas.microsoft.com/office/drawing/2014/main" id="{9B320503-C6E2-90E8-1F63-C5B11044D5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5719657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CBCC9F-1127-002E-BA2B-A3FED7E21C70}"/>
              </a:ext>
            </a:extLst>
          </p:cNvPr>
          <p:cNvGrpSpPr/>
          <p:nvPr/>
        </p:nvGrpSpPr>
        <p:grpSpPr>
          <a:xfrm>
            <a:off x="7006405" y="6200606"/>
            <a:ext cx="1056005" cy="268111"/>
            <a:chOff x="6737049" y="6200606"/>
            <a:chExt cx="1056005" cy="268111"/>
          </a:xfrm>
        </p:grpSpPr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BD4FB8C1-B36E-9250-EE89-2DA0ADFA76B8}"/>
                </a:ext>
              </a:extLst>
            </p:cNvPr>
            <p:cNvSpPr>
              <a:spLocks/>
            </p:cNvSpPr>
            <p:nvPr/>
          </p:nvSpPr>
          <p:spPr>
            <a:xfrm>
              <a:off x="6737049" y="6206321"/>
              <a:ext cx="485140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sz="1000" dirty="0" err="1">
                  <a:latin typeface="맑은 고딕" charset="0"/>
                  <a:ea typeface="맑은 고딕" charset="0"/>
                </a:rPr>
                <a:t>등록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도형 123">
              <a:extLst>
                <a:ext uri="{FF2B5EF4-FFF2-40B4-BE49-F238E27FC236}">
                  <a16:creationId xmlns:a16="http://schemas.microsoft.com/office/drawing/2014/main" id="{E080559F-90CB-006D-50E8-4748BFC6AC4D}"/>
                </a:ext>
              </a:extLst>
            </p:cNvPr>
            <p:cNvSpPr>
              <a:spLocks/>
            </p:cNvSpPr>
            <p:nvPr/>
          </p:nvSpPr>
          <p:spPr>
            <a:xfrm>
              <a:off x="7307914" y="6200606"/>
              <a:ext cx="485140" cy="26239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sz="1000" dirty="0">
                  <a:latin typeface="맑은 고딕" charset="0"/>
                  <a:ea typeface="맑은 고딕" charset="0"/>
                </a:rPr>
                <a:t>삭</a:t>
              </a:r>
              <a:r>
                <a:rPr lang="ko-KR" altLang="en-US" sz="1000" dirty="0">
                  <a:latin typeface="맑은 고딕" charset="0"/>
                  <a:ea typeface="맑은 고딕" charset="0"/>
                </a:rPr>
                <a:t>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859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주문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거래관리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가맹점 주문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가맹점으로부터 들어온 발주 주문 목록을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1042273" cy="2308324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</a:t>
              </a:r>
              <a:r>
                <a:rPr lang="en-US" altLang="ko-KR" sz="900" dirty="0"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거래관리 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가맹점 주문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매입 내역 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거래처 관리</a:t>
              </a: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9B43A1E-A8DE-383E-4BDC-0BED486245A3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가맹점으로부터 들어온</a:t>
                      </a:r>
                      <a:endParaRPr lang="en-US" altLang="ko-KR" sz="11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발주 주문 목록을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AA5308B-4E44-E219-FD90-65091C50EA85}"/>
              </a:ext>
            </a:extLst>
          </p:cNvPr>
          <p:cNvGrpSpPr/>
          <p:nvPr/>
        </p:nvGrpSpPr>
        <p:grpSpPr>
          <a:xfrm>
            <a:off x="1469904" y="2005700"/>
            <a:ext cx="6830816" cy="4618620"/>
            <a:chOff x="1469904" y="2005700"/>
            <a:chExt cx="6830816" cy="4618620"/>
          </a:xfrm>
        </p:grpSpPr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7F69A07D-9992-7F8C-81E8-217756F9F750}"/>
                </a:ext>
              </a:extLst>
            </p:cNvPr>
            <p:cNvSpPr txBox="1">
              <a:spLocks/>
            </p:cNvSpPr>
            <p:nvPr/>
          </p:nvSpPr>
          <p:spPr>
            <a:xfrm>
              <a:off x="1504529" y="2005700"/>
              <a:ext cx="1950703" cy="3077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l" latinLnBrk="1"/>
              <a:r>
                <a:rPr lang="ko-KR" altLang="en-US" sz="1400" b="1"/>
                <a:t>가맹점 주문</a:t>
              </a:r>
              <a:endParaRPr lang="ko-KR" altLang="en-US" sz="1400" b="1" dirty="0"/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60D3BEB-263B-031A-5722-3AA0A46D12D9}"/>
                </a:ext>
              </a:extLst>
            </p:cNvPr>
            <p:cNvGrpSpPr/>
            <p:nvPr/>
          </p:nvGrpSpPr>
          <p:grpSpPr>
            <a:xfrm>
              <a:off x="1469904" y="2730873"/>
              <a:ext cx="6830816" cy="3893447"/>
              <a:chOff x="1469904" y="2730873"/>
              <a:chExt cx="6830816" cy="3893447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37FFE5A0-387E-E5D0-3107-F1FD841F8267}"/>
                  </a:ext>
                </a:extLst>
              </p:cNvPr>
              <p:cNvGrpSpPr/>
              <p:nvPr/>
            </p:nvGrpSpPr>
            <p:grpSpPr>
              <a:xfrm>
                <a:off x="1469904" y="2730873"/>
                <a:ext cx="6830816" cy="3893447"/>
                <a:chOff x="1469904" y="2730873"/>
                <a:chExt cx="6830816" cy="3893447"/>
              </a:xfrm>
            </p:grpSpPr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05C42181-46BB-D2EA-1D12-C59430C707A9}"/>
                    </a:ext>
                  </a:extLst>
                </p:cNvPr>
                <p:cNvGrpSpPr/>
                <p:nvPr/>
              </p:nvGrpSpPr>
              <p:grpSpPr>
                <a:xfrm>
                  <a:off x="1469904" y="2730873"/>
                  <a:ext cx="6830816" cy="3893447"/>
                  <a:chOff x="1469904" y="2730873"/>
                  <a:chExt cx="6830816" cy="3893447"/>
                </a:xfrm>
              </p:grpSpPr>
              <p:sp>
                <p:nvSpPr>
                  <p:cNvPr id="66" name="사각형: 둥근 모서리 65">
                    <a:extLst>
                      <a:ext uri="{FF2B5EF4-FFF2-40B4-BE49-F238E27FC236}">
                        <a16:creationId xmlns:a16="http://schemas.microsoft.com/office/drawing/2014/main" id="{70EB673B-24C0-B1BD-1AF5-96223950C903}"/>
                      </a:ext>
                    </a:extLst>
                  </p:cNvPr>
                  <p:cNvSpPr/>
                  <p:nvPr/>
                </p:nvSpPr>
                <p:spPr>
                  <a:xfrm>
                    <a:off x="1469904" y="2730873"/>
                    <a:ext cx="6830816" cy="3893447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D2B63477-2ECD-E8BA-AED7-F6E443E763A3}"/>
                      </a:ext>
                    </a:extLst>
                  </p:cNvPr>
                  <p:cNvGrpSpPr/>
                  <p:nvPr/>
                </p:nvGrpSpPr>
                <p:grpSpPr>
                  <a:xfrm>
                    <a:off x="1643033" y="2875316"/>
                    <a:ext cx="6398119" cy="3255504"/>
                    <a:chOff x="885448" y="3190375"/>
                    <a:chExt cx="6693240" cy="3136255"/>
                  </a:xfrm>
                </p:grpSpPr>
                <p:cxnSp>
                  <p:nvCxnSpPr>
                    <p:cNvPr id="70" name="Rect 0">
                      <a:extLst>
                        <a:ext uri="{FF2B5EF4-FFF2-40B4-BE49-F238E27FC236}">
                          <a16:creationId xmlns:a16="http://schemas.microsoft.com/office/drawing/2014/main" id="{98C4FF37-CF53-2FEE-1B64-74EFEA817AB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449" y="3190375"/>
                      <a:ext cx="6692400" cy="0"/>
                    </a:xfrm>
                    <a:prstGeom prst="line">
                      <a:avLst/>
                    </a:prstGeom>
                    <a:ln w="28575" cap="flat" cmpd="sng">
                      <a:solidFill>
                        <a:srgbClr val="3F3D36">
                          <a:alpha val="100000"/>
                        </a:srgbClr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Rect 0">
                      <a:extLst>
                        <a:ext uri="{FF2B5EF4-FFF2-40B4-BE49-F238E27FC236}">
                          <a16:creationId xmlns:a16="http://schemas.microsoft.com/office/drawing/2014/main" id="{954D4958-C19E-5774-005A-62B0D796C11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449" y="3624081"/>
                      <a:ext cx="6693239" cy="0"/>
                    </a:xfrm>
                    <a:prstGeom prst="line">
                      <a:avLst/>
                    </a:prstGeom>
                    <a:ln w="9525" cap="flat" cmpd="sng">
                      <a:solidFill>
                        <a:srgbClr val="3F3D36">
                          <a:alpha val="100000"/>
                        </a:srgbClr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2" name="Rect 0">
                      <a:extLst>
                        <a:ext uri="{FF2B5EF4-FFF2-40B4-BE49-F238E27FC236}">
                          <a16:creationId xmlns:a16="http://schemas.microsoft.com/office/drawing/2014/main" id="{4284E82C-42ED-F596-A007-5556E7D5B7EB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967365" y="3283095"/>
                      <a:ext cx="6512711" cy="266853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lIns="91440" tIns="45720" rIns="91440" bIns="45720" anchor="t">
                      <a:spAutoFit/>
                    </a:bodyPr>
                    <a:lstStyle/>
                    <a:p>
                      <a:pPr marL="0" indent="0" algn="l" defTabSz="914400" rtl="0" eaLnBrk="1" latinLnBrk="0" hangingPunct="1">
                        <a:buFontTx/>
                        <a:buNone/>
                      </a:pPr>
                      <a:r>
                        <a:rPr lang="ko-KR" altLang="en-US" sz="1200" b="0" dirty="0"/>
                        <a:t>              가맹점명</a:t>
                      </a:r>
                      <a:r>
                        <a:rPr lang="ko-KR" altLang="en-US" sz="1200" dirty="0">
                          <a:latin typeface="맑은 고딕" charset="0"/>
                          <a:ea typeface="맑은 고딕" charset="0"/>
                        </a:rPr>
                        <a:t>            </a:t>
                      </a:r>
                      <a:r>
                        <a:rPr lang="ko-KR" altLang="en-US" sz="1200" b="0" dirty="0"/>
                        <a:t>주문번호</a:t>
                      </a:r>
                      <a:r>
                        <a:rPr lang="ko-KR" altLang="en-US" sz="1200" dirty="0">
                          <a:latin typeface="맑은 고딕" charset="0"/>
                          <a:ea typeface="맑은 고딕" charset="0"/>
                        </a:rPr>
                        <a:t>               </a:t>
                      </a:r>
                      <a:r>
                        <a:rPr lang="ko-KR" altLang="en-US" sz="1200" b="0" dirty="0"/>
                        <a:t>날짜                 총 주문 금액</a:t>
                      </a:r>
                      <a:endParaRPr lang="ko-KR" altLang="en-US" sz="1200" dirty="0">
                        <a:latin typeface="맑은 고딕" charset="0"/>
                        <a:ea typeface="맑은 고딕" charset="0"/>
                      </a:endParaRPr>
                    </a:p>
                  </p:txBody>
                </p:sp>
                <p:cxnSp>
                  <p:nvCxnSpPr>
                    <p:cNvPr id="73" name="Rect 0">
                      <a:extLst>
                        <a:ext uri="{FF2B5EF4-FFF2-40B4-BE49-F238E27FC236}">
                          <a16:creationId xmlns:a16="http://schemas.microsoft.com/office/drawing/2014/main" id="{93BFAD6B-1D53-89A1-FBF9-F3B95F2C87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5448" y="6326630"/>
                      <a:ext cx="6692400" cy="0"/>
                    </a:xfrm>
                    <a:prstGeom prst="line">
                      <a:avLst/>
                    </a:prstGeom>
                    <a:ln w="9525" cap="flat" cmpd="sng">
                      <a:solidFill>
                        <a:srgbClr val="3F3D36">
                          <a:alpha val="100000"/>
                        </a:srgbClr>
                      </a:solidFill>
                      <a:prstDash val="soli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4" name="Rect 0">
                      <a:extLst>
                        <a:ext uri="{FF2B5EF4-FFF2-40B4-BE49-F238E27FC236}">
                          <a16:creationId xmlns:a16="http://schemas.microsoft.com/office/drawing/2014/main" id="{F1DBD354-EB6B-52C2-E0DF-E66B86232742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3023604" y="3668288"/>
                      <a:ext cx="928304" cy="2522929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lIns="91440" tIns="45720" rIns="91440" bIns="45720" anchor="t">
                      <a:spAutoFit/>
                    </a:bodyPr>
                    <a:lstStyle/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123456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7891011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654321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248561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124579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911207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010125</a:t>
                      </a:r>
                    </a:p>
                  </p:txBody>
                </p:sp>
                <p:sp>
                  <p:nvSpPr>
                    <p:cNvPr id="76" name="Rect 0">
                      <a:extLst>
                        <a:ext uri="{FF2B5EF4-FFF2-40B4-BE49-F238E27FC236}">
                          <a16:creationId xmlns:a16="http://schemas.microsoft.com/office/drawing/2014/main" id="{9538DABE-455F-E29B-589B-41F47C79A58E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4014126" y="3668288"/>
                      <a:ext cx="1644545" cy="2522929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lIns="91440" tIns="45720" rIns="91440" bIns="45720" anchor="t">
                      <a:spAutoFit/>
                    </a:bodyPr>
                    <a:lstStyle/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2023-11-29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2023-11-29</a:t>
                      </a:r>
                      <a:endParaRPr lang="ko-KR" altLang="en-US" sz="1200" dirty="0">
                        <a:latin typeface="맑은 고딕" charset="0"/>
                        <a:ea typeface="맑은 고딕" charset="0"/>
                      </a:endParaRP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2023-11-28</a:t>
                      </a:r>
                      <a:endParaRPr lang="ko-KR" altLang="en-US" sz="1200" dirty="0">
                        <a:latin typeface="맑은 고딕" charset="0"/>
                        <a:ea typeface="맑은 고딕" charset="0"/>
                      </a:endParaRP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2023-11-28</a:t>
                      </a:r>
                      <a:endParaRPr lang="ko-KR" altLang="en-US" sz="1200" dirty="0">
                        <a:latin typeface="맑은 고딕" charset="0"/>
                        <a:ea typeface="맑은 고딕" charset="0"/>
                      </a:endParaRP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2023-11-28</a:t>
                      </a:r>
                      <a:endParaRPr lang="ko-KR" altLang="en-US" sz="1200" dirty="0">
                        <a:latin typeface="맑은 고딕" charset="0"/>
                        <a:ea typeface="맑은 고딕" charset="0"/>
                      </a:endParaRP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2023-11-27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2023-11-27</a:t>
                      </a:r>
                      <a:endParaRPr lang="ko-KR" altLang="en-US" sz="1200" dirty="0">
                        <a:latin typeface="맑은 고딕" charset="0"/>
                        <a:ea typeface="맑은 고딕" charset="0"/>
                      </a:endParaRPr>
                    </a:p>
                  </p:txBody>
                </p:sp>
                <p:sp>
                  <p:nvSpPr>
                    <p:cNvPr id="77" name="Rect 0">
                      <a:extLst>
                        <a:ext uri="{FF2B5EF4-FFF2-40B4-BE49-F238E27FC236}">
                          <a16:creationId xmlns:a16="http://schemas.microsoft.com/office/drawing/2014/main" id="{A9AB7A2A-43F3-6497-054D-F61C9E58FDAB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5793089" y="3668288"/>
                      <a:ext cx="1123247" cy="2522929"/>
                    </a:xfrm>
                    <a:prstGeom prst="rect">
                      <a:avLst/>
                    </a:prstGeom>
                    <a:noFill/>
                  </p:spPr>
                  <p:txBody>
                    <a:bodyPr vert="horz" wrap="square" lIns="91440" tIns="45720" rIns="91440" bIns="45720" anchor="t">
                      <a:spAutoFit/>
                    </a:bodyPr>
                    <a:lstStyle/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153,000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154,000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155,000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156,000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163,000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173,000</a:t>
                      </a:r>
                    </a:p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1200" dirty="0">
                          <a:latin typeface="맑은 고딕" charset="0"/>
                          <a:ea typeface="맑은 고딕" charset="0"/>
                        </a:rPr>
                        <a:t>183,000</a:t>
                      </a:r>
                    </a:p>
                  </p:txBody>
                </p:sp>
              </p:grpSp>
              <p:pic>
                <p:nvPicPr>
                  <p:cNvPr id="69" name="그림 68">
                    <a:extLst>
                      <a:ext uri="{FF2B5EF4-FFF2-40B4-BE49-F238E27FC236}">
                        <a16:creationId xmlns:a16="http://schemas.microsoft.com/office/drawing/2014/main" id="{440C1AC5-D3E6-6321-6AC3-F524D6339E6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231281" y="6299300"/>
                    <a:ext cx="1373345" cy="21865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4" name="Rect 0">
                  <a:extLst>
                    <a:ext uri="{FF2B5EF4-FFF2-40B4-BE49-F238E27FC236}">
                      <a16:creationId xmlns:a16="http://schemas.microsoft.com/office/drawing/2014/main" id="{43F05C16-22B2-4D82-B391-D710CE16067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75417" y="3371400"/>
                  <a:ext cx="1298925" cy="2618858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u="sng" dirty="0">
                      <a:latin typeface="맑은 고딕" charset="0"/>
                      <a:ea typeface="맑은 고딕" charset="0"/>
                    </a:rPr>
                    <a:t>대전 </a:t>
                  </a:r>
                  <a:r>
                    <a:rPr lang="ko-KR" altLang="en-US" sz="1200" u="sng" dirty="0" err="1">
                      <a:latin typeface="맑은 고딕" charset="0"/>
                      <a:ea typeface="맑은 고딕" charset="0"/>
                    </a:rPr>
                    <a:t>오류점</a:t>
                  </a:r>
                  <a:endParaRPr lang="en-US" altLang="ko-KR" sz="1200" u="sng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u="sng" dirty="0">
                      <a:latin typeface="맑은 고딕" charset="0"/>
                      <a:ea typeface="맑은 고딕" charset="0"/>
                    </a:rPr>
                    <a:t>대전 </a:t>
                  </a:r>
                  <a:r>
                    <a:rPr lang="ko-KR" altLang="en-US" sz="1200" u="sng" dirty="0" err="1">
                      <a:latin typeface="맑은 고딕" charset="0"/>
                      <a:ea typeface="맑은 고딕" charset="0"/>
                    </a:rPr>
                    <a:t>탄방점</a:t>
                  </a:r>
                  <a:endParaRPr lang="en-US" altLang="ko-KR" sz="1200" u="sng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u="sng" dirty="0">
                      <a:latin typeface="맑은 고딕" charset="0"/>
                      <a:ea typeface="맑은 고딕" charset="0"/>
                    </a:rPr>
                    <a:t>대전 </a:t>
                  </a:r>
                  <a:r>
                    <a:rPr lang="ko-KR" altLang="en-US" sz="1200" u="sng" dirty="0" err="1">
                      <a:latin typeface="맑은 고딕" charset="0"/>
                      <a:ea typeface="맑은 고딕" charset="0"/>
                    </a:rPr>
                    <a:t>괴정점</a:t>
                  </a:r>
                  <a:endParaRPr lang="en-US" altLang="ko-KR" sz="1200" u="sng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u="sng" dirty="0">
                      <a:latin typeface="맑은 고딕" charset="0"/>
                      <a:ea typeface="맑은 고딕" charset="0"/>
                    </a:rPr>
                    <a:t>에버랜드점</a:t>
                  </a:r>
                  <a:endParaRPr lang="en-US" altLang="ko-KR" sz="1200" u="sng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u="sng" dirty="0" err="1">
                      <a:latin typeface="맑은 고딕" charset="0"/>
                      <a:ea typeface="맑은 고딕" charset="0"/>
                    </a:rPr>
                    <a:t>신촌점</a:t>
                  </a:r>
                  <a:endParaRPr lang="en-US" altLang="ko-KR" sz="1200" u="sng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u="sng" dirty="0">
                      <a:latin typeface="맑은 고딕" charset="0"/>
                      <a:ea typeface="맑은 고딕" charset="0"/>
                    </a:rPr>
                    <a:t>대전 </a:t>
                  </a:r>
                  <a:r>
                    <a:rPr lang="ko-KR" altLang="en-US" sz="1200" u="sng" dirty="0" err="1">
                      <a:latin typeface="맑은 고딕" charset="0"/>
                      <a:ea typeface="맑은 고딕" charset="0"/>
                    </a:rPr>
                    <a:t>관평점</a:t>
                  </a:r>
                  <a:endParaRPr lang="en-US" altLang="ko-KR" sz="1200" u="sng" dirty="0">
                    <a:latin typeface="맑은 고딕" charset="0"/>
                    <a:ea typeface="맑은 고딕" charset="0"/>
                  </a:endParaRPr>
                </a:p>
                <a:p>
                  <a:pPr algn="ctr" latinLnBrk="0">
                    <a:lnSpc>
                      <a:spcPct val="200000"/>
                    </a:lnSpc>
                  </a:pPr>
                  <a:r>
                    <a:rPr lang="ko-KR" altLang="en-US" sz="1200" u="sng" dirty="0" err="1">
                      <a:latin typeface="맑은 고딕" charset="0"/>
                      <a:ea typeface="맑은 고딕" charset="0"/>
                    </a:rPr>
                    <a:t>완도점</a:t>
                  </a:r>
                  <a:endParaRPr lang="en-US" altLang="ko-KR" sz="1200" u="sng" dirty="0">
                    <a:latin typeface="맑은 고딕" charset="0"/>
                    <a:ea typeface="맑은 고딕" charset="0"/>
                  </a:endParaRPr>
                </a:p>
              </p:txBody>
            </p:sp>
          </p:grpSp>
          <p:grpSp>
            <p:nvGrpSpPr>
              <p:cNvPr id="97" name="그룹 96">
                <a:extLst>
                  <a:ext uri="{FF2B5EF4-FFF2-40B4-BE49-F238E27FC236}">
                    <a16:creationId xmlns:a16="http://schemas.microsoft.com/office/drawing/2014/main" id="{0819CD30-8345-16BD-D536-976EE8479F76}"/>
                  </a:ext>
                </a:extLst>
              </p:cNvPr>
              <p:cNvGrpSpPr/>
              <p:nvPr/>
            </p:nvGrpSpPr>
            <p:grpSpPr>
              <a:xfrm>
                <a:off x="1807803" y="3539196"/>
                <a:ext cx="212725" cy="2392551"/>
                <a:chOff x="1807803" y="3539196"/>
                <a:chExt cx="212725" cy="2392551"/>
              </a:xfrm>
            </p:grpSpPr>
            <p:sp>
              <p:nvSpPr>
                <p:cNvPr id="38" name="도형 51">
                  <a:extLst>
                    <a:ext uri="{FF2B5EF4-FFF2-40B4-BE49-F238E27FC236}">
                      <a16:creationId xmlns:a16="http://schemas.microsoft.com/office/drawing/2014/main" id="{F482AFBC-B076-4D7E-1E4D-5765D2E01A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07803" y="3539196"/>
                  <a:ext cx="212725" cy="212090"/>
                </a:xfrm>
                <a:prstGeom prst="roundRect">
                  <a:avLst/>
                </a:prstGeom>
                <a:noFill/>
                <a:ln w="12700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9" name="도형 51">
                  <a:extLst>
                    <a:ext uri="{FF2B5EF4-FFF2-40B4-BE49-F238E27FC236}">
                      <a16:creationId xmlns:a16="http://schemas.microsoft.com/office/drawing/2014/main" id="{01D1D369-0A36-F590-FD4A-7A832291B66B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07803" y="3902606"/>
                  <a:ext cx="212725" cy="212090"/>
                </a:xfrm>
                <a:prstGeom prst="roundRect">
                  <a:avLst/>
                </a:prstGeom>
                <a:noFill/>
                <a:ln w="12700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40" name="도형 51">
                  <a:extLst>
                    <a:ext uri="{FF2B5EF4-FFF2-40B4-BE49-F238E27FC236}">
                      <a16:creationId xmlns:a16="http://schemas.microsoft.com/office/drawing/2014/main" id="{715B19A8-AEC9-4FA0-9049-369ACE57597C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07803" y="4266016"/>
                  <a:ext cx="212725" cy="212090"/>
                </a:xfrm>
                <a:prstGeom prst="roundRect">
                  <a:avLst/>
                </a:prstGeom>
                <a:noFill/>
                <a:ln w="12700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41" name="도형 51">
                  <a:extLst>
                    <a:ext uri="{FF2B5EF4-FFF2-40B4-BE49-F238E27FC236}">
                      <a16:creationId xmlns:a16="http://schemas.microsoft.com/office/drawing/2014/main" id="{DB362161-EFCA-4C68-EA46-5BA8DD8A450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07803" y="4629426"/>
                  <a:ext cx="212725" cy="212090"/>
                </a:xfrm>
                <a:prstGeom prst="roundRect">
                  <a:avLst/>
                </a:prstGeom>
                <a:noFill/>
                <a:ln w="12700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42" name="도형 51">
                  <a:extLst>
                    <a:ext uri="{FF2B5EF4-FFF2-40B4-BE49-F238E27FC236}">
                      <a16:creationId xmlns:a16="http://schemas.microsoft.com/office/drawing/2014/main" id="{95EDEF2C-F655-CF7C-745A-7F2F5997108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07803" y="4992836"/>
                  <a:ext cx="212725" cy="212090"/>
                </a:xfrm>
                <a:prstGeom prst="roundRect">
                  <a:avLst/>
                </a:prstGeom>
                <a:noFill/>
                <a:ln w="12700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43" name="도형 51">
                  <a:extLst>
                    <a:ext uri="{FF2B5EF4-FFF2-40B4-BE49-F238E27FC236}">
                      <a16:creationId xmlns:a16="http://schemas.microsoft.com/office/drawing/2014/main" id="{71ED6F2F-54D2-118D-C7DD-BE5ADC1C413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07803" y="5356246"/>
                  <a:ext cx="212725" cy="212090"/>
                </a:xfrm>
                <a:prstGeom prst="roundRect">
                  <a:avLst/>
                </a:prstGeom>
                <a:noFill/>
                <a:ln w="12700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 dirty="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44" name="도형 51">
                  <a:extLst>
                    <a:ext uri="{FF2B5EF4-FFF2-40B4-BE49-F238E27FC236}">
                      <a16:creationId xmlns:a16="http://schemas.microsoft.com/office/drawing/2014/main" id="{9B320503-C6E2-90E8-1F63-C5B11044D52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807803" y="5719657"/>
                  <a:ext cx="212725" cy="212090"/>
                </a:xfrm>
                <a:prstGeom prst="roundRect">
                  <a:avLst/>
                </a:prstGeom>
                <a:noFill/>
                <a:ln w="12700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 dirty="0"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D436879-67CF-9659-AD87-D717721DFDCA}"/>
                </a:ext>
              </a:extLst>
            </p:cNvPr>
            <p:cNvGrpSpPr/>
            <p:nvPr/>
          </p:nvGrpSpPr>
          <p:grpSpPr>
            <a:xfrm>
              <a:off x="6975623" y="2414012"/>
              <a:ext cx="1056005" cy="268111"/>
              <a:chOff x="6737049" y="6200606"/>
              <a:chExt cx="1056005" cy="268111"/>
            </a:xfrm>
          </p:grpSpPr>
          <p:sp>
            <p:nvSpPr>
              <p:cNvPr id="11" name="Rect 0">
                <a:extLst>
                  <a:ext uri="{FF2B5EF4-FFF2-40B4-BE49-F238E27FC236}">
                    <a16:creationId xmlns:a16="http://schemas.microsoft.com/office/drawing/2014/main" id="{1B177A8B-BDB5-C39D-B6E1-6DF065A1493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737049" y="6206321"/>
                <a:ext cx="485140" cy="262396"/>
              </a:xfrm>
              <a:prstGeom prst="rect">
                <a:avLst/>
              </a:prstGeom>
              <a:solidFill>
                <a:srgbClr val="727CF5"/>
              </a:solidFill>
              <a:ln w="12700" cap="flat" cmpd="sng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 latinLnBrk="0"/>
                <a:r>
                  <a:rPr sz="1000" dirty="0" err="1">
                    <a:latin typeface="맑은 고딕" charset="0"/>
                    <a:ea typeface="맑은 고딕" charset="0"/>
                  </a:rPr>
                  <a:t>등록</a:t>
                </a:r>
                <a:endParaRPr lang="ko-KR" altLang="en-US" sz="10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" name="도형 123">
                <a:extLst>
                  <a:ext uri="{FF2B5EF4-FFF2-40B4-BE49-F238E27FC236}">
                    <a16:creationId xmlns:a16="http://schemas.microsoft.com/office/drawing/2014/main" id="{F8B3C73D-E232-12ED-028B-9CFFE4777B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07914" y="6200606"/>
                <a:ext cx="485140" cy="26239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 cap="flat" cmpd="sng">
                <a:noFill/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 latinLnBrk="0"/>
                <a:r>
                  <a:rPr sz="1000" dirty="0">
                    <a:latin typeface="맑은 고딕" charset="0"/>
                    <a:ea typeface="맑은 고딕" charset="0"/>
                  </a:rPr>
                  <a:t>삭</a:t>
                </a:r>
                <a:r>
                  <a:rPr lang="ko-KR" altLang="en-US" sz="1000" dirty="0">
                    <a:latin typeface="맑은 고딕" charset="0"/>
                    <a:ea typeface="맑은 고딕" charset="0"/>
                  </a:rPr>
                  <a:t>제</a:t>
                </a: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A0E4D79-D422-0567-0384-4C36E1DD3C9E}"/>
              </a:ext>
            </a:extLst>
          </p:cNvPr>
          <p:cNvSpPr/>
          <p:nvPr/>
        </p:nvSpPr>
        <p:spPr>
          <a:xfrm>
            <a:off x="1442279" y="1881514"/>
            <a:ext cx="6939580" cy="4895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FD7DBA4-CB3A-4CBD-1C14-544B5E4231DB}"/>
              </a:ext>
            </a:extLst>
          </p:cNvPr>
          <p:cNvGrpSpPr/>
          <p:nvPr/>
        </p:nvGrpSpPr>
        <p:grpSpPr>
          <a:xfrm>
            <a:off x="1767460" y="2125479"/>
            <a:ext cx="6215027" cy="4498842"/>
            <a:chOff x="1767460" y="2125479"/>
            <a:chExt cx="6215027" cy="449884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0E0C6A9-CEA0-0C69-9F45-5358D6B49A62}"/>
                </a:ext>
              </a:extLst>
            </p:cNvPr>
            <p:cNvSpPr/>
            <p:nvPr/>
          </p:nvSpPr>
          <p:spPr>
            <a:xfrm>
              <a:off x="1767460" y="2125479"/>
              <a:ext cx="6215027" cy="4498842"/>
            </a:xfrm>
            <a:prstGeom prst="roundRect">
              <a:avLst>
                <a:gd name="adj" fmla="val 56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67A1B306-8C31-15B0-B691-2FD649B97179}"/>
                </a:ext>
              </a:extLst>
            </p:cNvPr>
            <p:cNvSpPr txBox="1">
              <a:spLocks/>
            </p:cNvSpPr>
            <p:nvPr/>
          </p:nvSpPr>
          <p:spPr>
            <a:xfrm>
              <a:off x="7435118" y="2208289"/>
              <a:ext cx="246310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8FC23E85-BC32-B6F1-E63A-06F7ED026F0B}"/>
                </a:ext>
              </a:extLst>
            </p:cNvPr>
            <p:cNvSpPr txBox="1">
              <a:spLocks/>
            </p:cNvSpPr>
            <p:nvPr/>
          </p:nvSpPr>
          <p:spPr>
            <a:xfrm>
              <a:off x="2084982" y="2419750"/>
              <a:ext cx="1820719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>
                  <a:latin typeface="맑은 고딕" charset="0"/>
                  <a:ea typeface="맑은 고딕" charset="0"/>
                </a:rPr>
                <a:t>가맹점 주문 상세</a:t>
              </a:r>
              <a:endParaRPr lang="ko-KR" altLang="en-US" sz="1200" b="1" dirty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15" name="Picture " descr="C:/Users/PC-05/AppData/Roaming/PolarisOffice/ETemp/5392_7985736/fImage38798276334.png">
              <a:extLst>
                <a:ext uri="{FF2B5EF4-FFF2-40B4-BE49-F238E27FC236}">
                  <a16:creationId xmlns:a16="http://schemas.microsoft.com/office/drawing/2014/main" id="{787E0D04-16A8-6106-DC4A-A8A912DA03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573" y="2731142"/>
              <a:ext cx="153035" cy="3330157"/>
            </a:xfrm>
            <a:prstGeom prst="rect">
              <a:avLst/>
            </a:prstGeom>
            <a:noFill/>
          </p:spPr>
        </p:pic>
        <p:cxnSp>
          <p:nvCxnSpPr>
            <p:cNvPr id="16" name="도형 9">
              <a:extLst>
                <a:ext uri="{FF2B5EF4-FFF2-40B4-BE49-F238E27FC236}">
                  <a16:creationId xmlns:a16="http://schemas.microsoft.com/office/drawing/2014/main" id="{34C526E2-FEEC-A210-133A-24FD0D08639E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2692661"/>
              <a:ext cx="5573395" cy="1905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도형 12">
              <a:extLst>
                <a:ext uri="{FF2B5EF4-FFF2-40B4-BE49-F238E27FC236}">
                  <a16:creationId xmlns:a16="http://schemas.microsoft.com/office/drawing/2014/main" id="{B67ADC82-27E9-78C0-2433-2CB8960240FF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6094663"/>
              <a:ext cx="5573395" cy="2791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 0">
            <a:extLst>
              <a:ext uri="{FF2B5EF4-FFF2-40B4-BE49-F238E27FC236}">
                <a16:creationId xmlns:a16="http://schemas.microsoft.com/office/drawing/2014/main" id="{7A853DAA-782A-45C0-4470-D9D88CD7D2D7}"/>
              </a:ext>
            </a:extLst>
          </p:cNvPr>
          <p:cNvSpPr txBox="1">
            <a:spLocks/>
          </p:cNvSpPr>
          <p:nvPr/>
        </p:nvSpPr>
        <p:spPr>
          <a:xfrm>
            <a:off x="2148881" y="2692661"/>
            <a:ext cx="1248235" cy="35112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지점명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99B4412D-9BC9-BCFA-F124-E1D2D6EAC2BE}"/>
              </a:ext>
            </a:extLst>
          </p:cNvPr>
          <p:cNvSpPr>
            <a:spLocks/>
          </p:cNvSpPr>
          <p:nvPr/>
        </p:nvSpPr>
        <p:spPr>
          <a:xfrm>
            <a:off x="2178050" y="3026969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대전오류점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F4A2FD1C-DB05-F5EC-201B-B1FFD16F03E3}"/>
              </a:ext>
            </a:extLst>
          </p:cNvPr>
          <p:cNvSpPr txBox="1">
            <a:spLocks/>
          </p:cNvSpPr>
          <p:nvPr/>
        </p:nvSpPr>
        <p:spPr>
          <a:xfrm>
            <a:off x="2148881" y="3616010"/>
            <a:ext cx="1248235" cy="35112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발주 내역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9" name="Table 3">
            <a:extLst>
              <a:ext uri="{FF2B5EF4-FFF2-40B4-BE49-F238E27FC236}">
                <a16:creationId xmlns:a16="http://schemas.microsoft.com/office/drawing/2014/main" id="{465303B4-AFBB-C813-29E9-D7F66690B46B}"/>
              </a:ext>
            </a:extLst>
          </p:cNvPr>
          <p:cNvGraphicFramePr>
            <a:graphicFrameLocks noGrp="1"/>
          </p:cNvGraphicFramePr>
          <p:nvPr/>
        </p:nvGraphicFramePr>
        <p:xfrm>
          <a:off x="2171492" y="3995143"/>
          <a:ext cx="5037800" cy="195492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466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84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7129">
                  <a:extLst>
                    <a:ext uri="{9D8B030D-6E8A-4147-A177-3AD203B41FA5}">
                      <a16:colId xmlns:a16="http://schemas.microsoft.com/office/drawing/2014/main" val="2936483245"/>
                    </a:ext>
                  </a:extLst>
                </a:gridCol>
                <a:gridCol w="626332">
                  <a:extLst>
                    <a:ext uri="{9D8B030D-6E8A-4147-A177-3AD203B41FA5}">
                      <a16:colId xmlns:a16="http://schemas.microsoft.com/office/drawing/2014/main" val="2363478673"/>
                    </a:ext>
                  </a:extLst>
                </a:gridCol>
                <a:gridCol w="839633">
                  <a:extLst>
                    <a:ext uri="{9D8B030D-6E8A-4147-A177-3AD203B41FA5}">
                      <a16:colId xmlns:a16="http://schemas.microsoft.com/office/drawing/2014/main" val="3087671084"/>
                    </a:ext>
                  </a:extLst>
                </a:gridCol>
                <a:gridCol w="839633">
                  <a:extLst>
                    <a:ext uri="{9D8B030D-6E8A-4147-A177-3AD203B41FA5}">
                      <a16:colId xmlns:a16="http://schemas.microsoft.com/office/drawing/2014/main" val="1525027439"/>
                    </a:ext>
                  </a:extLst>
                </a:gridCol>
              </a:tblGrid>
              <a:tr h="319834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NO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주문번호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주문제품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1" i="0" kern="1200" dirty="0" err="1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갯수</a:t>
                      </a:r>
                      <a:endParaRPr lang="ko-KR" altLang="en-US" sz="900" b="1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개별금액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1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629"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900" dirty="0">
                          <a:latin typeface="맑은 고딕" charset="0"/>
                          <a:ea typeface="맑은 고딕" charset="0"/>
                        </a:rPr>
                        <a:t>123456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원두</a:t>
                      </a:r>
                      <a:endParaRPr lang="en-US" altLang="ko-KR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2023-11-29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629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900" dirty="0">
                          <a:latin typeface="맑은 고딕" charset="0"/>
                          <a:ea typeface="맑은 고딕" charset="0"/>
                        </a:rPr>
                        <a:t>123456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당근 </a:t>
                      </a:r>
                      <a:r>
                        <a:rPr lang="ko-KR" altLang="en-US" sz="900" b="0" i="0" kern="120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케잌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40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10,000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2023-11-29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629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200000"/>
                        </a:lnSpc>
                      </a:pPr>
                      <a:r>
                        <a:rPr lang="en-US" altLang="ko-KR" sz="900" dirty="0">
                          <a:latin typeface="맑은 고딕" charset="0"/>
                          <a:ea typeface="맑은 고딕" charset="0"/>
                        </a:rPr>
                        <a:t>123456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우유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30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10,000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2023-11-29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603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900" dirty="0">
                          <a:latin typeface="맑은 고딕" charset="0"/>
                          <a:ea typeface="맑은 고딕" charset="0"/>
                        </a:rPr>
                        <a:t>123456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바닐라빈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20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10,000</a:t>
                      </a: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2023-11-29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603">
                <a:tc gridSpan="6">
                  <a:txBody>
                    <a:bodyPr/>
                    <a:lstStyle/>
                    <a:p>
                      <a:pPr marL="0" indent="0" algn="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총 주문 금액       </a:t>
                      </a:r>
                      <a:r>
                        <a:rPr lang="en-US" altLang="ko-KR" sz="1100" b="1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 charset="0"/>
                          <a:ea typeface="맑은 고딕" charset="0"/>
                        </a:rPr>
                        <a:t>1,400,000</a:t>
                      </a:r>
                      <a:endParaRPr lang="ko-KR" altLang="en-US" sz="1100" b="1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endParaRPr lang="ko-KR" altLang="en-US" sz="900" b="0" i="0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856836"/>
                  </a:ext>
                </a:extLst>
              </a:tr>
            </a:tbl>
          </a:graphicData>
        </a:graphic>
      </p:graphicFrame>
      <p:sp>
        <p:nvSpPr>
          <p:cNvPr id="31" name="Rect 0">
            <a:extLst>
              <a:ext uri="{FF2B5EF4-FFF2-40B4-BE49-F238E27FC236}">
                <a16:creationId xmlns:a16="http://schemas.microsoft.com/office/drawing/2014/main" id="{0E7DE48C-7E1C-CC07-118A-077F14CBBC07}"/>
              </a:ext>
            </a:extLst>
          </p:cNvPr>
          <p:cNvSpPr txBox="1">
            <a:spLocks/>
          </p:cNvSpPr>
          <p:nvPr/>
        </p:nvSpPr>
        <p:spPr>
          <a:xfrm>
            <a:off x="4855313" y="2785048"/>
            <a:ext cx="1248235" cy="26456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가맹점주이름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Rect 0">
            <a:extLst>
              <a:ext uri="{FF2B5EF4-FFF2-40B4-BE49-F238E27FC236}">
                <a16:creationId xmlns:a16="http://schemas.microsoft.com/office/drawing/2014/main" id="{1E7F7576-1D96-A0DA-077B-03BBF0CFB0E0}"/>
              </a:ext>
            </a:extLst>
          </p:cNvPr>
          <p:cNvSpPr>
            <a:spLocks/>
          </p:cNvSpPr>
          <p:nvPr/>
        </p:nvSpPr>
        <p:spPr>
          <a:xfrm>
            <a:off x="4961447" y="3026969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홍길동</a:t>
            </a: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7228EB81-DECF-2D63-6CD7-18A22A71707E}"/>
              </a:ext>
            </a:extLst>
          </p:cNvPr>
          <p:cNvSpPr txBox="1">
            <a:spLocks/>
          </p:cNvSpPr>
          <p:nvPr/>
        </p:nvSpPr>
        <p:spPr>
          <a:xfrm>
            <a:off x="4185952" y="6207842"/>
            <a:ext cx="123169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33120255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주문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거래관리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매입 내역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거래처로부터 매입한 제품의 목록과 비용을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1042273" cy="2308324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</a:t>
              </a:r>
              <a:r>
                <a:rPr lang="en-US" altLang="ko-KR" sz="900" dirty="0"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거래관리 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가맹점 주문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매입 내역 관리</a:t>
              </a:r>
              <a:endParaRPr lang="en-US" altLang="ko-KR" sz="9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거래처 관리</a:t>
              </a: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9B43A1E-A8DE-383E-4BDC-0BED486245A3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등록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수정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삭제 버튼을 통해 등록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수정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삭제 가능하다</a:t>
                      </a: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총 주문 금액은 자동 계산된다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 거래처로부터 매입한 제품의 목록과 비용을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/>
              <a:t>매입 내역 관리</a:t>
            </a:r>
            <a:endParaRPr lang="ko-KR" altLang="en-US" sz="1400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0D3BEB-263B-031A-5722-3AA0A46D12D9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FFE5A0-387E-E5D0-3107-F1FD841F8267}"/>
                </a:ext>
              </a:extLst>
            </p:cNvPr>
            <p:cNvGrpSpPr/>
            <p:nvPr/>
          </p:nvGrpSpPr>
          <p:grpSpPr>
            <a:xfrm>
              <a:off x="1469904" y="2730873"/>
              <a:ext cx="6830816" cy="3893447"/>
              <a:chOff x="1469904" y="2730873"/>
              <a:chExt cx="6830816" cy="3893447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5C42181-46BB-D2EA-1D12-C59430C707A9}"/>
                  </a:ext>
                </a:extLst>
              </p:cNvPr>
              <p:cNvGrpSpPr/>
              <p:nvPr/>
            </p:nvGrpSpPr>
            <p:grpSpPr>
              <a:xfrm>
                <a:off x="1469904" y="2730873"/>
                <a:ext cx="6830816" cy="3893447"/>
                <a:chOff x="1469904" y="2730873"/>
                <a:chExt cx="6830816" cy="3893447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70EB673B-24C0-B1BD-1AF5-96223950C903}"/>
                    </a:ext>
                  </a:extLst>
                </p:cNvPr>
                <p:cNvSpPr/>
                <p:nvPr/>
              </p:nvSpPr>
              <p:spPr>
                <a:xfrm>
                  <a:off x="1469904" y="2730873"/>
                  <a:ext cx="6830816" cy="389344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D2B63477-2ECD-E8BA-AED7-F6E443E763A3}"/>
                    </a:ext>
                  </a:extLst>
                </p:cNvPr>
                <p:cNvGrpSpPr/>
                <p:nvPr/>
              </p:nvGrpSpPr>
              <p:grpSpPr>
                <a:xfrm>
                  <a:off x="1643033" y="2875316"/>
                  <a:ext cx="6398119" cy="3255504"/>
                  <a:chOff x="885448" y="3190375"/>
                  <a:chExt cx="6693240" cy="3136255"/>
                </a:xfrm>
              </p:grpSpPr>
              <p:cxnSp>
                <p:nvCxnSpPr>
                  <p:cNvPr id="70" name="Rect 0">
                    <a:extLst>
                      <a:ext uri="{FF2B5EF4-FFF2-40B4-BE49-F238E27FC236}">
                        <a16:creationId xmlns:a16="http://schemas.microsoft.com/office/drawing/2014/main" id="{98C4FF37-CF53-2FEE-1B64-74EFEA817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9" y="3190375"/>
                    <a:ext cx="6692400" cy="0"/>
                  </a:xfrm>
                  <a:prstGeom prst="line">
                    <a:avLst/>
                  </a:prstGeom>
                  <a:ln w="2857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Rect 0">
                    <a:extLst>
                      <a:ext uri="{FF2B5EF4-FFF2-40B4-BE49-F238E27FC236}">
                        <a16:creationId xmlns:a16="http://schemas.microsoft.com/office/drawing/2014/main" id="{954D4958-C19E-5774-005A-62B0D796C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9" y="3624081"/>
                    <a:ext cx="6693239" cy="0"/>
                  </a:xfrm>
                  <a:prstGeom prst="line">
                    <a:avLst/>
                  </a:prstGeom>
                  <a:ln w="952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Rect 0">
                    <a:extLst>
                      <a:ext uri="{FF2B5EF4-FFF2-40B4-BE49-F238E27FC236}">
                        <a16:creationId xmlns:a16="http://schemas.microsoft.com/office/drawing/2014/main" id="{4284E82C-42ED-F596-A007-5556E7D5B7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67365" y="3283095"/>
                    <a:ext cx="6512711" cy="25943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1150" b="0" dirty="0"/>
                      <a:t>         거래처명</a:t>
                    </a:r>
                    <a:r>
                      <a:rPr lang="ko-KR" altLang="en-US" sz="1150" dirty="0">
                        <a:latin typeface="맑은 고딕" charset="0"/>
                        <a:ea typeface="맑은 고딕" charset="0"/>
                      </a:rPr>
                      <a:t>          제품명         개수        </a:t>
                    </a:r>
                    <a:r>
                      <a:rPr lang="ko-KR" altLang="en-US" sz="1150" b="0" dirty="0"/>
                      <a:t>개별금액        주문날짜        총 주문 금액</a:t>
                    </a:r>
                    <a:endParaRPr lang="ko-KR" altLang="en-US" sz="1150" dirty="0">
                      <a:latin typeface="맑은 고딕" charset="0"/>
                      <a:ea typeface="맑은 고딕" charset="0"/>
                    </a:endParaRPr>
                  </a:p>
                </p:txBody>
              </p:sp>
              <p:cxnSp>
                <p:nvCxnSpPr>
                  <p:cNvPr id="73" name="Rect 0">
                    <a:extLst>
                      <a:ext uri="{FF2B5EF4-FFF2-40B4-BE49-F238E27FC236}">
                        <a16:creationId xmlns:a16="http://schemas.microsoft.com/office/drawing/2014/main" id="{93BFAD6B-1D53-89A1-FBF9-F3B95F2C87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8" y="6326630"/>
                    <a:ext cx="6692400" cy="0"/>
                  </a:xfrm>
                  <a:prstGeom prst="line">
                    <a:avLst/>
                  </a:prstGeom>
                  <a:ln w="952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Rect 0">
                    <a:extLst>
                      <a:ext uri="{FF2B5EF4-FFF2-40B4-BE49-F238E27FC236}">
                        <a16:creationId xmlns:a16="http://schemas.microsoft.com/office/drawing/2014/main" id="{F1DBD354-EB6B-52C2-E0DF-E66B8623274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369818" y="3668288"/>
                    <a:ext cx="1123248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원두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우유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딸기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그릇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시럽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식기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일회용컵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sp>
                <p:nvSpPr>
                  <p:cNvPr id="76" name="Rect 0">
                    <a:extLst>
                      <a:ext uri="{FF2B5EF4-FFF2-40B4-BE49-F238E27FC236}">
                        <a16:creationId xmlns:a16="http://schemas.microsoft.com/office/drawing/2014/main" id="{9538DABE-455F-E29B-589B-41F47C79A58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463796" y="3668288"/>
                    <a:ext cx="697447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sp>
                <p:nvSpPr>
                  <p:cNvPr id="77" name="Rect 0">
                    <a:extLst>
                      <a:ext uri="{FF2B5EF4-FFF2-40B4-BE49-F238E27FC236}">
                        <a16:creationId xmlns:a16="http://schemas.microsoft.com/office/drawing/2014/main" id="{A9AB7A2A-43F3-6497-054D-F61C9E58FDA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81386" y="3668288"/>
                    <a:ext cx="928303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154,000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155,000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156,000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163,000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173,000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183,000</a:t>
                    </a:r>
                  </a:p>
                </p:txBody>
              </p:sp>
              <p:sp>
                <p:nvSpPr>
                  <p:cNvPr id="3" name="Rect 0">
                    <a:extLst>
                      <a:ext uri="{FF2B5EF4-FFF2-40B4-BE49-F238E27FC236}">
                        <a16:creationId xmlns:a16="http://schemas.microsoft.com/office/drawing/2014/main" id="{F1930DB0-D4F4-9976-5D9A-55413D82434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341214" y="3668288"/>
                    <a:ext cx="697447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440C1AC5-D3E6-6321-6AC3-F524D6339E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1281" y="6299300"/>
                  <a:ext cx="1373345" cy="218655"/>
                </a:xfrm>
                <a:prstGeom prst="rect">
                  <a:avLst/>
                </a:prstGeom>
              </p:spPr>
            </p:pic>
          </p:grp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43F05C16-22B2-4D82-B391-D710CE1606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0258" y="3371400"/>
                <a:ext cx="1298925" cy="2618858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종찬원두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지윤목장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영광이네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u="sng" dirty="0">
                    <a:latin typeface="맑은 고딕" charset="0"/>
                    <a:ea typeface="맑은 고딕" charset="0"/>
                  </a:rPr>
                  <a:t>(</a:t>
                </a: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주</a:t>
                </a:r>
                <a:r>
                  <a:rPr lang="en-US" altLang="ko-KR" sz="1200" u="sng" dirty="0">
                    <a:latin typeface="맑은 고딕" charset="0"/>
                    <a:ea typeface="맑은 고딕" charset="0"/>
                  </a:rPr>
                  <a:t>)</a:t>
                </a: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가람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형민식품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태현식자재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재람물산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819CD30-8345-16BD-D536-976EE8479F76}"/>
                </a:ext>
              </a:extLst>
            </p:cNvPr>
            <p:cNvGrpSpPr/>
            <p:nvPr/>
          </p:nvGrpSpPr>
          <p:grpSpPr>
            <a:xfrm>
              <a:off x="1807803" y="3539196"/>
              <a:ext cx="212725" cy="2392551"/>
              <a:chOff x="1807803" y="3539196"/>
              <a:chExt cx="212725" cy="2392551"/>
            </a:xfrm>
          </p:grpSpPr>
          <p:sp>
            <p:nvSpPr>
              <p:cNvPr id="38" name="도형 51">
                <a:extLst>
                  <a:ext uri="{FF2B5EF4-FFF2-40B4-BE49-F238E27FC236}">
                    <a16:creationId xmlns:a16="http://schemas.microsoft.com/office/drawing/2014/main" id="{F482AFBC-B076-4D7E-1E4D-5765D2E01A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353919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도형 51">
                <a:extLst>
                  <a:ext uri="{FF2B5EF4-FFF2-40B4-BE49-F238E27FC236}">
                    <a16:creationId xmlns:a16="http://schemas.microsoft.com/office/drawing/2014/main" id="{01D1D369-0A36-F590-FD4A-7A832291B6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390260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0" name="도형 51">
                <a:extLst>
                  <a:ext uri="{FF2B5EF4-FFF2-40B4-BE49-F238E27FC236}">
                    <a16:creationId xmlns:a16="http://schemas.microsoft.com/office/drawing/2014/main" id="{715B19A8-AEC9-4FA0-9049-369ACE5759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26601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1" name="도형 51">
                <a:extLst>
                  <a:ext uri="{FF2B5EF4-FFF2-40B4-BE49-F238E27FC236}">
                    <a16:creationId xmlns:a16="http://schemas.microsoft.com/office/drawing/2014/main" id="{DB362161-EFCA-4C68-EA46-5BA8DD8A45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62942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2" name="도형 51">
                <a:extLst>
                  <a:ext uri="{FF2B5EF4-FFF2-40B4-BE49-F238E27FC236}">
                    <a16:creationId xmlns:a16="http://schemas.microsoft.com/office/drawing/2014/main" id="{95EDEF2C-F655-CF7C-745A-7F2F599710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99283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도형 51">
                <a:extLst>
                  <a:ext uri="{FF2B5EF4-FFF2-40B4-BE49-F238E27FC236}">
                    <a16:creationId xmlns:a16="http://schemas.microsoft.com/office/drawing/2014/main" id="{71ED6F2F-54D2-118D-C7DD-BE5ADC1C41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535624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4" name="도형 51">
                <a:extLst>
                  <a:ext uri="{FF2B5EF4-FFF2-40B4-BE49-F238E27FC236}">
                    <a16:creationId xmlns:a16="http://schemas.microsoft.com/office/drawing/2014/main" id="{9B320503-C6E2-90E8-1F63-C5B11044D5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5719657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BD4FB8C1-B36E-9250-EE89-2DA0ADFA76B8}"/>
              </a:ext>
            </a:extLst>
          </p:cNvPr>
          <p:cNvSpPr>
            <a:spLocks/>
          </p:cNvSpPr>
          <p:nvPr/>
        </p:nvSpPr>
        <p:spPr>
          <a:xfrm>
            <a:off x="7006405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15" name="도형 123">
            <a:extLst>
              <a:ext uri="{FF2B5EF4-FFF2-40B4-BE49-F238E27FC236}">
                <a16:creationId xmlns:a16="http://schemas.microsoft.com/office/drawing/2014/main" id="{E080559F-90CB-006D-50E8-4748BFC6AC4D}"/>
              </a:ext>
            </a:extLst>
          </p:cNvPr>
          <p:cNvSpPr>
            <a:spLocks/>
          </p:cNvSpPr>
          <p:nvPr/>
        </p:nvSpPr>
        <p:spPr>
          <a:xfrm>
            <a:off x="7577270" y="6200606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2D5F78FC-D764-9991-9BAF-8AA6EB12EC6D}"/>
              </a:ext>
            </a:extLst>
          </p:cNvPr>
          <p:cNvSpPr>
            <a:spLocks/>
          </p:cNvSpPr>
          <p:nvPr/>
        </p:nvSpPr>
        <p:spPr>
          <a:xfrm>
            <a:off x="6435540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 err="1">
                <a:latin typeface="맑은 고딕" charset="0"/>
                <a:ea typeface="맑은 고딕" charset="0"/>
              </a:rPr>
              <a:t>등록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E66D47-4B3C-8DD8-4847-CCDC9066CE99}"/>
              </a:ext>
            </a:extLst>
          </p:cNvPr>
          <p:cNvGrpSpPr/>
          <p:nvPr/>
        </p:nvGrpSpPr>
        <p:grpSpPr>
          <a:xfrm>
            <a:off x="6177722" y="2442551"/>
            <a:ext cx="1853906" cy="239572"/>
            <a:chOff x="5189220" y="2400891"/>
            <a:chExt cx="1853906" cy="239572"/>
          </a:xfrm>
        </p:grpSpPr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BF796421-F3D3-50D5-0979-633E524A08C1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1A0EDBA2-1253-7BF3-9A46-6D59B589839C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sp>
        <p:nvSpPr>
          <p:cNvPr id="12" name="Rect 0">
            <a:extLst>
              <a:ext uri="{FF2B5EF4-FFF2-40B4-BE49-F238E27FC236}">
                <a16:creationId xmlns:a16="http://schemas.microsoft.com/office/drawing/2014/main" id="{DB4EBA98-B866-2D2F-6A68-FA6F25B1404B}"/>
              </a:ext>
            </a:extLst>
          </p:cNvPr>
          <p:cNvSpPr txBox="1">
            <a:spLocks/>
          </p:cNvSpPr>
          <p:nvPr/>
        </p:nvSpPr>
        <p:spPr>
          <a:xfrm>
            <a:off x="5717029" y="3371401"/>
            <a:ext cx="1181092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2023-11-29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2023-11-29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2023-11-28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2023-11-28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2023-11-28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2023-11-27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2023-11-27</a:t>
            </a:r>
            <a:endParaRPr lang="ko-KR" altLang="en-US" sz="1200" dirty="0">
              <a:latin typeface="맑은 고딕" charset="0"/>
              <a:ea typeface="맑은 고딕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9636A5-9A55-C205-000F-DEF8C8E9DCF1}"/>
              </a:ext>
            </a:extLst>
          </p:cNvPr>
          <p:cNvGrpSpPr/>
          <p:nvPr/>
        </p:nvGrpSpPr>
        <p:grpSpPr>
          <a:xfrm>
            <a:off x="12295655" y="5331128"/>
            <a:ext cx="884007" cy="237208"/>
            <a:chOff x="4191788" y="3524587"/>
            <a:chExt cx="884007" cy="23720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838091-430C-2843-0775-D848B5CB7C65}"/>
                </a:ext>
              </a:extLst>
            </p:cNvPr>
            <p:cNvSpPr/>
            <p:nvPr/>
          </p:nvSpPr>
          <p:spPr>
            <a:xfrm>
              <a:off x="4191788" y="3524587"/>
              <a:ext cx="252691" cy="237208"/>
            </a:xfrm>
            <a:prstGeom prst="roundRect">
              <a:avLst/>
            </a:prstGeom>
            <a:solidFill>
              <a:srgbClr val="F57373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0A7FDC1-ED02-24D7-4B4C-75CDEF193BE1}"/>
                </a:ext>
              </a:extLst>
            </p:cNvPr>
            <p:cNvSpPr/>
            <p:nvPr/>
          </p:nvSpPr>
          <p:spPr>
            <a:xfrm>
              <a:off x="4823104" y="3524587"/>
              <a:ext cx="252691" cy="237208"/>
            </a:xfrm>
            <a:prstGeom prst="roundRect">
              <a:avLst/>
            </a:prstGeom>
            <a:solidFill>
              <a:srgbClr val="727C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62554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주문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거래관리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매입 내역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거래처로부터 매입한 제품의 목록과 비용을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1042273" cy="2308324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</a:t>
              </a:r>
              <a:r>
                <a:rPr lang="en-US" altLang="ko-KR" sz="900" dirty="0"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거래관리 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가맹점 주문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매입 내역 관리</a:t>
              </a:r>
              <a:endParaRPr lang="en-US" altLang="ko-KR" sz="9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거래처 관리</a:t>
              </a: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9B43A1E-A8DE-383E-4BDC-0BED486245A3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등록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수정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삭제 버튼을 통해 등록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수정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삭제 가능하다</a:t>
                      </a: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총 주문 금액은 자동 계산된다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 거래처로부터 매입한 제품의 목록과 비용을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/>
              <a:t>매입 내역 관리</a:t>
            </a:r>
            <a:endParaRPr lang="ko-KR" altLang="en-US" sz="1400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0D3BEB-263B-031A-5722-3AA0A46D12D9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FFE5A0-387E-E5D0-3107-F1FD841F8267}"/>
                </a:ext>
              </a:extLst>
            </p:cNvPr>
            <p:cNvGrpSpPr/>
            <p:nvPr/>
          </p:nvGrpSpPr>
          <p:grpSpPr>
            <a:xfrm>
              <a:off x="1469904" y="2730873"/>
              <a:ext cx="6830816" cy="3893447"/>
              <a:chOff x="1469904" y="2730873"/>
              <a:chExt cx="6830816" cy="3893447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5C42181-46BB-D2EA-1D12-C59430C707A9}"/>
                  </a:ext>
                </a:extLst>
              </p:cNvPr>
              <p:cNvGrpSpPr/>
              <p:nvPr/>
            </p:nvGrpSpPr>
            <p:grpSpPr>
              <a:xfrm>
                <a:off x="1469904" y="2730873"/>
                <a:ext cx="6830816" cy="3893447"/>
                <a:chOff x="1469904" y="2730873"/>
                <a:chExt cx="6830816" cy="3893447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70EB673B-24C0-B1BD-1AF5-96223950C903}"/>
                    </a:ext>
                  </a:extLst>
                </p:cNvPr>
                <p:cNvSpPr/>
                <p:nvPr/>
              </p:nvSpPr>
              <p:spPr>
                <a:xfrm>
                  <a:off x="1469904" y="2730873"/>
                  <a:ext cx="6830816" cy="389344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D2B63477-2ECD-E8BA-AED7-F6E443E763A3}"/>
                    </a:ext>
                  </a:extLst>
                </p:cNvPr>
                <p:cNvGrpSpPr/>
                <p:nvPr/>
              </p:nvGrpSpPr>
              <p:grpSpPr>
                <a:xfrm>
                  <a:off x="1643033" y="2875316"/>
                  <a:ext cx="6398119" cy="3255504"/>
                  <a:chOff x="885448" y="3190375"/>
                  <a:chExt cx="6693240" cy="3136255"/>
                </a:xfrm>
              </p:grpSpPr>
              <p:cxnSp>
                <p:nvCxnSpPr>
                  <p:cNvPr id="70" name="Rect 0">
                    <a:extLst>
                      <a:ext uri="{FF2B5EF4-FFF2-40B4-BE49-F238E27FC236}">
                        <a16:creationId xmlns:a16="http://schemas.microsoft.com/office/drawing/2014/main" id="{98C4FF37-CF53-2FEE-1B64-74EFEA817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9" y="3190375"/>
                    <a:ext cx="6692400" cy="0"/>
                  </a:xfrm>
                  <a:prstGeom prst="line">
                    <a:avLst/>
                  </a:prstGeom>
                  <a:ln w="2857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Rect 0">
                    <a:extLst>
                      <a:ext uri="{FF2B5EF4-FFF2-40B4-BE49-F238E27FC236}">
                        <a16:creationId xmlns:a16="http://schemas.microsoft.com/office/drawing/2014/main" id="{954D4958-C19E-5774-005A-62B0D796C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9" y="3624081"/>
                    <a:ext cx="6693239" cy="0"/>
                  </a:xfrm>
                  <a:prstGeom prst="line">
                    <a:avLst/>
                  </a:prstGeom>
                  <a:ln w="952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Rect 0">
                    <a:extLst>
                      <a:ext uri="{FF2B5EF4-FFF2-40B4-BE49-F238E27FC236}">
                        <a16:creationId xmlns:a16="http://schemas.microsoft.com/office/drawing/2014/main" id="{4284E82C-42ED-F596-A007-5556E7D5B7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67365" y="3283095"/>
                    <a:ext cx="6512711" cy="266853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1200" b="0" dirty="0"/>
                      <a:t>         거래처명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           제품명         </a:t>
                    </a:r>
                    <a:r>
                      <a:rPr lang="ko-KR" altLang="en-US" sz="1200" dirty="0" err="1">
                        <a:latin typeface="맑은 고딕" charset="0"/>
                        <a:ea typeface="맑은 고딕" charset="0"/>
                      </a:rPr>
                      <a:t>갯수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        </a:t>
                    </a:r>
                    <a:r>
                      <a:rPr lang="ko-KR" altLang="en-US" sz="1200" b="0" dirty="0"/>
                      <a:t>개별금액        날짜       총 주문 금액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cxnSp>
                <p:nvCxnSpPr>
                  <p:cNvPr id="73" name="Rect 0">
                    <a:extLst>
                      <a:ext uri="{FF2B5EF4-FFF2-40B4-BE49-F238E27FC236}">
                        <a16:creationId xmlns:a16="http://schemas.microsoft.com/office/drawing/2014/main" id="{93BFAD6B-1D53-89A1-FBF9-F3B95F2C87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8" y="6326630"/>
                    <a:ext cx="6692400" cy="0"/>
                  </a:xfrm>
                  <a:prstGeom prst="line">
                    <a:avLst/>
                  </a:prstGeom>
                  <a:ln w="952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Rect 0">
                    <a:extLst>
                      <a:ext uri="{FF2B5EF4-FFF2-40B4-BE49-F238E27FC236}">
                        <a16:creationId xmlns:a16="http://schemas.microsoft.com/office/drawing/2014/main" id="{F1DBD354-EB6B-52C2-E0DF-E66B8623274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27494" y="3668288"/>
                    <a:ext cx="1123248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원두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우유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딸기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그릇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시럽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식기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일회용컵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sp>
                <p:nvSpPr>
                  <p:cNvPr id="76" name="Rect 0">
                    <a:extLst>
                      <a:ext uri="{FF2B5EF4-FFF2-40B4-BE49-F238E27FC236}">
                        <a16:creationId xmlns:a16="http://schemas.microsoft.com/office/drawing/2014/main" id="{9538DABE-455F-E29B-589B-41F47C79A58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653007" y="3668288"/>
                    <a:ext cx="697447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sp>
                <p:nvSpPr>
                  <p:cNvPr id="77" name="Rect 0">
                    <a:extLst>
                      <a:ext uri="{FF2B5EF4-FFF2-40B4-BE49-F238E27FC236}">
                        <a16:creationId xmlns:a16="http://schemas.microsoft.com/office/drawing/2014/main" id="{A9AB7A2A-43F3-6497-054D-F61C9E58FDA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81386" y="3668288"/>
                    <a:ext cx="928303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154,000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155,000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156,000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163,000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173,000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183,000</a:t>
                    </a:r>
                  </a:p>
                </p:txBody>
              </p:sp>
              <p:sp>
                <p:nvSpPr>
                  <p:cNvPr id="3" name="Rect 0">
                    <a:extLst>
                      <a:ext uri="{FF2B5EF4-FFF2-40B4-BE49-F238E27FC236}">
                        <a16:creationId xmlns:a16="http://schemas.microsoft.com/office/drawing/2014/main" id="{F1930DB0-D4F4-9976-5D9A-55413D82434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51445" y="3668288"/>
                    <a:ext cx="697447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440C1AC5-D3E6-6321-6AC3-F524D6339E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1281" y="6299300"/>
                  <a:ext cx="1373345" cy="218655"/>
                </a:xfrm>
                <a:prstGeom prst="rect">
                  <a:avLst/>
                </a:prstGeom>
              </p:spPr>
            </p:pic>
          </p:grp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43F05C16-22B2-4D82-B391-D710CE1606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0258" y="3371400"/>
                <a:ext cx="1298925" cy="2618858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종찬원두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지윤목장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영광이네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u="sng" dirty="0">
                    <a:latin typeface="맑은 고딕" charset="0"/>
                    <a:ea typeface="맑은 고딕" charset="0"/>
                  </a:rPr>
                  <a:t>(</a:t>
                </a: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주</a:t>
                </a:r>
                <a:r>
                  <a:rPr lang="en-US" altLang="ko-KR" sz="1200" u="sng" dirty="0">
                    <a:latin typeface="맑은 고딕" charset="0"/>
                    <a:ea typeface="맑은 고딕" charset="0"/>
                  </a:rPr>
                  <a:t>)</a:t>
                </a: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가람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형민식품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태현식자재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재람물산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819CD30-8345-16BD-D536-976EE8479F76}"/>
                </a:ext>
              </a:extLst>
            </p:cNvPr>
            <p:cNvGrpSpPr/>
            <p:nvPr/>
          </p:nvGrpSpPr>
          <p:grpSpPr>
            <a:xfrm>
              <a:off x="1807803" y="3539196"/>
              <a:ext cx="212725" cy="2392551"/>
              <a:chOff x="1807803" y="3539196"/>
              <a:chExt cx="212725" cy="2392551"/>
            </a:xfrm>
          </p:grpSpPr>
          <p:sp>
            <p:nvSpPr>
              <p:cNvPr id="38" name="도형 51">
                <a:extLst>
                  <a:ext uri="{FF2B5EF4-FFF2-40B4-BE49-F238E27FC236}">
                    <a16:creationId xmlns:a16="http://schemas.microsoft.com/office/drawing/2014/main" id="{F482AFBC-B076-4D7E-1E4D-5765D2E01A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353919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도형 51">
                <a:extLst>
                  <a:ext uri="{FF2B5EF4-FFF2-40B4-BE49-F238E27FC236}">
                    <a16:creationId xmlns:a16="http://schemas.microsoft.com/office/drawing/2014/main" id="{01D1D369-0A36-F590-FD4A-7A832291B6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390260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0" name="도형 51">
                <a:extLst>
                  <a:ext uri="{FF2B5EF4-FFF2-40B4-BE49-F238E27FC236}">
                    <a16:creationId xmlns:a16="http://schemas.microsoft.com/office/drawing/2014/main" id="{715B19A8-AEC9-4FA0-9049-369ACE5759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26601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1" name="도형 51">
                <a:extLst>
                  <a:ext uri="{FF2B5EF4-FFF2-40B4-BE49-F238E27FC236}">
                    <a16:creationId xmlns:a16="http://schemas.microsoft.com/office/drawing/2014/main" id="{DB362161-EFCA-4C68-EA46-5BA8DD8A45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62942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2" name="도형 51">
                <a:extLst>
                  <a:ext uri="{FF2B5EF4-FFF2-40B4-BE49-F238E27FC236}">
                    <a16:creationId xmlns:a16="http://schemas.microsoft.com/office/drawing/2014/main" id="{95EDEF2C-F655-CF7C-745A-7F2F599710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99283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도형 51">
                <a:extLst>
                  <a:ext uri="{FF2B5EF4-FFF2-40B4-BE49-F238E27FC236}">
                    <a16:creationId xmlns:a16="http://schemas.microsoft.com/office/drawing/2014/main" id="{71ED6F2F-54D2-118D-C7DD-BE5ADC1C41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535624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4" name="도형 51">
                <a:extLst>
                  <a:ext uri="{FF2B5EF4-FFF2-40B4-BE49-F238E27FC236}">
                    <a16:creationId xmlns:a16="http://schemas.microsoft.com/office/drawing/2014/main" id="{9B320503-C6E2-90E8-1F63-C5B11044D5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5719657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BD4FB8C1-B36E-9250-EE89-2DA0ADFA76B8}"/>
              </a:ext>
            </a:extLst>
          </p:cNvPr>
          <p:cNvSpPr>
            <a:spLocks/>
          </p:cNvSpPr>
          <p:nvPr/>
        </p:nvSpPr>
        <p:spPr>
          <a:xfrm>
            <a:off x="7006405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15" name="도형 123">
            <a:extLst>
              <a:ext uri="{FF2B5EF4-FFF2-40B4-BE49-F238E27FC236}">
                <a16:creationId xmlns:a16="http://schemas.microsoft.com/office/drawing/2014/main" id="{E080559F-90CB-006D-50E8-4748BFC6AC4D}"/>
              </a:ext>
            </a:extLst>
          </p:cNvPr>
          <p:cNvSpPr>
            <a:spLocks/>
          </p:cNvSpPr>
          <p:nvPr/>
        </p:nvSpPr>
        <p:spPr>
          <a:xfrm>
            <a:off x="7577270" y="6200606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2D5F78FC-D764-9991-9BAF-8AA6EB12EC6D}"/>
              </a:ext>
            </a:extLst>
          </p:cNvPr>
          <p:cNvSpPr>
            <a:spLocks/>
          </p:cNvSpPr>
          <p:nvPr/>
        </p:nvSpPr>
        <p:spPr>
          <a:xfrm>
            <a:off x="6435540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 err="1">
                <a:latin typeface="맑은 고딕" charset="0"/>
                <a:ea typeface="맑은 고딕" charset="0"/>
              </a:rPr>
              <a:t>등록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E66D47-4B3C-8DD8-4847-CCDC9066CE99}"/>
              </a:ext>
            </a:extLst>
          </p:cNvPr>
          <p:cNvGrpSpPr/>
          <p:nvPr/>
        </p:nvGrpSpPr>
        <p:grpSpPr>
          <a:xfrm>
            <a:off x="6177722" y="2442551"/>
            <a:ext cx="1853906" cy="239572"/>
            <a:chOff x="5189220" y="2400891"/>
            <a:chExt cx="1853906" cy="239572"/>
          </a:xfrm>
        </p:grpSpPr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BF796421-F3D3-50D5-0979-633E524A08C1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1A0EDBA2-1253-7BF3-9A46-6D59B589839C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sp>
        <p:nvSpPr>
          <p:cNvPr id="12" name="Rect 0">
            <a:extLst>
              <a:ext uri="{FF2B5EF4-FFF2-40B4-BE49-F238E27FC236}">
                <a16:creationId xmlns:a16="http://schemas.microsoft.com/office/drawing/2014/main" id="{DB4EBA98-B866-2D2F-6A68-FA6F25B1404B}"/>
              </a:ext>
            </a:extLst>
          </p:cNvPr>
          <p:cNvSpPr txBox="1">
            <a:spLocks/>
          </p:cNvSpPr>
          <p:nvPr/>
        </p:nvSpPr>
        <p:spPr>
          <a:xfrm>
            <a:off x="5797415" y="3371401"/>
            <a:ext cx="1181092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2023-11-29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2023-11-29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2023-11-28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2023-11-28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2023-11-28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2023-11-27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2023-11-27</a:t>
            </a:r>
            <a:endParaRPr lang="ko-KR" altLang="en-US" sz="1200" dirty="0">
              <a:latin typeface="맑은 고딕" charset="0"/>
              <a:ea typeface="맑은 고딕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9636A5-9A55-C205-000F-DEF8C8E9DCF1}"/>
              </a:ext>
            </a:extLst>
          </p:cNvPr>
          <p:cNvGrpSpPr/>
          <p:nvPr/>
        </p:nvGrpSpPr>
        <p:grpSpPr>
          <a:xfrm>
            <a:off x="12295655" y="5331128"/>
            <a:ext cx="884007" cy="237208"/>
            <a:chOff x="4191788" y="3524587"/>
            <a:chExt cx="884007" cy="23720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838091-430C-2843-0775-D848B5CB7C65}"/>
                </a:ext>
              </a:extLst>
            </p:cNvPr>
            <p:cNvSpPr/>
            <p:nvPr/>
          </p:nvSpPr>
          <p:spPr>
            <a:xfrm>
              <a:off x="4191788" y="3524587"/>
              <a:ext cx="252691" cy="237208"/>
            </a:xfrm>
            <a:prstGeom prst="roundRect">
              <a:avLst/>
            </a:prstGeom>
            <a:solidFill>
              <a:srgbClr val="F57373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0A7FDC1-ED02-24D7-4B4C-75CDEF193BE1}"/>
                </a:ext>
              </a:extLst>
            </p:cNvPr>
            <p:cNvSpPr/>
            <p:nvPr/>
          </p:nvSpPr>
          <p:spPr>
            <a:xfrm>
              <a:off x="4823104" y="3524587"/>
              <a:ext cx="252691" cy="237208"/>
            </a:xfrm>
            <a:prstGeom prst="roundRect">
              <a:avLst/>
            </a:prstGeom>
            <a:solidFill>
              <a:srgbClr val="727C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9C36C8D-FBD0-EBC1-C903-9FA98176FD42}"/>
              </a:ext>
            </a:extLst>
          </p:cNvPr>
          <p:cNvSpPr/>
          <p:nvPr/>
        </p:nvSpPr>
        <p:spPr>
          <a:xfrm>
            <a:off x="1442279" y="1881514"/>
            <a:ext cx="6939580" cy="4895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01E4CBB-1233-827B-D50A-D046CC2F7E53}"/>
              </a:ext>
            </a:extLst>
          </p:cNvPr>
          <p:cNvGrpSpPr/>
          <p:nvPr/>
        </p:nvGrpSpPr>
        <p:grpSpPr>
          <a:xfrm>
            <a:off x="1767460" y="2125479"/>
            <a:ext cx="6215027" cy="4498842"/>
            <a:chOff x="1767460" y="2125479"/>
            <a:chExt cx="6215027" cy="4498842"/>
          </a:xfrm>
        </p:grpSpPr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1BA6628F-E49F-55F1-67E5-00F6EB4F1123}"/>
                </a:ext>
              </a:extLst>
            </p:cNvPr>
            <p:cNvSpPr/>
            <p:nvPr/>
          </p:nvSpPr>
          <p:spPr>
            <a:xfrm>
              <a:off x="1767460" y="2125479"/>
              <a:ext cx="6215027" cy="4498842"/>
            </a:xfrm>
            <a:prstGeom prst="roundRect">
              <a:avLst>
                <a:gd name="adj" fmla="val 56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Rect 0">
              <a:extLst>
                <a:ext uri="{FF2B5EF4-FFF2-40B4-BE49-F238E27FC236}">
                  <a16:creationId xmlns:a16="http://schemas.microsoft.com/office/drawing/2014/main" id="{80F35A59-7F7F-243A-D1C9-A5D9429EDD45}"/>
                </a:ext>
              </a:extLst>
            </p:cNvPr>
            <p:cNvSpPr txBox="1">
              <a:spLocks/>
            </p:cNvSpPr>
            <p:nvPr/>
          </p:nvSpPr>
          <p:spPr>
            <a:xfrm>
              <a:off x="7435118" y="2208289"/>
              <a:ext cx="246310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7" name="Rect 0">
              <a:extLst>
                <a:ext uri="{FF2B5EF4-FFF2-40B4-BE49-F238E27FC236}">
                  <a16:creationId xmlns:a16="http://schemas.microsoft.com/office/drawing/2014/main" id="{AA901F15-2344-75C9-2809-A530AB6C330A}"/>
                </a:ext>
              </a:extLst>
            </p:cNvPr>
            <p:cNvSpPr txBox="1">
              <a:spLocks/>
            </p:cNvSpPr>
            <p:nvPr/>
          </p:nvSpPr>
          <p:spPr>
            <a:xfrm>
              <a:off x="2084982" y="2419750"/>
              <a:ext cx="1820719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매입내역 등록</a:t>
              </a:r>
            </a:p>
          </p:txBody>
        </p:sp>
        <p:pic>
          <p:nvPicPr>
            <p:cNvPr id="118" name="Picture " descr="C:/Users/PC-05/AppData/Roaming/PolarisOffice/ETemp/5392_7985736/fImage38798276334.png">
              <a:extLst>
                <a:ext uri="{FF2B5EF4-FFF2-40B4-BE49-F238E27FC236}">
                  <a16:creationId xmlns:a16="http://schemas.microsoft.com/office/drawing/2014/main" id="{9A2587D9-8EA7-528A-C005-494E77F82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573" y="2731142"/>
              <a:ext cx="153035" cy="3330157"/>
            </a:xfrm>
            <a:prstGeom prst="rect">
              <a:avLst/>
            </a:prstGeom>
            <a:noFill/>
          </p:spPr>
        </p:pic>
        <p:cxnSp>
          <p:nvCxnSpPr>
            <p:cNvPr id="119" name="도형 9">
              <a:extLst>
                <a:ext uri="{FF2B5EF4-FFF2-40B4-BE49-F238E27FC236}">
                  <a16:creationId xmlns:a16="http://schemas.microsoft.com/office/drawing/2014/main" id="{21E56607-D475-483C-DCA3-253693058120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2692661"/>
              <a:ext cx="5573395" cy="1905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도형 12">
              <a:extLst>
                <a:ext uri="{FF2B5EF4-FFF2-40B4-BE49-F238E27FC236}">
                  <a16:creationId xmlns:a16="http://schemas.microsoft.com/office/drawing/2014/main" id="{E9912161-8EAC-DD52-A20C-AEA95286E818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6094663"/>
              <a:ext cx="5573395" cy="2791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 0">
            <a:extLst>
              <a:ext uri="{FF2B5EF4-FFF2-40B4-BE49-F238E27FC236}">
                <a16:creationId xmlns:a16="http://schemas.microsoft.com/office/drawing/2014/main" id="{668449A3-E217-428F-BF9A-DC53F90B98BC}"/>
              </a:ext>
            </a:extLst>
          </p:cNvPr>
          <p:cNvSpPr txBox="1">
            <a:spLocks/>
          </p:cNvSpPr>
          <p:nvPr/>
        </p:nvSpPr>
        <p:spPr>
          <a:xfrm>
            <a:off x="2148881" y="2692661"/>
            <a:ext cx="1248235" cy="281333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거래처명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분류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개수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" name="Rect 0">
            <a:extLst>
              <a:ext uri="{FF2B5EF4-FFF2-40B4-BE49-F238E27FC236}">
                <a16:creationId xmlns:a16="http://schemas.microsoft.com/office/drawing/2014/main" id="{31C7A946-4972-B033-BD1B-5EDFCE1146F8}"/>
              </a:ext>
            </a:extLst>
          </p:cNvPr>
          <p:cNvSpPr>
            <a:spLocks/>
          </p:cNvSpPr>
          <p:nvPr/>
        </p:nvSpPr>
        <p:spPr>
          <a:xfrm>
            <a:off x="2178050" y="3026969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거래처의 이름입력</a:t>
            </a:r>
          </a:p>
        </p:txBody>
      </p:sp>
      <p:sp>
        <p:nvSpPr>
          <p:cNvPr id="125" name="Rect 0">
            <a:extLst>
              <a:ext uri="{FF2B5EF4-FFF2-40B4-BE49-F238E27FC236}">
                <a16:creationId xmlns:a16="http://schemas.microsoft.com/office/drawing/2014/main" id="{5E49E700-AEA5-CEE7-2A90-41CBE8312AFF}"/>
              </a:ext>
            </a:extLst>
          </p:cNvPr>
          <p:cNvSpPr>
            <a:spLocks/>
          </p:cNvSpPr>
          <p:nvPr/>
        </p:nvSpPr>
        <p:spPr>
          <a:xfrm>
            <a:off x="2178050" y="3930224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휴게음식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디저트       ▼</a:t>
            </a:r>
          </a:p>
        </p:txBody>
      </p:sp>
      <p:sp>
        <p:nvSpPr>
          <p:cNvPr id="126" name="Rect 0">
            <a:extLst>
              <a:ext uri="{FF2B5EF4-FFF2-40B4-BE49-F238E27FC236}">
                <a16:creationId xmlns:a16="http://schemas.microsoft.com/office/drawing/2014/main" id="{9DA7C799-BAAB-E0EF-CDA7-F1B0B1DC3354}"/>
              </a:ext>
            </a:extLst>
          </p:cNvPr>
          <p:cNvSpPr>
            <a:spLocks/>
          </p:cNvSpPr>
          <p:nvPr/>
        </p:nvSpPr>
        <p:spPr>
          <a:xfrm>
            <a:off x="2178050" y="4862371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200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3" name="Rect 0">
            <a:extLst>
              <a:ext uri="{FF2B5EF4-FFF2-40B4-BE49-F238E27FC236}">
                <a16:creationId xmlns:a16="http://schemas.microsoft.com/office/drawing/2014/main" id="{98C2AB84-55BE-3F85-3BDF-864F1930FCE9}"/>
              </a:ext>
            </a:extLst>
          </p:cNvPr>
          <p:cNvSpPr txBox="1">
            <a:spLocks/>
          </p:cNvSpPr>
          <p:nvPr/>
        </p:nvSpPr>
        <p:spPr>
          <a:xfrm>
            <a:off x="4935698" y="2692661"/>
            <a:ext cx="1248235" cy="219778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주문날짜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제품명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개별금액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4" name="Rect 0">
            <a:extLst>
              <a:ext uri="{FF2B5EF4-FFF2-40B4-BE49-F238E27FC236}">
                <a16:creationId xmlns:a16="http://schemas.microsoft.com/office/drawing/2014/main" id="{5C1FE33F-DF86-0B8C-EB86-BDA2C5E4EF2E}"/>
              </a:ext>
            </a:extLst>
          </p:cNvPr>
          <p:cNvSpPr>
            <a:spLocks/>
          </p:cNvSpPr>
          <p:nvPr/>
        </p:nvSpPr>
        <p:spPr>
          <a:xfrm>
            <a:off x="4961447" y="3026969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2023-11-29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8" name="Rect 0">
            <a:extLst>
              <a:ext uri="{FF2B5EF4-FFF2-40B4-BE49-F238E27FC236}">
                <a16:creationId xmlns:a16="http://schemas.microsoft.com/office/drawing/2014/main" id="{160B70C3-468A-BF44-67BA-E0B75E8CF2CF}"/>
              </a:ext>
            </a:extLst>
          </p:cNvPr>
          <p:cNvSpPr>
            <a:spLocks/>
          </p:cNvSpPr>
          <p:nvPr/>
        </p:nvSpPr>
        <p:spPr>
          <a:xfrm>
            <a:off x="4961447" y="4862371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500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1" name="Rect 0">
            <a:extLst>
              <a:ext uri="{FF2B5EF4-FFF2-40B4-BE49-F238E27FC236}">
                <a16:creationId xmlns:a16="http://schemas.microsoft.com/office/drawing/2014/main" id="{210F6421-EBC6-0186-10D4-F4F2FA91415E}"/>
              </a:ext>
            </a:extLst>
          </p:cNvPr>
          <p:cNvSpPr>
            <a:spLocks/>
          </p:cNvSpPr>
          <p:nvPr/>
        </p:nvSpPr>
        <p:spPr>
          <a:xfrm>
            <a:off x="4961447" y="3930224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제품명 입력</a:t>
            </a:r>
          </a:p>
        </p:txBody>
      </p:sp>
      <p:sp>
        <p:nvSpPr>
          <p:cNvPr id="154" name="Rect 0">
            <a:extLst>
              <a:ext uri="{FF2B5EF4-FFF2-40B4-BE49-F238E27FC236}">
                <a16:creationId xmlns:a16="http://schemas.microsoft.com/office/drawing/2014/main" id="{1CCA294A-CBA0-2325-0AB7-52C9EA07B8F8}"/>
              </a:ext>
            </a:extLst>
          </p:cNvPr>
          <p:cNvSpPr txBox="1">
            <a:spLocks/>
          </p:cNvSpPr>
          <p:nvPr/>
        </p:nvSpPr>
        <p:spPr>
          <a:xfrm>
            <a:off x="4185952" y="6207842"/>
            <a:ext cx="123169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3934011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주문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거래관리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거래처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거래처의 정보 목록을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1042273" cy="2308324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</a:t>
              </a:r>
              <a:r>
                <a:rPr lang="en-US" altLang="ko-KR" sz="900" dirty="0"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거래관리 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가맹점 주문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매입 내역 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거래처 관리</a:t>
              </a: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9B43A1E-A8DE-383E-4BDC-0BED486245A3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 거래처의 정보 목록을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거래처 관리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0D3BEB-263B-031A-5722-3AA0A46D12D9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FFE5A0-387E-E5D0-3107-F1FD841F8267}"/>
                </a:ext>
              </a:extLst>
            </p:cNvPr>
            <p:cNvGrpSpPr/>
            <p:nvPr/>
          </p:nvGrpSpPr>
          <p:grpSpPr>
            <a:xfrm>
              <a:off x="1469904" y="2730873"/>
              <a:ext cx="6830816" cy="3893447"/>
              <a:chOff x="1469904" y="2730873"/>
              <a:chExt cx="6830816" cy="3893447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5C42181-46BB-D2EA-1D12-C59430C707A9}"/>
                  </a:ext>
                </a:extLst>
              </p:cNvPr>
              <p:cNvGrpSpPr/>
              <p:nvPr/>
            </p:nvGrpSpPr>
            <p:grpSpPr>
              <a:xfrm>
                <a:off x="1469904" y="2730873"/>
                <a:ext cx="6830816" cy="3893447"/>
                <a:chOff x="1469904" y="2730873"/>
                <a:chExt cx="6830816" cy="3893447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70EB673B-24C0-B1BD-1AF5-96223950C903}"/>
                    </a:ext>
                  </a:extLst>
                </p:cNvPr>
                <p:cNvSpPr/>
                <p:nvPr/>
              </p:nvSpPr>
              <p:spPr>
                <a:xfrm>
                  <a:off x="1469904" y="2730873"/>
                  <a:ext cx="6830816" cy="389344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D2B63477-2ECD-E8BA-AED7-F6E443E763A3}"/>
                    </a:ext>
                  </a:extLst>
                </p:cNvPr>
                <p:cNvGrpSpPr/>
                <p:nvPr/>
              </p:nvGrpSpPr>
              <p:grpSpPr>
                <a:xfrm>
                  <a:off x="1643033" y="2875316"/>
                  <a:ext cx="6398119" cy="3255504"/>
                  <a:chOff x="885448" y="3190375"/>
                  <a:chExt cx="6693240" cy="3136255"/>
                </a:xfrm>
              </p:grpSpPr>
              <p:cxnSp>
                <p:nvCxnSpPr>
                  <p:cNvPr id="70" name="Rect 0">
                    <a:extLst>
                      <a:ext uri="{FF2B5EF4-FFF2-40B4-BE49-F238E27FC236}">
                        <a16:creationId xmlns:a16="http://schemas.microsoft.com/office/drawing/2014/main" id="{98C4FF37-CF53-2FEE-1B64-74EFEA817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9" y="3190375"/>
                    <a:ext cx="6692400" cy="0"/>
                  </a:xfrm>
                  <a:prstGeom prst="line">
                    <a:avLst/>
                  </a:prstGeom>
                  <a:ln w="2857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Rect 0">
                    <a:extLst>
                      <a:ext uri="{FF2B5EF4-FFF2-40B4-BE49-F238E27FC236}">
                        <a16:creationId xmlns:a16="http://schemas.microsoft.com/office/drawing/2014/main" id="{954D4958-C19E-5774-005A-62B0D796C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9" y="3624081"/>
                    <a:ext cx="6693239" cy="0"/>
                  </a:xfrm>
                  <a:prstGeom prst="line">
                    <a:avLst/>
                  </a:prstGeom>
                  <a:ln w="952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Rect 0">
                    <a:extLst>
                      <a:ext uri="{FF2B5EF4-FFF2-40B4-BE49-F238E27FC236}">
                        <a16:creationId xmlns:a16="http://schemas.microsoft.com/office/drawing/2014/main" id="{4284E82C-42ED-F596-A007-5556E7D5B7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67365" y="3283095"/>
                    <a:ext cx="6512711" cy="266853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1200" b="0" dirty="0"/>
                      <a:t>       거래처명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           연락처                   제품명</a:t>
                    </a:r>
                    <a:r>
                      <a:rPr lang="ko-KR" altLang="en-US" sz="1200" b="0" dirty="0"/>
                      <a:t>          담당자명            주소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cxnSp>
                <p:nvCxnSpPr>
                  <p:cNvPr id="73" name="Rect 0">
                    <a:extLst>
                      <a:ext uri="{FF2B5EF4-FFF2-40B4-BE49-F238E27FC236}">
                        <a16:creationId xmlns:a16="http://schemas.microsoft.com/office/drawing/2014/main" id="{93BFAD6B-1D53-89A1-FBF9-F3B95F2C87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8" y="6326630"/>
                    <a:ext cx="6692400" cy="0"/>
                  </a:xfrm>
                  <a:prstGeom prst="line">
                    <a:avLst/>
                  </a:prstGeom>
                  <a:ln w="952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Rect 0">
                    <a:extLst>
                      <a:ext uri="{FF2B5EF4-FFF2-40B4-BE49-F238E27FC236}">
                        <a16:creationId xmlns:a16="http://schemas.microsoft.com/office/drawing/2014/main" id="{F1DBD354-EB6B-52C2-E0DF-E66B8623274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27494" y="3668288"/>
                    <a:ext cx="1123248" cy="388110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sp>
                <p:nvSpPr>
                  <p:cNvPr id="76" name="Rect 0">
                    <a:extLst>
                      <a:ext uri="{FF2B5EF4-FFF2-40B4-BE49-F238E27FC236}">
                        <a16:creationId xmlns:a16="http://schemas.microsoft.com/office/drawing/2014/main" id="{9538DABE-455F-E29B-589B-41F47C79A58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946510" y="3668288"/>
                    <a:ext cx="1123247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제품명 입력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제품명 입력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제품명 입력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제품명 입력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제품명 입력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제품명 입력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제품명 입력</a:t>
                    </a:r>
                  </a:p>
                </p:txBody>
              </p:sp>
              <p:sp>
                <p:nvSpPr>
                  <p:cNvPr id="3" name="Rect 0">
                    <a:extLst>
                      <a:ext uri="{FF2B5EF4-FFF2-40B4-BE49-F238E27FC236}">
                        <a16:creationId xmlns:a16="http://schemas.microsoft.com/office/drawing/2014/main" id="{F1930DB0-D4F4-9976-5D9A-55413D82434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5248541" y="3668288"/>
                    <a:ext cx="697447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홍길동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길동이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동동이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동욱이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이경이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태경이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태현이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sp>
                <p:nvSpPr>
                  <p:cNvPr id="11" name="Rect 0">
                    <a:extLst>
                      <a:ext uri="{FF2B5EF4-FFF2-40B4-BE49-F238E27FC236}">
                        <a16:creationId xmlns:a16="http://schemas.microsoft.com/office/drawing/2014/main" id="{1DB1D772-DE00-D55D-2F70-1A7FFEE34F3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141375" y="3668288"/>
                    <a:ext cx="1808999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휴게음식</a:t>
                    </a: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/`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디저트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휴게음식</a:t>
                    </a: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디저트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휴게음식</a:t>
                    </a: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디저트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휴게음식</a:t>
                    </a: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디저트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휴게음식</a:t>
                    </a: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디저트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휴게음식</a:t>
                    </a: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디저트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휴게음식</a:t>
                    </a: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디저트</a:t>
                    </a:r>
                  </a:p>
                </p:txBody>
              </p:sp>
            </p:grp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440C1AC5-D3E6-6321-6AC3-F524D6339E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1281" y="6299300"/>
                  <a:ext cx="1373345" cy="218655"/>
                </a:xfrm>
                <a:prstGeom prst="rect">
                  <a:avLst/>
                </a:prstGeom>
              </p:spPr>
            </p:pic>
          </p:grp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43F05C16-22B2-4D82-B391-D710CE1606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9825" y="3371400"/>
                <a:ext cx="1298925" cy="2618858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종찬원두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지윤목장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영광이네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u="sng" dirty="0">
                    <a:latin typeface="맑은 고딕" charset="0"/>
                    <a:ea typeface="맑은 고딕" charset="0"/>
                  </a:rPr>
                  <a:t>(</a:t>
                </a: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주</a:t>
                </a:r>
                <a:r>
                  <a:rPr lang="en-US" altLang="ko-KR" sz="1200" u="sng" dirty="0">
                    <a:latin typeface="맑은 고딕" charset="0"/>
                    <a:ea typeface="맑은 고딕" charset="0"/>
                  </a:rPr>
                  <a:t>)</a:t>
                </a: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가람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형민식품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태현식자재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재람물산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819CD30-8345-16BD-D536-976EE8479F76}"/>
                </a:ext>
              </a:extLst>
            </p:cNvPr>
            <p:cNvGrpSpPr/>
            <p:nvPr/>
          </p:nvGrpSpPr>
          <p:grpSpPr>
            <a:xfrm>
              <a:off x="1807803" y="3539196"/>
              <a:ext cx="212725" cy="2392551"/>
              <a:chOff x="1807803" y="3539196"/>
              <a:chExt cx="212725" cy="2392551"/>
            </a:xfrm>
          </p:grpSpPr>
          <p:sp>
            <p:nvSpPr>
              <p:cNvPr id="38" name="도형 51">
                <a:extLst>
                  <a:ext uri="{FF2B5EF4-FFF2-40B4-BE49-F238E27FC236}">
                    <a16:creationId xmlns:a16="http://schemas.microsoft.com/office/drawing/2014/main" id="{F482AFBC-B076-4D7E-1E4D-5765D2E01A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353919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도형 51">
                <a:extLst>
                  <a:ext uri="{FF2B5EF4-FFF2-40B4-BE49-F238E27FC236}">
                    <a16:creationId xmlns:a16="http://schemas.microsoft.com/office/drawing/2014/main" id="{01D1D369-0A36-F590-FD4A-7A832291B6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390260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0" name="도형 51">
                <a:extLst>
                  <a:ext uri="{FF2B5EF4-FFF2-40B4-BE49-F238E27FC236}">
                    <a16:creationId xmlns:a16="http://schemas.microsoft.com/office/drawing/2014/main" id="{715B19A8-AEC9-4FA0-9049-369ACE5759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26601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1" name="도형 51">
                <a:extLst>
                  <a:ext uri="{FF2B5EF4-FFF2-40B4-BE49-F238E27FC236}">
                    <a16:creationId xmlns:a16="http://schemas.microsoft.com/office/drawing/2014/main" id="{DB362161-EFCA-4C68-EA46-5BA8DD8A45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62942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2" name="도형 51">
                <a:extLst>
                  <a:ext uri="{FF2B5EF4-FFF2-40B4-BE49-F238E27FC236}">
                    <a16:creationId xmlns:a16="http://schemas.microsoft.com/office/drawing/2014/main" id="{95EDEF2C-F655-CF7C-745A-7F2F599710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99283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도형 51">
                <a:extLst>
                  <a:ext uri="{FF2B5EF4-FFF2-40B4-BE49-F238E27FC236}">
                    <a16:creationId xmlns:a16="http://schemas.microsoft.com/office/drawing/2014/main" id="{71ED6F2F-54D2-118D-C7DD-BE5ADC1C41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535624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4" name="도형 51">
                <a:extLst>
                  <a:ext uri="{FF2B5EF4-FFF2-40B4-BE49-F238E27FC236}">
                    <a16:creationId xmlns:a16="http://schemas.microsoft.com/office/drawing/2014/main" id="{9B320503-C6E2-90E8-1F63-C5B11044D5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5719657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BD4FB8C1-B36E-9250-EE89-2DA0ADFA76B8}"/>
              </a:ext>
            </a:extLst>
          </p:cNvPr>
          <p:cNvSpPr>
            <a:spLocks/>
          </p:cNvSpPr>
          <p:nvPr/>
        </p:nvSpPr>
        <p:spPr>
          <a:xfrm>
            <a:off x="7006405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15" name="도형 123">
            <a:extLst>
              <a:ext uri="{FF2B5EF4-FFF2-40B4-BE49-F238E27FC236}">
                <a16:creationId xmlns:a16="http://schemas.microsoft.com/office/drawing/2014/main" id="{E080559F-90CB-006D-50E8-4748BFC6AC4D}"/>
              </a:ext>
            </a:extLst>
          </p:cNvPr>
          <p:cNvSpPr>
            <a:spLocks/>
          </p:cNvSpPr>
          <p:nvPr/>
        </p:nvSpPr>
        <p:spPr>
          <a:xfrm>
            <a:off x="7577270" y="6200606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2D5F78FC-D764-9991-9BAF-8AA6EB12EC6D}"/>
              </a:ext>
            </a:extLst>
          </p:cNvPr>
          <p:cNvSpPr>
            <a:spLocks/>
          </p:cNvSpPr>
          <p:nvPr/>
        </p:nvSpPr>
        <p:spPr>
          <a:xfrm>
            <a:off x="6435540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 err="1">
                <a:latin typeface="맑은 고딕" charset="0"/>
                <a:ea typeface="맑은 고딕" charset="0"/>
              </a:rPr>
              <a:t>등록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E66D47-4B3C-8DD8-4847-CCDC9066CE99}"/>
              </a:ext>
            </a:extLst>
          </p:cNvPr>
          <p:cNvGrpSpPr/>
          <p:nvPr/>
        </p:nvGrpSpPr>
        <p:grpSpPr>
          <a:xfrm>
            <a:off x="6177722" y="2442551"/>
            <a:ext cx="1853906" cy="239572"/>
            <a:chOff x="5189220" y="2400891"/>
            <a:chExt cx="1853906" cy="239572"/>
          </a:xfrm>
        </p:grpSpPr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BF796421-F3D3-50D5-0979-633E524A08C1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1A0EDBA2-1253-7BF3-9A46-6D59B589839C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sp>
        <p:nvSpPr>
          <p:cNvPr id="12" name="Rect 0">
            <a:extLst>
              <a:ext uri="{FF2B5EF4-FFF2-40B4-BE49-F238E27FC236}">
                <a16:creationId xmlns:a16="http://schemas.microsoft.com/office/drawing/2014/main" id="{DB4EBA98-B866-2D2F-6A68-FA6F25B1404B}"/>
              </a:ext>
            </a:extLst>
          </p:cNvPr>
          <p:cNvSpPr txBox="1">
            <a:spLocks/>
          </p:cNvSpPr>
          <p:nvPr/>
        </p:nvSpPr>
        <p:spPr>
          <a:xfrm>
            <a:off x="6601284" y="3371401"/>
            <a:ext cx="1516555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ko-KR" altLang="en-US" sz="1200" dirty="0">
                <a:latin typeface="맑은 고딕" charset="0"/>
                <a:ea typeface="맑은 고딕" charset="0"/>
              </a:rPr>
              <a:t>대전 서구 오류동</a:t>
            </a: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dirty="0">
                <a:latin typeface="맑은 고딕" charset="0"/>
                <a:ea typeface="맑은 고딕" charset="0"/>
              </a:rPr>
              <a:t>대전 서구 오류동</a:t>
            </a:r>
          </a:p>
          <a:p>
            <a:pPr algn="ctr" latinLnBrk="0">
              <a:lnSpc>
                <a:spcPct val="200000"/>
              </a:lnSpc>
            </a:pPr>
            <a:r>
              <a:rPr lang="ko-KR" altLang="en-US" sz="1200" dirty="0">
                <a:latin typeface="맑은 고딕" charset="0"/>
                <a:ea typeface="맑은 고딕" charset="0"/>
              </a:rPr>
              <a:t>대전 서구 오류동</a:t>
            </a:r>
          </a:p>
          <a:p>
            <a:pPr algn="ctr" latinLnBrk="0">
              <a:lnSpc>
                <a:spcPct val="200000"/>
              </a:lnSpc>
            </a:pPr>
            <a:r>
              <a:rPr lang="ko-KR" altLang="en-US" sz="1200" dirty="0">
                <a:latin typeface="맑은 고딕" charset="0"/>
                <a:ea typeface="맑은 고딕" charset="0"/>
              </a:rPr>
              <a:t>대전 서구 오류동</a:t>
            </a:r>
          </a:p>
          <a:p>
            <a:pPr algn="ctr" latinLnBrk="0">
              <a:lnSpc>
                <a:spcPct val="200000"/>
              </a:lnSpc>
            </a:pPr>
            <a:r>
              <a:rPr lang="ko-KR" altLang="en-US" sz="1200" dirty="0">
                <a:latin typeface="맑은 고딕" charset="0"/>
                <a:ea typeface="맑은 고딕" charset="0"/>
              </a:rPr>
              <a:t>대전 서구 오류동</a:t>
            </a:r>
          </a:p>
          <a:p>
            <a:pPr algn="ctr" latinLnBrk="0">
              <a:lnSpc>
                <a:spcPct val="200000"/>
              </a:lnSpc>
            </a:pPr>
            <a:r>
              <a:rPr lang="ko-KR" altLang="en-US" sz="1200" dirty="0">
                <a:latin typeface="맑은 고딕" charset="0"/>
                <a:ea typeface="맑은 고딕" charset="0"/>
              </a:rPr>
              <a:t>대전 서구 오류동</a:t>
            </a:r>
          </a:p>
          <a:p>
            <a:pPr algn="ctr" latinLnBrk="0">
              <a:lnSpc>
                <a:spcPct val="200000"/>
              </a:lnSpc>
            </a:pPr>
            <a:r>
              <a:rPr lang="ko-KR" altLang="en-US" sz="1200" dirty="0">
                <a:latin typeface="맑은 고딕" charset="0"/>
                <a:ea typeface="맑은 고딕" charset="0"/>
              </a:rPr>
              <a:t>대전 서구 오류동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9636A5-9A55-C205-000F-DEF8C8E9DCF1}"/>
              </a:ext>
            </a:extLst>
          </p:cNvPr>
          <p:cNvGrpSpPr/>
          <p:nvPr/>
        </p:nvGrpSpPr>
        <p:grpSpPr>
          <a:xfrm>
            <a:off x="12295655" y="5331128"/>
            <a:ext cx="884007" cy="237208"/>
            <a:chOff x="4191788" y="3524587"/>
            <a:chExt cx="884007" cy="23720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838091-430C-2843-0775-D848B5CB7C65}"/>
                </a:ext>
              </a:extLst>
            </p:cNvPr>
            <p:cNvSpPr/>
            <p:nvPr/>
          </p:nvSpPr>
          <p:spPr>
            <a:xfrm>
              <a:off x="4191788" y="3524587"/>
              <a:ext cx="252691" cy="237208"/>
            </a:xfrm>
            <a:prstGeom prst="roundRect">
              <a:avLst/>
            </a:prstGeom>
            <a:solidFill>
              <a:srgbClr val="F57373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0A7FDC1-ED02-24D7-4B4C-75CDEF193BE1}"/>
                </a:ext>
              </a:extLst>
            </p:cNvPr>
            <p:cNvSpPr/>
            <p:nvPr/>
          </p:nvSpPr>
          <p:spPr>
            <a:xfrm>
              <a:off x="4823104" y="3524587"/>
              <a:ext cx="252691" cy="237208"/>
            </a:xfrm>
            <a:prstGeom prst="roundRect">
              <a:avLst/>
            </a:prstGeom>
            <a:solidFill>
              <a:srgbClr val="727C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30622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1042273" cy="2308324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</a:t>
              </a:r>
              <a:r>
                <a:rPr lang="en-US" altLang="ko-KR" sz="900" dirty="0"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거래관리 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가맹점 주문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매입 내역 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거래처 관리</a:t>
              </a: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/>
              <a:t>매입 내역 관리</a:t>
            </a:r>
            <a:endParaRPr lang="ko-KR" altLang="en-US" sz="1400" b="1" dirty="0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60D3BEB-263B-031A-5722-3AA0A46D12D9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7FFE5A0-387E-E5D0-3107-F1FD841F8267}"/>
                </a:ext>
              </a:extLst>
            </p:cNvPr>
            <p:cNvGrpSpPr/>
            <p:nvPr/>
          </p:nvGrpSpPr>
          <p:grpSpPr>
            <a:xfrm>
              <a:off x="1469904" y="2730873"/>
              <a:ext cx="6830816" cy="3893447"/>
              <a:chOff x="1469904" y="2730873"/>
              <a:chExt cx="6830816" cy="3893447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05C42181-46BB-D2EA-1D12-C59430C707A9}"/>
                  </a:ext>
                </a:extLst>
              </p:cNvPr>
              <p:cNvGrpSpPr/>
              <p:nvPr/>
            </p:nvGrpSpPr>
            <p:grpSpPr>
              <a:xfrm>
                <a:off x="1469904" y="2730873"/>
                <a:ext cx="6830816" cy="3893447"/>
                <a:chOff x="1469904" y="2730873"/>
                <a:chExt cx="6830816" cy="3893447"/>
              </a:xfrm>
            </p:grpSpPr>
            <p:sp>
              <p:nvSpPr>
                <p:cNvPr id="66" name="사각형: 둥근 모서리 65">
                  <a:extLst>
                    <a:ext uri="{FF2B5EF4-FFF2-40B4-BE49-F238E27FC236}">
                      <a16:creationId xmlns:a16="http://schemas.microsoft.com/office/drawing/2014/main" id="{70EB673B-24C0-B1BD-1AF5-96223950C903}"/>
                    </a:ext>
                  </a:extLst>
                </p:cNvPr>
                <p:cNvSpPr/>
                <p:nvPr/>
              </p:nvSpPr>
              <p:spPr>
                <a:xfrm>
                  <a:off x="1469904" y="2730873"/>
                  <a:ext cx="6830816" cy="3893447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D2B63477-2ECD-E8BA-AED7-F6E443E763A3}"/>
                    </a:ext>
                  </a:extLst>
                </p:cNvPr>
                <p:cNvGrpSpPr/>
                <p:nvPr/>
              </p:nvGrpSpPr>
              <p:grpSpPr>
                <a:xfrm>
                  <a:off x="1643033" y="2875316"/>
                  <a:ext cx="6398119" cy="3255504"/>
                  <a:chOff x="885448" y="3190375"/>
                  <a:chExt cx="6693240" cy="3136255"/>
                </a:xfrm>
              </p:grpSpPr>
              <p:cxnSp>
                <p:nvCxnSpPr>
                  <p:cNvPr id="70" name="Rect 0">
                    <a:extLst>
                      <a:ext uri="{FF2B5EF4-FFF2-40B4-BE49-F238E27FC236}">
                        <a16:creationId xmlns:a16="http://schemas.microsoft.com/office/drawing/2014/main" id="{98C4FF37-CF53-2FEE-1B64-74EFEA817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9" y="3190375"/>
                    <a:ext cx="6692400" cy="0"/>
                  </a:xfrm>
                  <a:prstGeom prst="line">
                    <a:avLst/>
                  </a:prstGeom>
                  <a:ln w="2857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Rect 0">
                    <a:extLst>
                      <a:ext uri="{FF2B5EF4-FFF2-40B4-BE49-F238E27FC236}">
                        <a16:creationId xmlns:a16="http://schemas.microsoft.com/office/drawing/2014/main" id="{954D4958-C19E-5774-005A-62B0D796C1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9" y="3624081"/>
                    <a:ext cx="6693239" cy="0"/>
                  </a:xfrm>
                  <a:prstGeom prst="line">
                    <a:avLst/>
                  </a:prstGeom>
                  <a:ln w="952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" name="Rect 0">
                    <a:extLst>
                      <a:ext uri="{FF2B5EF4-FFF2-40B4-BE49-F238E27FC236}">
                        <a16:creationId xmlns:a16="http://schemas.microsoft.com/office/drawing/2014/main" id="{4284E82C-42ED-F596-A007-5556E7D5B7E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67365" y="3283095"/>
                    <a:ext cx="6512711" cy="266853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1200" b="0" dirty="0"/>
                      <a:t>         거래처명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           제품명         </a:t>
                    </a:r>
                    <a:r>
                      <a:rPr lang="ko-KR" altLang="en-US" sz="1200" dirty="0" err="1">
                        <a:latin typeface="맑은 고딕" charset="0"/>
                        <a:ea typeface="맑은 고딕" charset="0"/>
                      </a:rPr>
                      <a:t>갯수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        </a:t>
                    </a:r>
                    <a:r>
                      <a:rPr lang="ko-KR" altLang="en-US" sz="1200" b="0" dirty="0"/>
                      <a:t>개별금액        날짜       총 주문 금액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cxnSp>
                <p:nvCxnSpPr>
                  <p:cNvPr id="73" name="Rect 0">
                    <a:extLst>
                      <a:ext uri="{FF2B5EF4-FFF2-40B4-BE49-F238E27FC236}">
                        <a16:creationId xmlns:a16="http://schemas.microsoft.com/office/drawing/2014/main" id="{93BFAD6B-1D53-89A1-FBF9-F3B95F2C87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5448" y="6326630"/>
                    <a:ext cx="6692400" cy="0"/>
                  </a:xfrm>
                  <a:prstGeom prst="line">
                    <a:avLst/>
                  </a:prstGeom>
                  <a:ln w="9525" cap="flat" cmpd="sng">
                    <a:solidFill>
                      <a:srgbClr val="3F3D36">
                        <a:alpha val="100000"/>
                      </a:srgbClr>
                    </a:solidFill>
                    <a:prstDash val="soli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4" name="Rect 0">
                    <a:extLst>
                      <a:ext uri="{FF2B5EF4-FFF2-40B4-BE49-F238E27FC236}">
                        <a16:creationId xmlns:a16="http://schemas.microsoft.com/office/drawing/2014/main" id="{F1DBD354-EB6B-52C2-E0DF-E66B8623274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527494" y="3668288"/>
                    <a:ext cx="1123248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원두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우유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딸기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그릇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시럽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식기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일회용컵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sp>
                <p:nvSpPr>
                  <p:cNvPr id="76" name="Rect 0">
                    <a:extLst>
                      <a:ext uri="{FF2B5EF4-FFF2-40B4-BE49-F238E27FC236}">
                        <a16:creationId xmlns:a16="http://schemas.microsoft.com/office/drawing/2014/main" id="{9538DABE-455F-E29B-589B-41F47C79A58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3653007" y="3668288"/>
                    <a:ext cx="697447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  <p:sp>
                <p:nvSpPr>
                  <p:cNvPr id="77" name="Rect 0">
                    <a:extLst>
                      <a:ext uri="{FF2B5EF4-FFF2-40B4-BE49-F238E27FC236}">
                        <a16:creationId xmlns:a16="http://schemas.microsoft.com/office/drawing/2014/main" id="{A9AB7A2A-43F3-6497-054D-F61C9E58FDA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481386" y="3668288"/>
                    <a:ext cx="928303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154,000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155,000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156,000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163,000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173,000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183,000</a:t>
                    </a:r>
                  </a:p>
                </p:txBody>
              </p:sp>
              <p:sp>
                <p:nvSpPr>
                  <p:cNvPr id="3" name="Rect 0">
                    <a:extLst>
                      <a:ext uri="{FF2B5EF4-FFF2-40B4-BE49-F238E27FC236}">
                        <a16:creationId xmlns:a16="http://schemas.microsoft.com/office/drawing/2014/main" id="{F1930DB0-D4F4-9976-5D9A-55413D824349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551445" y="3668288"/>
                    <a:ext cx="697447" cy="2522929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1,500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</a:p>
                  <a:p>
                    <a:pPr algn="ctr" latinLnBrk="0">
                      <a:lnSpc>
                        <a:spcPct val="200000"/>
                      </a:lnSpc>
                    </a:pPr>
                    <a:r>
                      <a:rPr lang="en-US" altLang="ko-KR" sz="1200" dirty="0">
                        <a:latin typeface="맑은 고딕" charset="0"/>
                        <a:ea typeface="맑은 고딕" charset="0"/>
                      </a:rPr>
                      <a:t>500</a:t>
                    </a:r>
                    <a:endParaRPr lang="ko-KR" altLang="en-US" sz="120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pic>
              <p:nvPicPr>
                <p:cNvPr id="69" name="그림 68">
                  <a:extLst>
                    <a:ext uri="{FF2B5EF4-FFF2-40B4-BE49-F238E27FC236}">
                      <a16:creationId xmlns:a16="http://schemas.microsoft.com/office/drawing/2014/main" id="{440C1AC5-D3E6-6321-6AC3-F524D6339E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231281" y="6299300"/>
                  <a:ext cx="1373345" cy="218655"/>
                </a:xfrm>
                <a:prstGeom prst="rect">
                  <a:avLst/>
                </a:prstGeom>
              </p:spPr>
            </p:pic>
          </p:grp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43F05C16-22B2-4D82-B391-D710CE1606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60258" y="3371400"/>
                <a:ext cx="1298925" cy="2618858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종찬원두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지윤목장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영광이네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u="sng" dirty="0">
                    <a:latin typeface="맑은 고딕" charset="0"/>
                    <a:ea typeface="맑은 고딕" charset="0"/>
                  </a:rPr>
                  <a:t>(</a:t>
                </a: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주</a:t>
                </a:r>
                <a:r>
                  <a:rPr lang="en-US" altLang="ko-KR" sz="1200" u="sng" dirty="0">
                    <a:latin typeface="맑은 고딕" charset="0"/>
                    <a:ea typeface="맑은 고딕" charset="0"/>
                  </a:rPr>
                  <a:t>)</a:t>
                </a: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가람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형민식품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태현식자재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재람물산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0819CD30-8345-16BD-D536-976EE8479F76}"/>
                </a:ext>
              </a:extLst>
            </p:cNvPr>
            <p:cNvGrpSpPr/>
            <p:nvPr/>
          </p:nvGrpSpPr>
          <p:grpSpPr>
            <a:xfrm>
              <a:off x="1807803" y="3539196"/>
              <a:ext cx="212725" cy="2392551"/>
              <a:chOff x="1807803" y="3539196"/>
              <a:chExt cx="212725" cy="2392551"/>
            </a:xfrm>
          </p:grpSpPr>
          <p:sp>
            <p:nvSpPr>
              <p:cNvPr id="38" name="도형 51">
                <a:extLst>
                  <a:ext uri="{FF2B5EF4-FFF2-40B4-BE49-F238E27FC236}">
                    <a16:creationId xmlns:a16="http://schemas.microsoft.com/office/drawing/2014/main" id="{F482AFBC-B076-4D7E-1E4D-5765D2E01A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353919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도형 51">
                <a:extLst>
                  <a:ext uri="{FF2B5EF4-FFF2-40B4-BE49-F238E27FC236}">
                    <a16:creationId xmlns:a16="http://schemas.microsoft.com/office/drawing/2014/main" id="{01D1D369-0A36-F590-FD4A-7A832291B6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390260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0" name="도형 51">
                <a:extLst>
                  <a:ext uri="{FF2B5EF4-FFF2-40B4-BE49-F238E27FC236}">
                    <a16:creationId xmlns:a16="http://schemas.microsoft.com/office/drawing/2014/main" id="{715B19A8-AEC9-4FA0-9049-369ACE5759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26601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1" name="도형 51">
                <a:extLst>
                  <a:ext uri="{FF2B5EF4-FFF2-40B4-BE49-F238E27FC236}">
                    <a16:creationId xmlns:a16="http://schemas.microsoft.com/office/drawing/2014/main" id="{DB362161-EFCA-4C68-EA46-5BA8DD8A45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62942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2" name="도형 51">
                <a:extLst>
                  <a:ext uri="{FF2B5EF4-FFF2-40B4-BE49-F238E27FC236}">
                    <a16:creationId xmlns:a16="http://schemas.microsoft.com/office/drawing/2014/main" id="{95EDEF2C-F655-CF7C-745A-7F2F5997108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499283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도형 51">
                <a:extLst>
                  <a:ext uri="{FF2B5EF4-FFF2-40B4-BE49-F238E27FC236}">
                    <a16:creationId xmlns:a16="http://schemas.microsoft.com/office/drawing/2014/main" id="{71ED6F2F-54D2-118D-C7DD-BE5ADC1C413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5356246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4" name="도형 51">
                <a:extLst>
                  <a:ext uri="{FF2B5EF4-FFF2-40B4-BE49-F238E27FC236}">
                    <a16:creationId xmlns:a16="http://schemas.microsoft.com/office/drawing/2014/main" id="{9B320503-C6E2-90E8-1F63-C5B11044D52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807803" y="5719657"/>
                <a:ext cx="212725" cy="212090"/>
              </a:xfrm>
              <a:prstGeom prst="roundRect">
                <a:avLst/>
              </a:prstGeom>
              <a:noFill/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BD4FB8C1-B36E-9250-EE89-2DA0ADFA76B8}"/>
              </a:ext>
            </a:extLst>
          </p:cNvPr>
          <p:cNvSpPr>
            <a:spLocks/>
          </p:cNvSpPr>
          <p:nvPr/>
        </p:nvSpPr>
        <p:spPr>
          <a:xfrm>
            <a:off x="7006405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15" name="도형 123">
            <a:extLst>
              <a:ext uri="{FF2B5EF4-FFF2-40B4-BE49-F238E27FC236}">
                <a16:creationId xmlns:a16="http://schemas.microsoft.com/office/drawing/2014/main" id="{E080559F-90CB-006D-50E8-4748BFC6AC4D}"/>
              </a:ext>
            </a:extLst>
          </p:cNvPr>
          <p:cNvSpPr>
            <a:spLocks/>
          </p:cNvSpPr>
          <p:nvPr/>
        </p:nvSpPr>
        <p:spPr>
          <a:xfrm>
            <a:off x="7577270" y="6200606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2D5F78FC-D764-9991-9BAF-8AA6EB12EC6D}"/>
              </a:ext>
            </a:extLst>
          </p:cNvPr>
          <p:cNvSpPr>
            <a:spLocks/>
          </p:cNvSpPr>
          <p:nvPr/>
        </p:nvSpPr>
        <p:spPr>
          <a:xfrm>
            <a:off x="6435540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 err="1">
                <a:latin typeface="맑은 고딕" charset="0"/>
                <a:ea typeface="맑은 고딕" charset="0"/>
              </a:rPr>
              <a:t>등록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E66D47-4B3C-8DD8-4847-CCDC9066CE99}"/>
              </a:ext>
            </a:extLst>
          </p:cNvPr>
          <p:cNvGrpSpPr/>
          <p:nvPr/>
        </p:nvGrpSpPr>
        <p:grpSpPr>
          <a:xfrm>
            <a:off x="6177722" y="2442551"/>
            <a:ext cx="1853906" cy="239572"/>
            <a:chOff x="5189220" y="2400891"/>
            <a:chExt cx="1853906" cy="239572"/>
          </a:xfrm>
        </p:grpSpPr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BF796421-F3D3-50D5-0979-633E524A08C1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1A0EDBA2-1253-7BF3-9A46-6D59B589839C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sp>
        <p:nvSpPr>
          <p:cNvPr id="12" name="Rect 0">
            <a:extLst>
              <a:ext uri="{FF2B5EF4-FFF2-40B4-BE49-F238E27FC236}">
                <a16:creationId xmlns:a16="http://schemas.microsoft.com/office/drawing/2014/main" id="{DB4EBA98-B866-2D2F-6A68-FA6F25B1404B}"/>
              </a:ext>
            </a:extLst>
          </p:cNvPr>
          <p:cNvSpPr txBox="1">
            <a:spLocks/>
          </p:cNvSpPr>
          <p:nvPr/>
        </p:nvSpPr>
        <p:spPr>
          <a:xfrm>
            <a:off x="5797415" y="3371401"/>
            <a:ext cx="1181092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2023-11-29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2023-11-29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2023-11-28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2023-11-28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2023-11-28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2023-11-27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2023-11-27</a:t>
            </a:r>
            <a:endParaRPr lang="ko-KR" altLang="en-US" sz="1200" dirty="0">
              <a:latin typeface="맑은 고딕" charset="0"/>
              <a:ea typeface="맑은 고딕" charset="0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9636A5-9A55-C205-000F-DEF8C8E9DCF1}"/>
              </a:ext>
            </a:extLst>
          </p:cNvPr>
          <p:cNvGrpSpPr/>
          <p:nvPr/>
        </p:nvGrpSpPr>
        <p:grpSpPr>
          <a:xfrm>
            <a:off x="12295655" y="5331128"/>
            <a:ext cx="884007" cy="237208"/>
            <a:chOff x="4191788" y="3524587"/>
            <a:chExt cx="884007" cy="23720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838091-430C-2843-0775-D848B5CB7C65}"/>
                </a:ext>
              </a:extLst>
            </p:cNvPr>
            <p:cNvSpPr/>
            <p:nvPr/>
          </p:nvSpPr>
          <p:spPr>
            <a:xfrm>
              <a:off x="4191788" y="3524587"/>
              <a:ext cx="252691" cy="237208"/>
            </a:xfrm>
            <a:prstGeom prst="roundRect">
              <a:avLst/>
            </a:prstGeom>
            <a:solidFill>
              <a:srgbClr val="F57373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0A7FDC1-ED02-24D7-4B4C-75CDEF193BE1}"/>
                </a:ext>
              </a:extLst>
            </p:cNvPr>
            <p:cNvSpPr/>
            <p:nvPr/>
          </p:nvSpPr>
          <p:spPr>
            <a:xfrm>
              <a:off x="4823104" y="3524587"/>
              <a:ext cx="252691" cy="237208"/>
            </a:xfrm>
            <a:prstGeom prst="roundRect">
              <a:avLst/>
            </a:prstGeom>
            <a:solidFill>
              <a:srgbClr val="727C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</p:grpSp>
      <p:sp>
        <p:nvSpPr>
          <p:cNvPr id="113" name="직사각형 112">
            <a:extLst>
              <a:ext uri="{FF2B5EF4-FFF2-40B4-BE49-F238E27FC236}">
                <a16:creationId xmlns:a16="http://schemas.microsoft.com/office/drawing/2014/main" id="{19C36C8D-FBD0-EBC1-C903-9FA98176FD42}"/>
              </a:ext>
            </a:extLst>
          </p:cNvPr>
          <p:cNvSpPr/>
          <p:nvPr/>
        </p:nvSpPr>
        <p:spPr>
          <a:xfrm>
            <a:off x="1442279" y="1881514"/>
            <a:ext cx="6939580" cy="4895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101E4CBB-1233-827B-D50A-D046CC2F7E53}"/>
              </a:ext>
            </a:extLst>
          </p:cNvPr>
          <p:cNvGrpSpPr/>
          <p:nvPr/>
        </p:nvGrpSpPr>
        <p:grpSpPr>
          <a:xfrm>
            <a:off x="1767460" y="2125479"/>
            <a:ext cx="6215027" cy="4498842"/>
            <a:chOff x="1767460" y="2125479"/>
            <a:chExt cx="6215027" cy="4498842"/>
          </a:xfrm>
        </p:grpSpPr>
        <p:sp>
          <p:nvSpPr>
            <p:cNvPr id="115" name="사각형: 둥근 모서리 114">
              <a:extLst>
                <a:ext uri="{FF2B5EF4-FFF2-40B4-BE49-F238E27FC236}">
                  <a16:creationId xmlns:a16="http://schemas.microsoft.com/office/drawing/2014/main" id="{1BA6628F-E49F-55F1-67E5-00F6EB4F1123}"/>
                </a:ext>
              </a:extLst>
            </p:cNvPr>
            <p:cNvSpPr/>
            <p:nvPr/>
          </p:nvSpPr>
          <p:spPr>
            <a:xfrm>
              <a:off x="1767460" y="2125479"/>
              <a:ext cx="6215027" cy="4498842"/>
            </a:xfrm>
            <a:prstGeom prst="roundRect">
              <a:avLst>
                <a:gd name="adj" fmla="val 56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6" name="Rect 0">
              <a:extLst>
                <a:ext uri="{FF2B5EF4-FFF2-40B4-BE49-F238E27FC236}">
                  <a16:creationId xmlns:a16="http://schemas.microsoft.com/office/drawing/2014/main" id="{80F35A59-7F7F-243A-D1C9-A5D9429EDD45}"/>
                </a:ext>
              </a:extLst>
            </p:cNvPr>
            <p:cNvSpPr txBox="1">
              <a:spLocks/>
            </p:cNvSpPr>
            <p:nvPr/>
          </p:nvSpPr>
          <p:spPr>
            <a:xfrm>
              <a:off x="7435118" y="2208289"/>
              <a:ext cx="246310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17" name="Rect 0">
              <a:extLst>
                <a:ext uri="{FF2B5EF4-FFF2-40B4-BE49-F238E27FC236}">
                  <a16:creationId xmlns:a16="http://schemas.microsoft.com/office/drawing/2014/main" id="{AA901F15-2344-75C9-2809-A530AB6C330A}"/>
                </a:ext>
              </a:extLst>
            </p:cNvPr>
            <p:cNvSpPr txBox="1">
              <a:spLocks/>
            </p:cNvSpPr>
            <p:nvPr/>
          </p:nvSpPr>
          <p:spPr>
            <a:xfrm>
              <a:off x="2084982" y="2419750"/>
              <a:ext cx="1820719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매입내역 등록</a:t>
              </a:r>
            </a:p>
          </p:txBody>
        </p:sp>
        <p:pic>
          <p:nvPicPr>
            <p:cNvPr id="118" name="Picture " descr="C:/Users/PC-05/AppData/Roaming/PolarisOffice/ETemp/5392_7985736/fImage38798276334.png">
              <a:extLst>
                <a:ext uri="{FF2B5EF4-FFF2-40B4-BE49-F238E27FC236}">
                  <a16:creationId xmlns:a16="http://schemas.microsoft.com/office/drawing/2014/main" id="{9A2587D9-8EA7-528A-C005-494E77F829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573" y="2731142"/>
              <a:ext cx="153035" cy="3330157"/>
            </a:xfrm>
            <a:prstGeom prst="rect">
              <a:avLst/>
            </a:prstGeom>
            <a:noFill/>
          </p:spPr>
        </p:pic>
        <p:cxnSp>
          <p:nvCxnSpPr>
            <p:cNvPr id="119" name="도형 9">
              <a:extLst>
                <a:ext uri="{FF2B5EF4-FFF2-40B4-BE49-F238E27FC236}">
                  <a16:creationId xmlns:a16="http://schemas.microsoft.com/office/drawing/2014/main" id="{21E56607-D475-483C-DCA3-253693058120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2692661"/>
              <a:ext cx="5573395" cy="1905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도형 12">
              <a:extLst>
                <a:ext uri="{FF2B5EF4-FFF2-40B4-BE49-F238E27FC236}">
                  <a16:creationId xmlns:a16="http://schemas.microsoft.com/office/drawing/2014/main" id="{E9912161-8EAC-DD52-A20C-AEA95286E818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6094663"/>
              <a:ext cx="5573395" cy="2791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Rect 0">
            <a:extLst>
              <a:ext uri="{FF2B5EF4-FFF2-40B4-BE49-F238E27FC236}">
                <a16:creationId xmlns:a16="http://schemas.microsoft.com/office/drawing/2014/main" id="{668449A3-E217-428F-BF9A-DC53F90B98BC}"/>
              </a:ext>
            </a:extLst>
          </p:cNvPr>
          <p:cNvSpPr txBox="1">
            <a:spLocks/>
          </p:cNvSpPr>
          <p:nvPr/>
        </p:nvSpPr>
        <p:spPr>
          <a:xfrm>
            <a:off x="2148881" y="2692661"/>
            <a:ext cx="1248235" cy="312111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거래처명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연락처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제품명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주소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2" name="Rect 0">
            <a:extLst>
              <a:ext uri="{FF2B5EF4-FFF2-40B4-BE49-F238E27FC236}">
                <a16:creationId xmlns:a16="http://schemas.microsoft.com/office/drawing/2014/main" id="{31C7A946-4972-B033-BD1B-5EDFCE1146F8}"/>
              </a:ext>
            </a:extLst>
          </p:cNvPr>
          <p:cNvSpPr>
            <a:spLocks/>
          </p:cNvSpPr>
          <p:nvPr/>
        </p:nvSpPr>
        <p:spPr>
          <a:xfrm>
            <a:off x="2178050" y="3026969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거래처의 이름을 넣는다</a:t>
            </a:r>
          </a:p>
        </p:txBody>
      </p:sp>
      <p:sp>
        <p:nvSpPr>
          <p:cNvPr id="125" name="Rect 0">
            <a:extLst>
              <a:ext uri="{FF2B5EF4-FFF2-40B4-BE49-F238E27FC236}">
                <a16:creationId xmlns:a16="http://schemas.microsoft.com/office/drawing/2014/main" id="{5E49E700-AEA5-CEE7-2A90-41CBE8312AFF}"/>
              </a:ext>
            </a:extLst>
          </p:cNvPr>
          <p:cNvSpPr>
            <a:spLocks/>
          </p:cNvSpPr>
          <p:nvPr/>
        </p:nvSpPr>
        <p:spPr>
          <a:xfrm>
            <a:off x="2178050" y="3930224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ㅇㅇ시</a:t>
            </a:r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ㅇㅇ동</a:t>
            </a:r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123</a:t>
            </a:r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번지</a:t>
            </a:r>
          </a:p>
        </p:txBody>
      </p:sp>
      <p:sp>
        <p:nvSpPr>
          <p:cNvPr id="126" name="Rect 0">
            <a:extLst>
              <a:ext uri="{FF2B5EF4-FFF2-40B4-BE49-F238E27FC236}">
                <a16:creationId xmlns:a16="http://schemas.microsoft.com/office/drawing/2014/main" id="{9DA7C799-BAAB-E0EF-CDA7-F1B0B1DC3354}"/>
              </a:ext>
            </a:extLst>
          </p:cNvPr>
          <p:cNvSpPr>
            <a:spLocks/>
          </p:cNvSpPr>
          <p:nvPr/>
        </p:nvSpPr>
        <p:spPr>
          <a:xfrm>
            <a:off x="2178050" y="4862371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제품명을 입력</a:t>
            </a:r>
          </a:p>
        </p:txBody>
      </p:sp>
      <p:sp>
        <p:nvSpPr>
          <p:cNvPr id="153" name="Rect 0">
            <a:extLst>
              <a:ext uri="{FF2B5EF4-FFF2-40B4-BE49-F238E27FC236}">
                <a16:creationId xmlns:a16="http://schemas.microsoft.com/office/drawing/2014/main" id="{98C2AB84-55BE-3F85-3BDF-864F1930FCE9}"/>
              </a:ext>
            </a:extLst>
          </p:cNvPr>
          <p:cNvSpPr txBox="1">
            <a:spLocks/>
          </p:cNvSpPr>
          <p:nvPr/>
        </p:nvSpPr>
        <p:spPr>
          <a:xfrm>
            <a:off x="4935698" y="2692661"/>
            <a:ext cx="1248235" cy="219778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담당자 이름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분류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 </a:t>
            </a: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등록일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4" name="Rect 0">
            <a:extLst>
              <a:ext uri="{FF2B5EF4-FFF2-40B4-BE49-F238E27FC236}">
                <a16:creationId xmlns:a16="http://schemas.microsoft.com/office/drawing/2014/main" id="{5C1FE33F-DF86-0B8C-EB86-BDA2C5E4EF2E}"/>
              </a:ext>
            </a:extLst>
          </p:cNvPr>
          <p:cNvSpPr>
            <a:spLocks/>
          </p:cNvSpPr>
          <p:nvPr/>
        </p:nvSpPr>
        <p:spPr>
          <a:xfrm>
            <a:off x="4961447" y="3026969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010-1111-2222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8" name="Rect 0">
            <a:extLst>
              <a:ext uri="{FF2B5EF4-FFF2-40B4-BE49-F238E27FC236}">
                <a16:creationId xmlns:a16="http://schemas.microsoft.com/office/drawing/2014/main" id="{160B70C3-468A-BF44-67BA-E0B75E8CF2CF}"/>
              </a:ext>
            </a:extLst>
          </p:cNvPr>
          <p:cNvSpPr>
            <a:spLocks/>
          </p:cNvSpPr>
          <p:nvPr/>
        </p:nvSpPr>
        <p:spPr>
          <a:xfrm>
            <a:off x="4961447" y="4862371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2023-11-29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1" name="Rect 0">
            <a:extLst>
              <a:ext uri="{FF2B5EF4-FFF2-40B4-BE49-F238E27FC236}">
                <a16:creationId xmlns:a16="http://schemas.microsoft.com/office/drawing/2014/main" id="{210F6421-EBC6-0186-10D4-F4F2FA91415E}"/>
              </a:ext>
            </a:extLst>
          </p:cNvPr>
          <p:cNvSpPr>
            <a:spLocks/>
          </p:cNvSpPr>
          <p:nvPr/>
        </p:nvSpPr>
        <p:spPr>
          <a:xfrm>
            <a:off x="4961447" y="3930224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휴게음식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/</a:t>
            </a:r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디저트       ▼</a:t>
            </a:r>
          </a:p>
        </p:txBody>
      </p:sp>
      <p:sp>
        <p:nvSpPr>
          <p:cNvPr id="154" name="Rect 0">
            <a:extLst>
              <a:ext uri="{FF2B5EF4-FFF2-40B4-BE49-F238E27FC236}">
                <a16:creationId xmlns:a16="http://schemas.microsoft.com/office/drawing/2014/main" id="{1CCA294A-CBA0-2325-0AB7-52C9EA07B8F8}"/>
              </a:ext>
            </a:extLst>
          </p:cNvPr>
          <p:cNvSpPr txBox="1">
            <a:spLocks/>
          </p:cNvSpPr>
          <p:nvPr/>
        </p:nvSpPr>
        <p:spPr>
          <a:xfrm>
            <a:off x="4185952" y="6207842"/>
            <a:ext cx="123169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등록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42DE2FEC-5D8B-ABA2-389D-338D26791E2B}"/>
              </a:ext>
            </a:extLst>
          </p:cNvPr>
          <p:cNvSpPr/>
          <p:nvPr/>
        </p:nvSpPr>
        <p:spPr>
          <a:xfrm>
            <a:off x="6533453" y="3772042"/>
            <a:ext cx="135319" cy="127028"/>
          </a:xfrm>
          <a:prstGeom prst="roundRect">
            <a:avLst/>
          </a:prstGeom>
          <a:solidFill>
            <a:srgbClr val="727C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+</a:t>
            </a:r>
            <a:endParaRPr lang="ko-KR" altLang="en-US" sz="1100" dirty="0"/>
          </a:p>
        </p:txBody>
      </p:sp>
      <p:sp>
        <p:nvSpPr>
          <p:cNvPr id="156" name="사각형: 둥근 모서리 155">
            <a:extLst>
              <a:ext uri="{FF2B5EF4-FFF2-40B4-BE49-F238E27FC236}">
                <a16:creationId xmlns:a16="http://schemas.microsoft.com/office/drawing/2014/main" id="{9833F911-BE64-6363-6036-5796C957EF7C}"/>
              </a:ext>
            </a:extLst>
          </p:cNvPr>
          <p:cNvSpPr/>
          <p:nvPr/>
        </p:nvSpPr>
        <p:spPr>
          <a:xfrm>
            <a:off x="6334216" y="3772042"/>
            <a:ext cx="135319" cy="127028"/>
          </a:xfrm>
          <a:prstGeom prst="roundRect">
            <a:avLst/>
          </a:prstGeom>
          <a:solidFill>
            <a:srgbClr val="F5737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-</a:t>
            </a:r>
            <a:endParaRPr lang="ko-KR" altLang="en-US" sz="11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B342005-FBA2-7401-CA57-9F639164D84F}"/>
              </a:ext>
            </a:extLst>
          </p:cNvPr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주문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거래관리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거래처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거래처의 정보 목록을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E14DA725-DD0D-14C0-3639-657F877BD331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 거래처의 정보 목록을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3" name="Rect 0">
            <a:extLst>
              <a:ext uri="{FF2B5EF4-FFF2-40B4-BE49-F238E27FC236}">
                <a16:creationId xmlns:a16="http://schemas.microsoft.com/office/drawing/2014/main" id="{0E5B99BB-D193-4D1D-39DA-B3AE2D3CD721}"/>
              </a:ext>
            </a:extLst>
          </p:cNvPr>
          <p:cNvSpPr>
            <a:spLocks/>
          </p:cNvSpPr>
          <p:nvPr/>
        </p:nvSpPr>
        <p:spPr>
          <a:xfrm>
            <a:off x="2178049" y="5757864"/>
            <a:ext cx="4511049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대전 </a:t>
            </a:r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ㅇㅇ구</a:t>
            </a:r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ㅇㅇ동</a:t>
            </a:r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123</a:t>
            </a:r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번지</a:t>
            </a:r>
          </a:p>
        </p:txBody>
      </p:sp>
    </p:spTree>
    <p:extLst>
      <p:ext uri="{BB962C8B-B14F-4D97-AF65-F5344CB8AC3E}">
        <p14:creationId xmlns:p14="http://schemas.microsoft.com/office/powerpoint/2010/main" val="1701311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제품물류관리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제품 정보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가맹점에 판매할 제품들에 대한 정보를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1045479" cy="2469907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</a:t>
              </a:r>
              <a:r>
                <a:rPr lang="en-US" altLang="ko-KR" sz="900" dirty="0"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 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제품 정보 관리</a:t>
              </a: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재고현황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ko-KR" altLang="en-US" sz="1050" dirty="0">
                  <a:latin typeface="맑은 고딕" charset="0"/>
                  <a:ea typeface="맑은 고딕" charset="0"/>
                </a:rPr>
                <a:t>게시판</a:t>
              </a:r>
              <a:endParaRPr lang="en-US" altLang="ko-KR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제품 정보 관리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5C42181-46BB-D2EA-1D12-C59430C707A9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0EB673B-24C0-B1BD-1AF5-96223950C903}"/>
                </a:ext>
              </a:extLst>
            </p:cNvPr>
            <p:cNvSpPr/>
            <p:nvPr/>
          </p:nvSpPr>
          <p:spPr>
            <a:xfrm>
              <a:off x="1469904" y="2730873"/>
              <a:ext cx="6830816" cy="3893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2B63477-2ECD-E8BA-AED7-F6E443E763A3}"/>
                </a:ext>
              </a:extLst>
            </p:cNvPr>
            <p:cNvGrpSpPr/>
            <p:nvPr/>
          </p:nvGrpSpPr>
          <p:grpSpPr>
            <a:xfrm>
              <a:off x="1643033" y="2875316"/>
              <a:ext cx="6398119" cy="3255504"/>
              <a:chOff x="885448" y="3190375"/>
              <a:chExt cx="6693240" cy="3136255"/>
            </a:xfrm>
          </p:grpSpPr>
          <p:cxnSp>
            <p:nvCxnSpPr>
              <p:cNvPr id="70" name="Rect 0">
                <a:extLst>
                  <a:ext uri="{FF2B5EF4-FFF2-40B4-BE49-F238E27FC236}">
                    <a16:creationId xmlns:a16="http://schemas.microsoft.com/office/drawing/2014/main" id="{98C4FF37-CF53-2FEE-1B64-74EFEA81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190375"/>
                <a:ext cx="6692400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Rect 0">
                <a:extLst>
                  <a:ext uri="{FF2B5EF4-FFF2-40B4-BE49-F238E27FC236}">
                    <a16:creationId xmlns:a16="http://schemas.microsoft.com/office/drawing/2014/main" id="{954D4958-C19E-5774-005A-62B0D796C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624081"/>
                <a:ext cx="6693239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 0">
                <a:extLst>
                  <a:ext uri="{FF2B5EF4-FFF2-40B4-BE49-F238E27FC236}">
                    <a16:creationId xmlns:a16="http://schemas.microsoft.com/office/drawing/2014/main" id="{4284E82C-42ED-F596-A007-5556E7D5B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365" y="3283095"/>
                <a:ext cx="6512711" cy="26685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b="0" dirty="0"/>
                  <a:t>번호             제품구분                        제품명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                           가격</a:t>
                </a:r>
              </a:p>
            </p:txBody>
          </p:sp>
          <p:cxnSp>
            <p:nvCxnSpPr>
              <p:cNvPr id="73" name="Rect 0">
                <a:extLst>
                  <a:ext uri="{FF2B5EF4-FFF2-40B4-BE49-F238E27FC236}">
                    <a16:creationId xmlns:a16="http://schemas.microsoft.com/office/drawing/2014/main" id="{93BFAD6B-1D53-89A1-FBF9-F3B95F2C87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8" y="6326630"/>
                <a:ext cx="6692400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 0">
                <a:extLst>
                  <a:ext uri="{FF2B5EF4-FFF2-40B4-BE49-F238E27FC236}">
                    <a16:creationId xmlns:a16="http://schemas.microsoft.com/office/drawing/2014/main" id="{F1DBD354-EB6B-52C2-E0DF-E66B86232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494" y="3668288"/>
                <a:ext cx="1123248" cy="38811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endParaRPr lang="en-US" altLang="ko-KR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6" name="Rect 0">
                <a:extLst>
                  <a:ext uri="{FF2B5EF4-FFF2-40B4-BE49-F238E27FC236}">
                    <a16:creationId xmlns:a16="http://schemas.microsoft.com/office/drawing/2014/main" id="{9538DABE-455F-E29B-589B-41F47C79A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1196" y="3668288"/>
                <a:ext cx="1123247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</p:txBody>
          </p:sp>
          <p:sp>
            <p:nvSpPr>
              <p:cNvPr id="3" name="Rect 0">
                <a:extLst>
                  <a:ext uri="{FF2B5EF4-FFF2-40B4-BE49-F238E27FC236}">
                    <a16:creationId xmlns:a16="http://schemas.microsoft.com/office/drawing/2014/main" id="{F1930DB0-D4F4-9976-5D9A-55413D8243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9560" y="3668288"/>
                <a:ext cx="697447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4,000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6,000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8,000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12,000</a:t>
                </a:r>
              </a:p>
            </p:txBody>
          </p:sp>
          <p:sp>
            <p:nvSpPr>
              <p:cNvPr id="11" name="Rect 0">
                <a:extLst>
                  <a:ext uri="{FF2B5EF4-FFF2-40B4-BE49-F238E27FC236}">
                    <a16:creationId xmlns:a16="http://schemas.microsoft.com/office/drawing/2014/main" id="{1DB1D772-DE00-D55D-2F70-1A7FFEE34F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6931" y="3668288"/>
                <a:ext cx="1808999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</p:txBody>
          </p:sp>
          <p:sp>
            <p:nvSpPr>
              <p:cNvPr id="13" name="Rect 0">
                <a:extLst>
                  <a:ext uri="{FF2B5EF4-FFF2-40B4-BE49-F238E27FC236}">
                    <a16:creationId xmlns:a16="http://schemas.microsoft.com/office/drawing/2014/main" id="{73925EAE-B82C-09D3-0B02-B8E6869045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6487" y="3668288"/>
                <a:ext cx="433060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3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4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5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7</a:t>
                </a:r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440C1AC5-D3E6-6321-6AC3-F524D6339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1281" y="6299300"/>
              <a:ext cx="1373345" cy="218655"/>
            </a:xfrm>
            <a:prstGeom prst="rect">
              <a:avLst/>
            </a:prstGeom>
          </p:spPr>
        </p:pic>
      </p:grp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BD4FB8C1-B36E-9250-EE89-2DA0ADFA76B8}"/>
              </a:ext>
            </a:extLst>
          </p:cNvPr>
          <p:cNvSpPr>
            <a:spLocks/>
          </p:cNvSpPr>
          <p:nvPr/>
        </p:nvSpPr>
        <p:spPr>
          <a:xfrm>
            <a:off x="7006405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15" name="도형 123">
            <a:extLst>
              <a:ext uri="{FF2B5EF4-FFF2-40B4-BE49-F238E27FC236}">
                <a16:creationId xmlns:a16="http://schemas.microsoft.com/office/drawing/2014/main" id="{E080559F-90CB-006D-50E8-4748BFC6AC4D}"/>
              </a:ext>
            </a:extLst>
          </p:cNvPr>
          <p:cNvSpPr>
            <a:spLocks/>
          </p:cNvSpPr>
          <p:nvPr/>
        </p:nvSpPr>
        <p:spPr>
          <a:xfrm>
            <a:off x="7577270" y="6200606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2D5F78FC-D764-9991-9BAF-8AA6EB12EC6D}"/>
              </a:ext>
            </a:extLst>
          </p:cNvPr>
          <p:cNvSpPr>
            <a:spLocks/>
          </p:cNvSpPr>
          <p:nvPr/>
        </p:nvSpPr>
        <p:spPr>
          <a:xfrm>
            <a:off x="6435540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 err="1">
                <a:latin typeface="맑은 고딕" charset="0"/>
                <a:ea typeface="맑은 고딕" charset="0"/>
              </a:rPr>
              <a:t>등록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E66D47-4B3C-8DD8-4847-CCDC9066CE99}"/>
              </a:ext>
            </a:extLst>
          </p:cNvPr>
          <p:cNvGrpSpPr/>
          <p:nvPr/>
        </p:nvGrpSpPr>
        <p:grpSpPr>
          <a:xfrm>
            <a:off x="6208504" y="2442551"/>
            <a:ext cx="1853906" cy="239572"/>
            <a:chOff x="5189220" y="2400891"/>
            <a:chExt cx="1853906" cy="239572"/>
          </a:xfrm>
        </p:grpSpPr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BF796421-F3D3-50D5-0979-633E524A08C1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1A0EDBA2-1253-7BF3-9A46-6D59B589839C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9636A5-9A55-C205-000F-DEF8C8E9DCF1}"/>
              </a:ext>
            </a:extLst>
          </p:cNvPr>
          <p:cNvGrpSpPr/>
          <p:nvPr/>
        </p:nvGrpSpPr>
        <p:grpSpPr>
          <a:xfrm>
            <a:off x="12295655" y="5331128"/>
            <a:ext cx="884007" cy="237208"/>
            <a:chOff x="4191788" y="3524587"/>
            <a:chExt cx="884007" cy="23720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838091-430C-2843-0775-D848B5CB7C65}"/>
                </a:ext>
              </a:extLst>
            </p:cNvPr>
            <p:cNvSpPr/>
            <p:nvPr/>
          </p:nvSpPr>
          <p:spPr>
            <a:xfrm>
              <a:off x="4191788" y="3524587"/>
              <a:ext cx="252691" cy="237208"/>
            </a:xfrm>
            <a:prstGeom prst="roundRect">
              <a:avLst/>
            </a:prstGeom>
            <a:solidFill>
              <a:srgbClr val="F57373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0A7FDC1-ED02-24D7-4B4C-75CDEF193BE1}"/>
                </a:ext>
              </a:extLst>
            </p:cNvPr>
            <p:cNvSpPr/>
            <p:nvPr/>
          </p:nvSpPr>
          <p:spPr>
            <a:xfrm>
              <a:off x="4823104" y="3524587"/>
              <a:ext cx="252691" cy="237208"/>
            </a:xfrm>
            <a:prstGeom prst="roundRect">
              <a:avLst/>
            </a:prstGeom>
            <a:solidFill>
              <a:srgbClr val="727C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736974-3D32-90E6-5748-496B2F488F01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판매할 제품들의 정보를 등록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수정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삭제할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제품명을 통해 특정 제품을 검색할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가맹점에 판매할 제품들에 대한 정보를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49015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제품물류관리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제품 정보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가맹점에 판매할 제품들에 대한 정보를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1045479" cy="2469907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</a:t>
              </a:r>
              <a:r>
                <a:rPr lang="en-US" altLang="ko-KR" sz="900" dirty="0"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 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제품 정보 관리</a:t>
              </a: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재고현황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ko-KR" altLang="en-US" sz="1050" dirty="0">
                  <a:latin typeface="맑은 고딕" charset="0"/>
                  <a:ea typeface="맑은 고딕" charset="0"/>
                </a:rPr>
                <a:t>게시판</a:t>
              </a:r>
              <a:endParaRPr lang="en-US" altLang="ko-KR" sz="1050" dirty="0"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39B43A1E-A8DE-383E-4BDC-0BED486245A3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판매할 제품들의 정보를 등록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수정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삭제할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제품명을 통해 특정 제품을 검색할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가맹점에 판매할 제품들에 대한 정보를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제품 정보 관리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5C42181-46BB-D2EA-1D12-C59430C707A9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0EB673B-24C0-B1BD-1AF5-96223950C903}"/>
                </a:ext>
              </a:extLst>
            </p:cNvPr>
            <p:cNvSpPr/>
            <p:nvPr/>
          </p:nvSpPr>
          <p:spPr>
            <a:xfrm>
              <a:off x="1469904" y="2730873"/>
              <a:ext cx="6830816" cy="3893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2B63477-2ECD-E8BA-AED7-F6E443E763A3}"/>
                </a:ext>
              </a:extLst>
            </p:cNvPr>
            <p:cNvGrpSpPr/>
            <p:nvPr/>
          </p:nvGrpSpPr>
          <p:grpSpPr>
            <a:xfrm>
              <a:off x="1643033" y="2875316"/>
              <a:ext cx="6398119" cy="3255504"/>
              <a:chOff x="885448" y="3190375"/>
              <a:chExt cx="6693240" cy="3136255"/>
            </a:xfrm>
          </p:grpSpPr>
          <p:cxnSp>
            <p:nvCxnSpPr>
              <p:cNvPr id="70" name="Rect 0">
                <a:extLst>
                  <a:ext uri="{FF2B5EF4-FFF2-40B4-BE49-F238E27FC236}">
                    <a16:creationId xmlns:a16="http://schemas.microsoft.com/office/drawing/2014/main" id="{98C4FF37-CF53-2FEE-1B64-74EFEA81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190375"/>
                <a:ext cx="6692400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Rect 0">
                <a:extLst>
                  <a:ext uri="{FF2B5EF4-FFF2-40B4-BE49-F238E27FC236}">
                    <a16:creationId xmlns:a16="http://schemas.microsoft.com/office/drawing/2014/main" id="{954D4958-C19E-5774-005A-62B0D796C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624081"/>
                <a:ext cx="6693239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 0">
                <a:extLst>
                  <a:ext uri="{FF2B5EF4-FFF2-40B4-BE49-F238E27FC236}">
                    <a16:creationId xmlns:a16="http://schemas.microsoft.com/office/drawing/2014/main" id="{4284E82C-42ED-F596-A007-5556E7D5B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365" y="3283095"/>
                <a:ext cx="6512711" cy="26685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b="0" dirty="0"/>
                  <a:t>번호             제품구분                        제품명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                           가격</a:t>
                </a:r>
              </a:p>
            </p:txBody>
          </p:sp>
          <p:cxnSp>
            <p:nvCxnSpPr>
              <p:cNvPr id="73" name="Rect 0">
                <a:extLst>
                  <a:ext uri="{FF2B5EF4-FFF2-40B4-BE49-F238E27FC236}">
                    <a16:creationId xmlns:a16="http://schemas.microsoft.com/office/drawing/2014/main" id="{93BFAD6B-1D53-89A1-FBF9-F3B95F2C87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8" y="6326630"/>
                <a:ext cx="6692400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 0">
                <a:extLst>
                  <a:ext uri="{FF2B5EF4-FFF2-40B4-BE49-F238E27FC236}">
                    <a16:creationId xmlns:a16="http://schemas.microsoft.com/office/drawing/2014/main" id="{F1DBD354-EB6B-52C2-E0DF-E66B86232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494" y="3668288"/>
                <a:ext cx="1123248" cy="38811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endParaRPr lang="en-US" altLang="ko-KR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6" name="Rect 0">
                <a:extLst>
                  <a:ext uri="{FF2B5EF4-FFF2-40B4-BE49-F238E27FC236}">
                    <a16:creationId xmlns:a16="http://schemas.microsoft.com/office/drawing/2014/main" id="{9538DABE-455F-E29B-589B-41F47C79A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1196" y="3668288"/>
                <a:ext cx="1123247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</p:txBody>
          </p:sp>
          <p:sp>
            <p:nvSpPr>
              <p:cNvPr id="3" name="Rect 0">
                <a:extLst>
                  <a:ext uri="{FF2B5EF4-FFF2-40B4-BE49-F238E27FC236}">
                    <a16:creationId xmlns:a16="http://schemas.microsoft.com/office/drawing/2014/main" id="{F1930DB0-D4F4-9976-5D9A-55413D8243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9560" y="3668288"/>
                <a:ext cx="697447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4,000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6,000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8,000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10,000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12,000</a:t>
                </a:r>
              </a:p>
            </p:txBody>
          </p:sp>
          <p:sp>
            <p:nvSpPr>
              <p:cNvPr id="11" name="Rect 0">
                <a:extLst>
                  <a:ext uri="{FF2B5EF4-FFF2-40B4-BE49-F238E27FC236}">
                    <a16:creationId xmlns:a16="http://schemas.microsoft.com/office/drawing/2014/main" id="{1DB1D772-DE00-D55D-2F70-1A7FFEE34F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6931" y="3668288"/>
                <a:ext cx="1808999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/`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</p:txBody>
          </p:sp>
          <p:sp>
            <p:nvSpPr>
              <p:cNvPr id="13" name="Rect 0">
                <a:extLst>
                  <a:ext uri="{FF2B5EF4-FFF2-40B4-BE49-F238E27FC236}">
                    <a16:creationId xmlns:a16="http://schemas.microsoft.com/office/drawing/2014/main" id="{73925EAE-B82C-09D3-0B02-B8E6869045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6487" y="3668288"/>
                <a:ext cx="433060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3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4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5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7</a:t>
                </a:r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440C1AC5-D3E6-6321-6AC3-F524D6339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1281" y="6299300"/>
              <a:ext cx="1373345" cy="218655"/>
            </a:xfrm>
            <a:prstGeom prst="rect">
              <a:avLst/>
            </a:prstGeom>
          </p:spPr>
        </p:pic>
      </p:grp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BD4FB8C1-B36E-9250-EE89-2DA0ADFA76B8}"/>
              </a:ext>
            </a:extLst>
          </p:cNvPr>
          <p:cNvSpPr>
            <a:spLocks/>
          </p:cNvSpPr>
          <p:nvPr/>
        </p:nvSpPr>
        <p:spPr>
          <a:xfrm>
            <a:off x="7006405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15" name="도형 123">
            <a:extLst>
              <a:ext uri="{FF2B5EF4-FFF2-40B4-BE49-F238E27FC236}">
                <a16:creationId xmlns:a16="http://schemas.microsoft.com/office/drawing/2014/main" id="{E080559F-90CB-006D-50E8-4748BFC6AC4D}"/>
              </a:ext>
            </a:extLst>
          </p:cNvPr>
          <p:cNvSpPr>
            <a:spLocks/>
          </p:cNvSpPr>
          <p:nvPr/>
        </p:nvSpPr>
        <p:spPr>
          <a:xfrm>
            <a:off x="7577270" y="6200606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2D5F78FC-D764-9991-9BAF-8AA6EB12EC6D}"/>
              </a:ext>
            </a:extLst>
          </p:cNvPr>
          <p:cNvSpPr>
            <a:spLocks/>
          </p:cNvSpPr>
          <p:nvPr/>
        </p:nvSpPr>
        <p:spPr>
          <a:xfrm>
            <a:off x="6435540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 err="1">
                <a:latin typeface="맑은 고딕" charset="0"/>
                <a:ea typeface="맑은 고딕" charset="0"/>
              </a:rPr>
              <a:t>등록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E66D47-4B3C-8DD8-4847-CCDC9066CE99}"/>
              </a:ext>
            </a:extLst>
          </p:cNvPr>
          <p:cNvGrpSpPr/>
          <p:nvPr/>
        </p:nvGrpSpPr>
        <p:grpSpPr>
          <a:xfrm>
            <a:off x="6177722" y="2442551"/>
            <a:ext cx="1853906" cy="239572"/>
            <a:chOff x="5189220" y="2400891"/>
            <a:chExt cx="1853906" cy="239572"/>
          </a:xfrm>
        </p:grpSpPr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BF796421-F3D3-50D5-0979-633E524A08C1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1A0EDBA2-1253-7BF3-9A46-6D59B589839C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9636A5-9A55-C205-000F-DEF8C8E9DCF1}"/>
              </a:ext>
            </a:extLst>
          </p:cNvPr>
          <p:cNvGrpSpPr/>
          <p:nvPr/>
        </p:nvGrpSpPr>
        <p:grpSpPr>
          <a:xfrm>
            <a:off x="12295655" y="5331128"/>
            <a:ext cx="884007" cy="237208"/>
            <a:chOff x="4191788" y="3524587"/>
            <a:chExt cx="884007" cy="23720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838091-430C-2843-0775-D848B5CB7C65}"/>
                </a:ext>
              </a:extLst>
            </p:cNvPr>
            <p:cNvSpPr/>
            <p:nvPr/>
          </p:nvSpPr>
          <p:spPr>
            <a:xfrm>
              <a:off x="4191788" y="3524587"/>
              <a:ext cx="252691" cy="237208"/>
            </a:xfrm>
            <a:prstGeom prst="roundRect">
              <a:avLst/>
            </a:prstGeom>
            <a:solidFill>
              <a:srgbClr val="F57373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0A7FDC1-ED02-24D7-4B4C-75CDEF193BE1}"/>
                </a:ext>
              </a:extLst>
            </p:cNvPr>
            <p:cNvSpPr/>
            <p:nvPr/>
          </p:nvSpPr>
          <p:spPr>
            <a:xfrm>
              <a:off x="4823104" y="3524587"/>
              <a:ext cx="252691" cy="237208"/>
            </a:xfrm>
            <a:prstGeom prst="roundRect">
              <a:avLst/>
            </a:prstGeom>
            <a:solidFill>
              <a:srgbClr val="727C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195EF2E-7D83-AF9D-8E83-CF607A2905BB}"/>
              </a:ext>
            </a:extLst>
          </p:cNvPr>
          <p:cNvSpPr/>
          <p:nvPr/>
        </p:nvSpPr>
        <p:spPr>
          <a:xfrm>
            <a:off x="1442279" y="1881514"/>
            <a:ext cx="6939580" cy="489584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93D3946-7424-DBBF-93F9-C65B368DA9A1}"/>
              </a:ext>
            </a:extLst>
          </p:cNvPr>
          <p:cNvGrpSpPr/>
          <p:nvPr/>
        </p:nvGrpSpPr>
        <p:grpSpPr>
          <a:xfrm>
            <a:off x="1767460" y="2125479"/>
            <a:ext cx="6215027" cy="4498842"/>
            <a:chOff x="1767460" y="2125479"/>
            <a:chExt cx="6215027" cy="449884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E1519B72-BB17-85C8-70CF-672F1899E0E8}"/>
                </a:ext>
              </a:extLst>
            </p:cNvPr>
            <p:cNvSpPr/>
            <p:nvPr/>
          </p:nvSpPr>
          <p:spPr>
            <a:xfrm>
              <a:off x="1767460" y="2125479"/>
              <a:ext cx="6215027" cy="4498842"/>
            </a:xfrm>
            <a:prstGeom prst="roundRect">
              <a:avLst>
                <a:gd name="adj" fmla="val 56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DE7EC79D-0D6B-1C9E-783E-CA589027002C}"/>
                </a:ext>
              </a:extLst>
            </p:cNvPr>
            <p:cNvSpPr txBox="1">
              <a:spLocks/>
            </p:cNvSpPr>
            <p:nvPr/>
          </p:nvSpPr>
          <p:spPr>
            <a:xfrm>
              <a:off x="7435118" y="2208289"/>
              <a:ext cx="246310" cy="33845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16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3B716012-AFE0-BB2E-CCE7-0F83C5CF4202}"/>
                </a:ext>
              </a:extLst>
            </p:cNvPr>
            <p:cNvSpPr txBox="1">
              <a:spLocks/>
            </p:cNvSpPr>
            <p:nvPr/>
          </p:nvSpPr>
          <p:spPr>
            <a:xfrm>
              <a:off x="2084982" y="2419750"/>
              <a:ext cx="1820719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>
                  <a:latin typeface="맑은 고딕" charset="0"/>
                  <a:ea typeface="맑은 고딕" charset="0"/>
                </a:rPr>
                <a:t>제품 정보 등록</a:t>
              </a:r>
            </a:p>
          </p:txBody>
        </p:sp>
        <p:pic>
          <p:nvPicPr>
            <p:cNvPr id="24" name="Picture " descr="C:/Users/PC-05/AppData/Roaming/PolarisOffice/ETemp/5392_7985736/fImage38798276334.png">
              <a:extLst>
                <a:ext uri="{FF2B5EF4-FFF2-40B4-BE49-F238E27FC236}">
                  <a16:creationId xmlns:a16="http://schemas.microsoft.com/office/drawing/2014/main" id="{12BC84EC-FEC7-494C-E225-1771A79C63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1573" y="2731142"/>
              <a:ext cx="153035" cy="3330157"/>
            </a:xfrm>
            <a:prstGeom prst="rect">
              <a:avLst/>
            </a:prstGeom>
            <a:noFill/>
          </p:spPr>
        </p:pic>
        <p:cxnSp>
          <p:nvCxnSpPr>
            <p:cNvPr id="25" name="도형 9">
              <a:extLst>
                <a:ext uri="{FF2B5EF4-FFF2-40B4-BE49-F238E27FC236}">
                  <a16:creationId xmlns:a16="http://schemas.microsoft.com/office/drawing/2014/main" id="{626C1D01-1A25-77DD-6320-A0BDF600EEC7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2692661"/>
              <a:ext cx="5573395" cy="1905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도형 12">
              <a:extLst>
                <a:ext uri="{FF2B5EF4-FFF2-40B4-BE49-F238E27FC236}">
                  <a16:creationId xmlns:a16="http://schemas.microsoft.com/office/drawing/2014/main" id="{DC545443-5629-CBF1-0C57-9C40C730717A}"/>
                </a:ext>
              </a:extLst>
            </p:cNvPr>
            <p:cNvCxnSpPr>
              <a:cxnSpLocks/>
            </p:cNvCxnSpPr>
            <p:nvPr/>
          </p:nvCxnSpPr>
          <p:spPr>
            <a:xfrm>
              <a:off x="2077753" y="6094663"/>
              <a:ext cx="5573395" cy="2791"/>
            </a:xfrm>
            <a:prstGeom prst="line">
              <a:avLst/>
            </a:prstGeom>
            <a:solidFill>
              <a:srgbClr val="37404A"/>
            </a:solidFill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Rect 0">
            <a:extLst>
              <a:ext uri="{FF2B5EF4-FFF2-40B4-BE49-F238E27FC236}">
                <a16:creationId xmlns:a16="http://schemas.microsoft.com/office/drawing/2014/main" id="{63763035-14E6-75EE-AF23-E499323EFD34}"/>
              </a:ext>
            </a:extLst>
          </p:cNvPr>
          <p:cNvSpPr txBox="1">
            <a:spLocks/>
          </p:cNvSpPr>
          <p:nvPr/>
        </p:nvSpPr>
        <p:spPr>
          <a:xfrm>
            <a:off x="2148881" y="2692661"/>
            <a:ext cx="1248235" cy="158222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제품명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매입가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Rect 0">
            <a:extLst>
              <a:ext uri="{FF2B5EF4-FFF2-40B4-BE49-F238E27FC236}">
                <a16:creationId xmlns:a16="http://schemas.microsoft.com/office/drawing/2014/main" id="{9054C532-1B7D-733D-C2FE-DB38B2D92217}"/>
              </a:ext>
            </a:extLst>
          </p:cNvPr>
          <p:cNvSpPr>
            <a:spLocks/>
          </p:cNvSpPr>
          <p:nvPr/>
        </p:nvSpPr>
        <p:spPr>
          <a:xfrm>
            <a:off x="2178050" y="3026969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제품명 입력</a:t>
            </a:r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id="{0AC90CD3-279F-6149-B4F1-264E87F0035D}"/>
              </a:ext>
            </a:extLst>
          </p:cNvPr>
          <p:cNvSpPr>
            <a:spLocks/>
          </p:cNvSpPr>
          <p:nvPr/>
        </p:nvSpPr>
        <p:spPr>
          <a:xfrm>
            <a:off x="2178050" y="3930224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100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Rect 0">
            <a:extLst>
              <a:ext uri="{FF2B5EF4-FFF2-40B4-BE49-F238E27FC236}">
                <a16:creationId xmlns:a16="http://schemas.microsoft.com/office/drawing/2014/main" id="{74C8E6E0-5CA6-A43F-F035-68E2A73633AD}"/>
              </a:ext>
            </a:extLst>
          </p:cNvPr>
          <p:cNvSpPr txBox="1">
            <a:spLocks/>
          </p:cNvSpPr>
          <p:nvPr/>
        </p:nvSpPr>
        <p:spPr>
          <a:xfrm>
            <a:off x="4935698" y="2692661"/>
            <a:ext cx="1248235" cy="158222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제품구분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판매가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4" name="Rect 0">
            <a:extLst>
              <a:ext uri="{FF2B5EF4-FFF2-40B4-BE49-F238E27FC236}">
                <a16:creationId xmlns:a16="http://schemas.microsoft.com/office/drawing/2014/main" id="{F6EA8750-AC13-9FB8-CB57-7D72B52F4BFA}"/>
              </a:ext>
            </a:extLst>
          </p:cNvPr>
          <p:cNvSpPr>
            <a:spLocks/>
          </p:cNvSpPr>
          <p:nvPr/>
        </p:nvSpPr>
        <p:spPr>
          <a:xfrm>
            <a:off x="4961447" y="3930224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10,000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654DEA5A-C507-13C0-D3B3-CF448848C155}"/>
              </a:ext>
            </a:extLst>
          </p:cNvPr>
          <p:cNvSpPr>
            <a:spLocks/>
          </p:cNvSpPr>
          <p:nvPr/>
        </p:nvSpPr>
        <p:spPr>
          <a:xfrm>
            <a:off x="4961447" y="3027547"/>
            <a:ext cx="1727652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제품 구분 입력         ▼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1060426-762D-5817-0047-3AE4DF7F42CD}"/>
              </a:ext>
            </a:extLst>
          </p:cNvPr>
          <p:cNvSpPr/>
          <p:nvPr/>
        </p:nvSpPr>
        <p:spPr>
          <a:xfrm>
            <a:off x="6533453" y="2869365"/>
            <a:ext cx="135319" cy="127028"/>
          </a:xfrm>
          <a:prstGeom prst="roundRect">
            <a:avLst/>
          </a:prstGeom>
          <a:solidFill>
            <a:srgbClr val="727CF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+</a:t>
            </a:r>
            <a:endParaRPr lang="ko-KR" altLang="en-US" sz="1100" dirty="0"/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E91037FA-D9C3-1F0C-A799-B7383B6D9BC0}"/>
              </a:ext>
            </a:extLst>
          </p:cNvPr>
          <p:cNvSpPr/>
          <p:nvPr/>
        </p:nvSpPr>
        <p:spPr>
          <a:xfrm>
            <a:off x="6334216" y="2869365"/>
            <a:ext cx="135319" cy="127028"/>
          </a:xfrm>
          <a:prstGeom prst="roundRect">
            <a:avLst/>
          </a:prstGeom>
          <a:solidFill>
            <a:srgbClr val="F57373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/>
              <a:t>-</a:t>
            </a:r>
            <a:endParaRPr lang="ko-KR" altLang="en-US" sz="1100" dirty="0"/>
          </a:p>
        </p:txBody>
      </p:sp>
      <p:sp>
        <p:nvSpPr>
          <p:cNvPr id="49" name="Rect 0">
            <a:extLst>
              <a:ext uri="{FF2B5EF4-FFF2-40B4-BE49-F238E27FC236}">
                <a16:creationId xmlns:a16="http://schemas.microsoft.com/office/drawing/2014/main" id="{B99BF974-FF3C-832E-8ED0-12C4FDCF5376}"/>
              </a:ext>
            </a:extLst>
          </p:cNvPr>
          <p:cNvSpPr txBox="1">
            <a:spLocks/>
          </p:cNvSpPr>
          <p:nvPr/>
        </p:nvSpPr>
        <p:spPr>
          <a:xfrm>
            <a:off x="4185952" y="6207842"/>
            <a:ext cx="123169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등록</a:t>
            </a:r>
          </a:p>
        </p:txBody>
      </p:sp>
    </p:spTree>
    <p:extLst>
      <p:ext uri="{BB962C8B-B14F-4D97-AF65-F5344CB8AC3E}">
        <p14:creationId xmlns:p14="http://schemas.microsoft.com/office/powerpoint/2010/main" val="4023987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제품물류관리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제품 정보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가맹점에 판매할 제품들의 재고현황을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1045479" cy="216982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</a:t>
              </a:r>
              <a:r>
                <a:rPr lang="en-US" altLang="ko-KR" sz="900" dirty="0"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 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제품 정보 관리</a:t>
              </a:r>
            </a:p>
            <a:p>
              <a:pPr latinLnBrk="0"/>
              <a:r>
                <a:rPr lang="en-US" altLang="ko-KR" sz="900" dirty="0">
                  <a:latin typeface="맑은 고딕" charset="0"/>
                  <a:ea typeface="맑은 고딕" charset="0"/>
                </a:rPr>
                <a:t>- </a:t>
              </a:r>
              <a:r>
                <a:rPr lang="ko-KR" altLang="en-US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재고현황</a:t>
              </a:r>
              <a:endParaRPr lang="en-US" altLang="ko-KR" sz="9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ko-KR" altLang="en-US" sz="105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재고현황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5C42181-46BB-D2EA-1D12-C59430C707A9}"/>
              </a:ext>
            </a:extLst>
          </p:cNvPr>
          <p:cNvGrpSpPr/>
          <p:nvPr/>
        </p:nvGrpSpPr>
        <p:grpSpPr>
          <a:xfrm>
            <a:off x="1469904" y="2730873"/>
            <a:ext cx="6830816" cy="3893447"/>
            <a:chOff x="1469904" y="2730873"/>
            <a:chExt cx="6830816" cy="3893447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70EB673B-24C0-B1BD-1AF5-96223950C903}"/>
                </a:ext>
              </a:extLst>
            </p:cNvPr>
            <p:cNvSpPr/>
            <p:nvPr/>
          </p:nvSpPr>
          <p:spPr>
            <a:xfrm>
              <a:off x="1469904" y="2730873"/>
              <a:ext cx="6830816" cy="3893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D2B63477-2ECD-E8BA-AED7-F6E443E763A3}"/>
                </a:ext>
              </a:extLst>
            </p:cNvPr>
            <p:cNvGrpSpPr/>
            <p:nvPr/>
          </p:nvGrpSpPr>
          <p:grpSpPr>
            <a:xfrm>
              <a:off x="1643033" y="2875316"/>
              <a:ext cx="6398119" cy="3255504"/>
              <a:chOff x="885448" y="3190375"/>
              <a:chExt cx="6693240" cy="3136255"/>
            </a:xfrm>
          </p:grpSpPr>
          <p:cxnSp>
            <p:nvCxnSpPr>
              <p:cNvPr id="70" name="Rect 0">
                <a:extLst>
                  <a:ext uri="{FF2B5EF4-FFF2-40B4-BE49-F238E27FC236}">
                    <a16:creationId xmlns:a16="http://schemas.microsoft.com/office/drawing/2014/main" id="{98C4FF37-CF53-2FEE-1B64-74EFEA817A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190375"/>
                <a:ext cx="6692400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Rect 0">
                <a:extLst>
                  <a:ext uri="{FF2B5EF4-FFF2-40B4-BE49-F238E27FC236}">
                    <a16:creationId xmlns:a16="http://schemas.microsoft.com/office/drawing/2014/main" id="{954D4958-C19E-5774-005A-62B0D796C1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624081"/>
                <a:ext cx="6693239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 0">
                <a:extLst>
                  <a:ext uri="{FF2B5EF4-FFF2-40B4-BE49-F238E27FC236}">
                    <a16:creationId xmlns:a16="http://schemas.microsoft.com/office/drawing/2014/main" id="{4284E82C-42ED-F596-A007-5556E7D5B7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365" y="3283095"/>
                <a:ext cx="6512711" cy="26685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b="0" dirty="0"/>
                  <a:t>번호             제품구분                        제품명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                       남은 재고 수</a:t>
                </a:r>
              </a:p>
            </p:txBody>
          </p:sp>
          <p:cxnSp>
            <p:nvCxnSpPr>
              <p:cNvPr id="73" name="Rect 0">
                <a:extLst>
                  <a:ext uri="{FF2B5EF4-FFF2-40B4-BE49-F238E27FC236}">
                    <a16:creationId xmlns:a16="http://schemas.microsoft.com/office/drawing/2014/main" id="{93BFAD6B-1D53-89A1-FBF9-F3B95F2C87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8" y="6326630"/>
                <a:ext cx="6692400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Rect 0">
                <a:extLst>
                  <a:ext uri="{FF2B5EF4-FFF2-40B4-BE49-F238E27FC236}">
                    <a16:creationId xmlns:a16="http://schemas.microsoft.com/office/drawing/2014/main" id="{F1DBD354-EB6B-52C2-E0DF-E66B862327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27494" y="3668288"/>
                <a:ext cx="1123248" cy="38811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endParaRPr lang="en-US" altLang="ko-KR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6" name="Rect 0">
                <a:extLst>
                  <a:ext uri="{FF2B5EF4-FFF2-40B4-BE49-F238E27FC236}">
                    <a16:creationId xmlns:a16="http://schemas.microsoft.com/office/drawing/2014/main" id="{9538DABE-455F-E29B-589B-41F47C79A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1196" y="3668288"/>
                <a:ext cx="1123247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제품명 입력</a:t>
                </a:r>
              </a:p>
            </p:txBody>
          </p:sp>
          <p:sp>
            <p:nvSpPr>
              <p:cNvPr id="3" name="Rect 0">
                <a:extLst>
                  <a:ext uri="{FF2B5EF4-FFF2-40B4-BE49-F238E27FC236}">
                    <a16:creationId xmlns:a16="http://schemas.microsoft.com/office/drawing/2014/main" id="{F1930DB0-D4F4-9976-5D9A-55413D8243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59560" y="3668288"/>
                <a:ext cx="697447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1,000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1,000</a:t>
                </a:r>
              </a:p>
            </p:txBody>
          </p:sp>
          <p:sp>
            <p:nvSpPr>
              <p:cNvPr id="11" name="Rect 0">
                <a:extLst>
                  <a:ext uri="{FF2B5EF4-FFF2-40B4-BE49-F238E27FC236}">
                    <a16:creationId xmlns:a16="http://schemas.microsoft.com/office/drawing/2014/main" id="{1DB1D772-DE00-D55D-2F70-1A7FFEE34F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26931" y="3668288"/>
                <a:ext cx="1808999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휴게음식</a:t>
                </a: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/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디저트</a:t>
                </a:r>
              </a:p>
            </p:txBody>
          </p:sp>
          <p:sp>
            <p:nvSpPr>
              <p:cNvPr id="13" name="Rect 0">
                <a:extLst>
                  <a:ext uri="{FF2B5EF4-FFF2-40B4-BE49-F238E27FC236}">
                    <a16:creationId xmlns:a16="http://schemas.microsoft.com/office/drawing/2014/main" id="{73925EAE-B82C-09D3-0B02-B8E6869045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6487" y="3668288"/>
                <a:ext cx="433060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1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3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4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5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7</a:t>
                </a:r>
              </a:p>
            </p:txBody>
          </p:sp>
        </p:grp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440C1AC5-D3E6-6321-6AC3-F524D6339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1281" y="6299300"/>
              <a:ext cx="1373345" cy="218655"/>
            </a:xfrm>
            <a:prstGeom prst="rect">
              <a:avLst/>
            </a:prstGeom>
          </p:spPr>
        </p:pic>
      </p:grp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FE66D47-4B3C-8DD8-4847-CCDC9066CE99}"/>
              </a:ext>
            </a:extLst>
          </p:cNvPr>
          <p:cNvGrpSpPr/>
          <p:nvPr/>
        </p:nvGrpSpPr>
        <p:grpSpPr>
          <a:xfrm>
            <a:off x="6208504" y="2442551"/>
            <a:ext cx="1853906" cy="239572"/>
            <a:chOff x="5189220" y="2400891"/>
            <a:chExt cx="1853906" cy="239572"/>
          </a:xfrm>
        </p:grpSpPr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BF796421-F3D3-50D5-0979-633E524A08C1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제품명 검색</a:t>
              </a: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1A0EDBA2-1253-7BF3-9A46-6D59B589839C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9636A5-9A55-C205-000F-DEF8C8E9DCF1}"/>
              </a:ext>
            </a:extLst>
          </p:cNvPr>
          <p:cNvGrpSpPr/>
          <p:nvPr/>
        </p:nvGrpSpPr>
        <p:grpSpPr>
          <a:xfrm>
            <a:off x="12295655" y="5331128"/>
            <a:ext cx="884007" cy="237208"/>
            <a:chOff x="4191788" y="3524587"/>
            <a:chExt cx="884007" cy="23720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838091-430C-2843-0775-D848B5CB7C65}"/>
                </a:ext>
              </a:extLst>
            </p:cNvPr>
            <p:cNvSpPr/>
            <p:nvPr/>
          </p:nvSpPr>
          <p:spPr>
            <a:xfrm>
              <a:off x="4191788" y="3524587"/>
              <a:ext cx="252691" cy="237208"/>
            </a:xfrm>
            <a:prstGeom prst="roundRect">
              <a:avLst/>
            </a:prstGeom>
            <a:solidFill>
              <a:srgbClr val="F57373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0A7FDC1-ED02-24D7-4B4C-75CDEF193BE1}"/>
                </a:ext>
              </a:extLst>
            </p:cNvPr>
            <p:cNvSpPr/>
            <p:nvPr/>
          </p:nvSpPr>
          <p:spPr>
            <a:xfrm>
              <a:off x="4823104" y="3524587"/>
              <a:ext cx="252691" cy="237208"/>
            </a:xfrm>
            <a:prstGeom prst="roundRect">
              <a:avLst/>
            </a:prstGeom>
            <a:solidFill>
              <a:srgbClr val="727C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736974-3D32-90E6-5748-496B2F488F01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제품의 재고를 남은 재고 순으로 조회할 수 있다</a:t>
                      </a:r>
                      <a:r>
                        <a:rPr lang="en-US" altLang="ko-KR" sz="1100" u="none" strike="noStrike" dirty="0">
                          <a:effectLst/>
                        </a:rPr>
                        <a:t>.(</a:t>
                      </a:r>
                      <a:r>
                        <a:rPr lang="ko-KR" altLang="en-US" sz="1100" u="none" strike="noStrike" dirty="0">
                          <a:effectLst/>
                        </a:rPr>
                        <a:t>오름차순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내림차순 모두 가능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제품명을 통해 특정 제품을 검색할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반품된 제품이 생길 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재고에는 변동이 없도록 한다</a:t>
                      </a:r>
                      <a:r>
                        <a:rPr lang="en-US" altLang="ko-KR" sz="1100" u="none" strike="noStrike" dirty="0">
                          <a:effectLst/>
                        </a:rPr>
                        <a:t>. (</a:t>
                      </a:r>
                      <a:r>
                        <a:rPr lang="ko-KR" altLang="en-US" sz="1100" u="none" strike="noStrike" dirty="0">
                          <a:effectLst/>
                        </a:rPr>
                        <a:t>단 재배송시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재고 차감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가맹점에 판매할 제품들의 재고현황을 조회할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1" name="Rect 0">
            <a:extLst>
              <a:ext uri="{FF2B5EF4-FFF2-40B4-BE49-F238E27FC236}">
                <a16:creationId xmlns:a16="http://schemas.microsoft.com/office/drawing/2014/main" id="{6106C8F1-2B67-1EFD-8953-C98D7313EA6D}"/>
              </a:ext>
            </a:extLst>
          </p:cNvPr>
          <p:cNvSpPr>
            <a:spLocks/>
          </p:cNvSpPr>
          <p:nvPr/>
        </p:nvSpPr>
        <p:spPr>
          <a:xfrm>
            <a:off x="4960418" y="2442551"/>
            <a:ext cx="1117901" cy="234433"/>
          </a:xfrm>
          <a:prstGeom prst="rect">
            <a:avLst/>
          </a:prstGeom>
          <a:solidFill>
            <a:schemeClr val="bg1"/>
          </a:solidFill>
          <a:ln w="9525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9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오름차순 보기   </a:t>
            </a:r>
            <a:r>
              <a:rPr lang="ko-KR" altLang="en-US" sz="5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▼</a:t>
            </a:r>
            <a:endParaRPr lang="ko-KR" altLang="en-US" sz="9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E6C73BD-5BB8-5F9E-43E8-0EFC095BB606}"/>
              </a:ext>
            </a:extLst>
          </p:cNvPr>
          <p:cNvGrpSpPr/>
          <p:nvPr/>
        </p:nvGrpSpPr>
        <p:grpSpPr>
          <a:xfrm>
            <a:off x="7006405" y="6213852"/>
            <a:ext cx="1056005" cy="262396"/>
            <a:chOff x="6625381" y="6206321"/>
            <a:chExt cx="1056005" cy="262396"/>
          </a:xfrm>
        </p:grpSpPr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8C81FBCD-C1D3-DB3C-B8B0-A99DE2F48149}"/>
                </a:ext>
              </a:extLst>
            </p:cNvPr>
            <p:cNvSpPr>
              <a:spLocks/>
            </p:cNvSpPr>
            <p:nvPr/>
          </p:nvSpPr>
          <p:spPr>
            <a:xfrm>
              <a:off x="7196246" y="6206321"/>
              <a:ext cx="485140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000" dirty="0">
                  <a:latin typeface="맑은 고딕" charset="0"/>
                  <a:ea typeface="맑은 고딕" charset="0"/>
                </a:rPr>
                <a:t>수정</a:t>
              </a: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EC161B43-C3F5-428F-0C6F-E301FD3DEB97}"/>
                </a:ext>
              </a:extLst>
            </p:cNvPr>
            <p:cNvSpPr>
              <a:spLocks/>
            </p:cNvSpPr>
            <p:nvPr/>
          </p:nvSpPr>
          <p:spPr>
            <a:xfrm>
              <a:off x="6625381" y="6206321"/>
              <a:ext cx="485140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sz="1000" dirty="0" err="1">
                  <a:latin typeface="맑은 고딕" charset="0"/>
                  <a:ea typeface="맑은 고딕" charset="0"/>
                </a:rPr>
                <a:t>등록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223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572468" y="2111645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조직 관리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687690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조직 관리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본사의 직원을 관리할 수 있는 화면이다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1250499"/>
              </p:ext>
            </p:extLst>
          </p:nvPr>
        </p:nvGraphicFramePr>
        <p:xfrm>
          <a:off x="8512044" y="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신규 직원 등록 버튼을 통해</a:t>
                      </a:r>
                      <a:endParaRPr lang="en-US" altLang="ko-KR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신규 직원에 대한 정보를 입력할 수 있다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퇴직 버튼 클릭 시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직원을 선택하여 퇴직 처리할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본사의 직원을 관리할 수 있는 화면이다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2367529" y="5077919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54F8A5B3-D460-DDAB-85F6-F9F0D9B02055}"/>
              </a:ext>
            </a:extLst>
          </p:cNvPr>
          <p:cNvSpPr>
            <a:spLocks/>
          </p:cNvSpPr>
          <p:nvPr/>
        </p:nvSpPr>
        <p:spPr>
          <a:xfrm>
            <a:off x="12253379" y="5684243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139047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조직관리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직원 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교육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943E14-A4A3-AAC2-5304-6B268E4AB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13345"/>
              </p:ext>
            </p:extLst>
          </p:nvPr>
        </p:nvGraphicFramePr>
        <p:xfrm>
          <a:off x="1613816" y="2836042"/>
          <a:ext cx="6620443" cy="3003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0241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순번 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 dirty="0" err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직원명</a:t>
                      </a:r>
                      <a:endParaRPr lang="ko-KR" altLang="en-US" sz="11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생년월일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연락처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파일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</a:t>
                      </a:r>
                      <a:r>
                        <a:rPr lang="en-US" altLang="ko-KR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endParaRPr kumimoji="0" lang="ko-KR" altLang="en-US" sz="11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1E6C37-1C4D-E867-05A4-01DDFD7AA774}"/>
              </a:ext>
            </a:extLst>
          </p:cNvPr>
          <p:cNvGrpSpPr/>
          <p:nvPr/>
        </p:nvGrpSpPr>
        <p:grpSpPr>
          <a:xfrm>
            <a:off x="5836959" y="3254375"/>
            <a:ext cx="1212850" cy="349250"/>
            <a:chOff x="5807025" y="3244215"/>
            <a:chExt cx="1212850" cy="349250"/>
          </a:xfrm>
        </p:grpSpPr>
        <p:pic>
          <p:nvPicPr>
            <p:cNvPr id="3" name="Picture ">
              <a:extLst>
                <a:ext uri="{FF2B5EF4-FFF2-40B4-BE49-F238E27FC236}">
                  <a16:creationId xmlns:a16="http://schemas.microsoft.com/office/drawing/2014/main" id="{B4BF09FB-C229-962D-91FE-094505604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4" name="Picture ">
              <a:extLst>
                <a:ext uri="{FF2B5EF4-FFF2-40B4-BE49-F238E27FC236}">
                  <a16:creationId xmlns:a16="http://schemas.microsoft.com/office/drawing/2014/main" id="{391637B0-87DA-BCD4-D7F1-A78C720DF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7" name="Picture ">
              <a:extLst>
                <a:ext uri="{FF2B5EF4-FFF2-40B4-BE49-F238E27FC236}">
                  <a16:creationId xmlns:a16="http://schemas.microsoft.com/office/drawing/2014/main" id="{29F895D1-7473-D111-A982-651990140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717EB5D9-8CA2-7451-E952-A43156A1025E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0B5671-C61B-496C-1E3C-94D2EAFCA22E}"/>
              </a:ext>
            </a:extLst>
          </p:cNvPr>
          <p:cNvGrpSpPr/>
          <p:nvPr/>
        </p:nvGrpSpPr>
        <p:grpSpPr>
          <a:xfrm>
            <a:off x="5843944" y="3699378"/>
            <a:ext cx="1212850" cy="349250"/>
            <a:chOff x="5807025" y="3244215"/>
            <a:chExt cx="1212850" cy="349250"/>
          </a:xfrm>
        </p:grpSpPr>
        <p:pic>
          <p:nvPicPr>
            <p:cNvPr id="19" name="Picture ">
              <a:extLst>
                <a:ext uri="{FF2B5EF4-FFF2-40B4-BE49-F238E27FC236}">
                  <a16:creationId xmlns:a16="http://schemas.microsoft.com/office/drawing/2014/main" id="{50A09147-48F4-C0F8-C0BA-3D45D6A65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20" name="Picture ">
              <a:extLst>
                <a:ext uri="{FF2B5EF4-FFF2-40B4-BE49-F238E27FC236}">
                  <a16:creationId xmlns:a16="http://schemas.microsoft.com/office/drawing/2014/main" id="{96CAEF2A-AC5B-91B5-D01F-8BF2E5D4C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43" name="Picture ">
              <a:extLst>
                <a:ext uri="{FF2B5EF4-FFF2-40B4-BE49-F238E27FC236}">
                  <a16:creationId xmlns:a16="http://schemas.microsoft.com/office/drawing/2014/main" id="{54628DBA-EB83-5F09-418E-95CDB5115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45" name="Rect 0">
              <a:extLst>
                <a:ext uri="{FF2B5EF4-FFF2-40B4-BE49-F238E27FC236}">
                  <a16:creationId xmlns:a16="http://schemas.microsoft.com/office/drawing/2014/main" id="{DA7CEB20-B45B-DCB0-A4C0-7ABFB5D520FC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6FB34BD-8E65-B6C9-8B65-2CAB520F9700}"/>
              </a:ext>
            </a:extLst>
          </p:cNvPr>
          <p:cNvGrpSpPr/>
          <p:nvPr/>
        </p:nvGrpSpPr>
        <p:grpSpPr>
          <a:xfrm>
            <a:off x="5843944" y="4149586"/>
            <a:ext cx="1212850" cy="349250"/>
            <a:chOff x="5807025" y="3244215"/>
            <a:chExt cx="1212850" cy="349250"/>
          </a:xfrm>
        </p:grpSpPr>
        <p:pic>
          <p:nvPicPr>
            <p:cNvPr id="55" name="Picture ">
              <a:extLst>
                <a:ext uri="{FF2B5EF4-FFF2-40B4-BE49-F238E27FC236}">
                  <a16:creationId xmlns:a16="http://schemas.microsoft.com/office/drawing/2014/main" id="{CAC7D096-EED7-F3A8-EB1C-CC649DE47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56" name="Picture ">
              <a:extLst>
                <a:ext uri="{FF2B5EF4-FFF2-40B4-BE49-F238E27FC236}">
                  <a16:creationId xmlns:a16="http://schemas.microsoft.com/office/drawing/2014/main" id="{740E15A0-F2DF-0CAF-17CC-660A4FBB5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58" name="Picture ">
              <a:extLst>
                <a:ext uri="{FF2B5EF4-FFF2-40B4-BE49-F238E27FC236}">
                  <a16:creationId xmlns:a16="http://schemas.microsoft.com/office/drawing/2014/main" id="{E1A2A837-DDDE-0D03-5BC3-5844CB54A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59" name="Rect 0">
              <a:extLst>
                <a:ext uri="{FF2B5EF4-FFF2-40B4-BE49-F238E27FC236}">
                  <a16:creationId xmlns:a16="http://schemas.microsoft.com/office/drawing/2014/main" id="{9A3F337D-071D-B2E4-4D76-0A1C9FE0A339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65640B1-B45E-3B0D-E917-D01480CA002A}"/>
              </a:ext>
            </a:extLst>
          </p:cNvPr>
          <p:cNvGrpSpPr/>
          <p:nvPr/>
        </p:nvGrpSpPr>
        <p:grpSpPr>
          <a:xfrm>
            <a:off x="5843944" y="4599159"/>
            <a:ext cx="1212850" cy="349250"/>
            <a:chOff x="5807025" y="3244215"/>
            <a:chExt cx="1212850" cy="349250"/>
          </a:xfrm>
        </p:grpSpPr>
        <p:pic>
          <p:nvPicPr>
            <p:cNvPr id="64" name="Picture ">
              <a:extLst>
                <a:ext uri="{FF2B5EF4-FFF2-40B4-BE49-F238E27FC236}">
                  <a16:creationId xmlns:a16="http://schemas.microsoft.com/office/drawing/2014/main" id="{71E6B837-153A-3FFB-7965-165590413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65" name="Picture ">
              <a:extLst>
                <a:ext uri="{FF2B5EF4-FFF2-40B4-BE49-F238E27FC236}">
                  <a16:creationId xmlns:a16="http://schemas.microsoft.com/office/drawing/2014/main" id="{2BEA5DDC-67A0-6845-2539-C20A72CAD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67" name="Picture ">
              <a:extLst>
                <a:ext uri="{FF2B5EF4-FFF2-40B4-BE49-F238E27FC236}">
                  <a16:creationId xmlns:a16="http://schemas.microsoft.com/office/drawing/2014/main" id="{2B9BDBFE-EEBE-8E0D-00D3-5734E173E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75" name="Rect 0">
              <a:extLst>
                <a:ext uri="{FF2B5EF4-FFF2-40B4-BE49-F238E27FC236}">
                  <a16:creationId xmlns:a16="http://schemas.microsoft.com/office/drawing/2014/main" id="{12A46225-1881-D5B8-7F95-5E214AE168D2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C8B4B37-5B81-8163-3B96-E92C53279311}"/>
              </a:ext>
            </a:extLst>
          </p:cNvPr>
          <p:cNvGrpSpPr/>
          <p:nvPr/>
        </p:nvGrpSpPr>
        <p:grpSpPr>
          <a:xfrm>
            <a:off x="5856476" y="5054640"/>
            <a:ext cx="1212850" cy="349250"/>
            <a:chOff x="5807025" y="3244215"/>
            <a:chExt cx="1212850" cy="349250"/>
          </a:xfrm>
        </p:grpSpPr>
        <p:pic>
          <p:nvPicPr>
            <p:cNvPr id="81" name="Picture ">
              <a:extLst>
                <a:ext uri="{FF2B5EF4-FFF2-40B4-BE49-F238E27FC236}">
                  <a16:creationId xmlns:a16="http://schemas.microsoft.com/office/drawing/2014/main" id="{F25B1EC9-7BD0-A567-AE4B-6C9B68014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82" name="Picture ">
              <a:extLst>
                <a:ext uri="{FF2B5EF4-FFF2-40B4-BE49-F238E27FC236}">
                  <a16:creationId xmlns:a16="http://schemas.microsoft.com/office/drawing/2014/main" id="{2FCD164C-A69F-6C67-19C9-CF65B941B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83" name="Picture ">
              <a:extLst>
                <a:ext uri="{FF2B5EF4-FFF2-40B4-BE49-F238E27FC236}">
                  <a16:creationId xmlns:a16="http://schemas.microsoft.com/office/drawing/2014/main" id="{01425BB7-F5C6-6F9F-6361-E80F1B727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84" name="Rect 0">
              <a:extLst>
                <a:ext uri="{FF2B5EF4-FFF2-40B4-BE49-F238E27FC236}">
                  <a16:creationId xmlns:a16="http://schemas.microsoft.com/office/drawing/2014/main" id="{445ED753-3766-C88A-2327-A698A75A6513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16F28BD-F3C7-57EB-AC07-390475F1389C}"/>
              </a:ext>
            </a:extLst>
          </p:cNvPr>
          <p:cNvGrpSpPr/>
          <p:nvPr/>
        </p:nvGrpSpPr>
        <p:grpSpPr>
          <a:xfrm>
            <a:off x="5856476" y="5503578"/>
            <a:ext cx="1212850" cy="349250"/>
            <a:chOff x="5807025" y="3244215"/>
            <a:chExt cx="1212850" cy="349250"/>
          </a:xfrm>
        </p:grpSpPr>
        <p:pic>
          <p:nvPicPr>
            <p:cNvPr id="86" name="Picture ">
              <a:extLst>
                <a:ext uri="{FF2B5EF4-FFF2-40B4-BE49-F238E27FC236}">
                  <a16:creationId xmlns:a16="http://schemas.microsoft.com/office/drawing/2014/main" id="{04346B77-335D-5DE0-BEF6-55F410F1F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87" name="Picture ">
              <a:extLst>
                <a:ext uri="{FF2B5EF4-FFF2-40B4-BE49-F238E27FC236}">
                  <a16:creationId xmlns:a16="http://schemas.microsoft.com/office/drawing/2014/main" id="{D78086DC-E043-84CA-2B93-AAD083050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88" name="Picture ">
              <a:extLst>
                <a:ext uri="{FF2B5EF4-FFF2-40B4-BE49-F238E27FC236}">
                  <a16:creationId xmlns:a16="http://schemas.microsoft.com/office/drawing/2014/main" id="{54904611-B13A-41C0-FB85-3C820B5C7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89" name="Rect 0">
              <a:extLst>
                <a:ext uri="{FF2B5EF4-FFF2-40B4-BE49-F238E27FC236}">
                  <a16:creationId xmlns:a16="http://schemas.microsoft.com/office/drawing/2014/main" id="{0EAA20A9-2381-43B2-95EF-335CB1DEB5BF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Rect 0">
            <a:extLst>
              <a:ext uri="{FF2B5EF4-FFF2-40B4-BE49-F238E27FC236}">
                <a16:creationId xmlns:a16="http://schemas.microsoft.com/office/drawing/2014/main" id="{ACE952B5-DC85-BC78-89EE-398327924906}"/>
              </a:ext>
            </a:extLst>
          </p:cNvPr>
          <p:cNvSpPr>
            <a:spLocks/>
          </p:cNvSpPr>
          <p:nvPr/>
        </p:nvSpPr>
        <p:spPr>
          <a:xfrm>
            <a:off x="6527869" y="6103495"/>
            <a:ext cx="958816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신규 직원 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68B248-3C15-8297-1E8C-03EC1B32FE91}"/>
              </a:ext>
            </a:extLst>
          </p:cNvPr>
          <p:cNvGrpSpPr/>
          <p:nvPr/>
        </p:nvGrpSpPr>
        <p:grpSpPr>
          <a:xfrm>
            <a:off x="6348490" y="2451468"/>
            <a:ext cx="1853906" cy="239572"/>
            <a:chOff x="5189220" y="2400891"/>
            <a:chExt cx="1853906" cy="239572"/>
          </a:xfrm>
        </p:grpSpPr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49C8D5C4-434C-80D2-E079-97CCC09B726E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 err="1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직원명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검색</a:t>
              </a:r>
            </a:p>
          </p:txBody>
        </p: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667B714E-F6E2-2FD8-8332-0EA6E95C7ECA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sp>
        <p:nvSpPr>
          <p:cNvPr id="18" name="Rect 0">
            <a:extLst>
              <a:ext uri="{FF2B5EF4-FFF2-40B4-BE49-F238E27FC236}">
                <a16:creationId xmlns:a16="http://schemas.microsoft.com/office/drawing/2014/main" id="{B4B2D05D-057E-C4B6-CF24-AD7F1A6A161A}"/>
              </a:ext>
            </a:extLst>
          </p:cNvPr>
          <p:cNvSpPr>
            <a:spLocks/>
          </p:cNvSpPr>
          <p:nvPr/>
        </p:nvSpPr>
        <p:spPr>
          <a:xfrm>
            <a:off x="7546440" y="6100087"/>
            <a:ext cx="687819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 dirty="0" err="1">
                <a:latin typeface="맑은 고딕" charset="0"/>
                <a:ea typeface="맑은 고딕" charset="0"/>
              </a:rPr>
              <a:t>퇴직</a:t>
            </a:r>
            <a:endParaRPr lang="ko-KR" altLang="en-US" sz="9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828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창업상담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지점관리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0" dirty="0"/>
                        <a:t>가맹상담 시 제공하기 위한 데이터를 보관하는 곳으로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전국</a:t>
                      </a:r>
                      <a:r>
                        <a:rPr lang="en-US" altLang="ko-KR" sz="1050" b="0" dirty="0"/>
                        <a:t>/</a:t>
                      </a:r>
                      <a:r>
                        <a:rPr lang="ko-KR" altLang="en-US" sz="1050" b="0" dirty="0"/>
                        <a:t>지역별 가맹 점포 수를 한눈에 조회할 수 있다</a:t>
                      </a:r>
                      <a:r>
                        <a:rPr lang="en-US" altLang="ko-KR" sz="1050" b="0" dirty="0"/>
                        <a:t>. </a:t>
                      </a:r>
                      <a:r>
                        <a:rPr lang="ko-KR" altLang="en-US" sz="1050" b="0" dirty="0"/>
                        <a:t>또한</a:t>
                      </a:r>
                      <a:r>
                        <a:rPr lang="en-US" altLang="ko-KR" sz="1050" b="0" dirty="0"/>
                        <a:t>, </a:t>
                      </a:r>
                      <a:r>
                        <a:rPr lang="ko-KR" altLang="en-US" sz="1050" b="0" dirty="0"/>
                        <a:t>전국</a:t>
                      </a:r>
                      <a:r>
                        <a:rPr lang="en-US" altLang="ko-KR" sz="1050" b="0" dirty="0"/>
                        <a:t>/</a:t>
                      </a:r>
                      <a:r>
                        <a:rPr lang="ko-KR" altLang="en-US" sz="1050" b="0" dirty="0"/>
                        <a:t>지점별 매출을 조회할 수 있다</a:t>
                      </a:r>
                      <a:r>
                        <a:rPr lang="en-US" altLang="ko-KR" sz="1050" b="0" dirty="0"/>
                        <a:t>.</a:t>
                      </a:r>
                      <a:endParaRPr lang="ko-KR" altLang="en-US" sz="1050" b="0" dirty="0"/>
                    </a:p>
                    <a:p>
                      <a:pPr algn="ctr" latinLnBrk="1"/>
                      <a:endParaRPr lang="ko-KR" altLang="en-US" sz="10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도형 2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DB4A57-AABF-31C6-9317-1B96690FD9F5}"/>
              </a:ext>
            </a:extLst>
          </p:cNvPr>
          <p:cNvSpPr/>
          <p:nvPr/>
        </p:nvSpPr>
        <p:spPr>
          <a:xfrm>
            <a:off x="1347041" y="1990774"/>
            <a:ext cx="7034818" cy="478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8F8CEA9B-365E-EEFF-DFF4-4AD0AD7B0BE9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영업 지역 관리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ACFB0CA-A34B-0B65-7278-8F112E00CCB2}"/>
              </a:ext>
            </a:extLst>
          </p:cNvPr>
          <p:cNvSpPr/>
          <p:nvPr/>
        </p:nvSpPr>
        <p:spPr>
          <a:xfrm>
            <a:off x="1469904" y="2344413"/>
            <a:ext cx="2669034" cy="14641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2AD6A652-944D-E4E0-B231-4443EA7716B7}"/>
              </a:ext>
            </a:extLst>
          </p:cNvPr>
          <p:cNvSpPr txBox="1">
            <a:spLocks/>
          </p:cNvSpPr>
          <p:nvPr/>
        </p:nvSpPr>
        <p:spPr>
          <a:xfrm>
            <a:off x="1570422" y="2463294"/>
            <a:ext cx="2047420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전국 가맹점포 수</a:t>
            </a:r>
            <a:endParaRPr lang="en-US" altLang="ko-KR" sz="1200" dirty="0"/>
          </a:p>
          <a:p>
            <a:pPr marL="0" indent="0" defTabSz="914400" rtl="0" eaLnBrk="1" latinLnBrk="0" hangingPunct="1">
              <a:buFontTx/>
              <a:buNone/>
            </a:pPr>
            <a:r>
              <a:rPr lang="en-US" altLang="ko-KR" sz="2400" b="1" dirty="0"/>
              <a:t>100</a:t>
            </a:r>
            <a:endParaRPr lang="en-US" altLang="ko-KR" dirty="0"/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C414D0D9-71A8-22EB-EE44-DC3671EC9368}"/>
              </a:ext>
            </a:extLst>
          </p:cNvPr>
          <p:cNvSpPr txBox="1">
            <a:spLocks/>
          </p:cNvSpPr>
          <p:nvPr/>
        </p:nvSpPr>
        <p:spPr>
          <a:xfrm>
            <a:off x="1570422" y="3169259"/>
            <a:ext cx="2175558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최근 오픈 매장 </a:t>
            </a:r>
            <a:r>
              <a:rPr lang="en-US" altLang="ko-KR" sz="1200" dirty="0"/>
              <a:t>: </a:t>
            </a:r>
            <a:r>
              <a:rPr lang="ko-KR" altLang="en-US" sz="1200" dirty="0"/>
              <a:t>대전 </a:t>
            </a:r>
            <a:r>
              <a:rPr lang="ko-KR" altLang="en-US" sz="1200" dirty="0" err="1"/>
              <a:t>오류점</a:t>
            </a:r>
            <a:endParaRPr lang="en-US" altLang="ko-KR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D7F8B18-24BE-568D-2D9F-5039AE488C72}"/>
              </a:ext>
            </a:extLst>
          </p:cNvPr>
          <p:cNvSpPr/>
          <p:nvPr/>
        </p:nvSpPr>
        <p:spPr>
          <a:xfrm>
            <a:off x="4267076" y="2344413"/>
            <a:ext cx="4038724" cy="1464179"/>
          </a:xfrm>
          <a:prstGeom prst="roundRect">
            <a:avLst>
              <a:gd name="adj" fmla="val 1327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defTabSz="914400" rtl="0" eaLnBrk="1" latinLnBrk="0" hangingPunct="1">
              <a:buFontTx/>
              <a:buNone/>
            </a:pPr>
            <a:r>
              <a:rPr lang="en-US" altLang="ko-KR" sz="1800" b="1"/>
              <a:t>100</a:t>
            </a:r>
            <a:endParaRPr lang="en-US" altLang="ko-KR" dirty="0"/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2C0DCAC3-DEB5-9D02-C979-2052F11DF89B}"/>
              </a:ext>
            </a:extLst>
          </p:cNvPr>
          <p:cNvSpPr txBox="1">
            <a:spLocks/>
          </p:cNvSpPr>
          <p:nvPr/>
        </p:nvSpPr>
        <p:spPr>
          <a:xfrm>
            <a:off x="4445269" y="2832932"/>
            <a:ext cx="1148581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대전 </a:t>
            </a:r>
            <a:r>
              <a:rPr lang="ko-KR" altLang="en-US" sz="1200" dirty="0" err="1"/>
              <a:t>오류점</a:t>
            </a:r>
            <a:endParaRPr lang="en-US" altLang="ko-KR" sz="1200" dirty="0"/>
          </a:p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대전 </a:t>
            </a:r>
            <a:r>
              <a:rPr lang="ko-KR" altLang="en-US" sz="1200" dirty="0" err="1"/>
              <a:t>탄방점</a:t>
            </a:r>
            <a:endParaRPr lang="en-US" altLang="ko-KR" sz="1200" dirty="0"/>
          </a:p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대전 </a:t>
            </a:r>
            <a:r>
              <a:rPr lang="ko-KR" altLang="en-US" sz="1200" dirty="0" err="1"/>
              <a:t>시청점</a:t>
            </a:r>
            <a:endParaRPr lang="en-US" altLang="ko-KR" sz="1200" dirty="0"/>
          </a:p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대전 </a:t>
            </a:r>
            <a:r>
              <a:rPr lang="ko-KR" altLang="en-US" sz="1200" dirty="0" err="1"/>
              <a:t>둔산점</a:t>
            </a:r>
            <a:endParaRPr lang="en-US" altLang="ko-KR" dirty="0"/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DA3833AF-C6E1-C6FB-004B-63B2CA61F95E}"/>
              </a:ext>
            </a:extLst>
          </p:cNvPr>
          <p:cNvSpPr txBox="1">
            <a:spLocks/>
          </p:cNvSpPr>
          <p:nvPr/>
        </p:nvSpPr>
        <p:spPr>
          <a:xfrm>
            <a:off x="5321058" y="2463294"/>
            <a:ext cx="1972526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가맹점포 수</a:t>
            </a:r>
            <a:endParaRPr lang="en-US" altLang="ko-KR" dirty="0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id="{5788E01F-CD5F-DCA4-F447-28976D9BE278}"/>
              </a:ext>
            </a:extLst>
          </p:cNvPr>
          <p:cNvGrpSpPr>
            <a:grpSpLocks/>
          </p:cNvGrpSpPr>
          <p:nvPr/>
        </p:nvGrpSpPr>
        <p:grpSpPr>
          <a:xfrm>
            <a:off x="4392218" y="2450027"/>
            <a:ext cx="946785" cy="328295"/>
            <a:chOff x="6305550" y="4152900"/>
            <a:chExt cx="946785" cy="328295"/>
          </a:xfrm>
        </p:grpSpPr>
        <p:sp>
          <p:nvSpPr>
            <p:cNvPr id="29" name="Rect 0">
              <a:extLst>
                <a:ext uri="{FF2B5EF4-FFF2-40B4-BE49-F238E27FC236}">
                  <a16:creationId xmlns:a16="http://schemas.microsoft.com/office/drawing/2014/main" id="{84D3073F-C11D-AD93-CDE0-E343754D8F29}"/>
                </a:ext>
              </a:extLst>
            </p:cNvPr>
            <p:cNvSpPr>
              <a:spLocks/>
            </p:cNvSpPr>
            <p:nvPr/>
          </p:nvSpPr>
          <p:spPr>
            <a:xfrm>
              <a:off x="6305550" y="4152900"/>
              <a:ext cx="946785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70F64118-E270-97FC-39C2-01732EE47C58}"/>
                </a:ext>
              </a:extLst>
            </p:cNvPr>
            <p:cNvSpPr txBox="1">
              <a:spLocks/>
            </p:cNvSpPr>
            <p:nvPr/>
          </p:nvSpPr>
          <p:spPr>
            <a:xfrm>
              <a:off x="6410325" y="4207510"/>
              <a:ext cx="768985" cy="215444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800" dirty="0" err="1">
                  <a:latin typeface="맑은 고딕" charset="0"/>
                  <a:ea typeface="맑은 고딕" charset="0"/>
                </a:rPr>
                <a:t>지역선택</a:t>
              </a:r>
              <a:r>
                <a:rPr lang="en-US" sz="800" dirty="0">
                  <a:latin typeface="맑은 고딕" charset="0"/>
                  <a:ea typeface="맑은 고딕" charset="0"/>
                </a:rPr>
                <a:t>  </a:t>
              </a:r>
              <a:r>
                <a:rPr sz="800" dirty="0">
                  <a:latin typeface="맑은 고딕" charset="0"/>
                  <a:ea typeface="맑은 고딕" charset="0"/>
                </a:rPr>
                <a:t>▼</a:t>
              </a:r>
              <a:endParaRPr lang="ko-KR" altLang="en-US" sz="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304F980-89DB-517B-C20B-AA2F2C89EBCA}"/>
              </a:ext>
            </a:extLst>
          </p:cNvPr>
          <p:cNvGrpSpPr/>
          <p:nvPr/>
        </p:nvGrpSpPr>
        <p:grpSpPr>
          <a:xfrm>
            <a:off x="4390948" y="2738952"/>
            <a:ext cx="996950" cy="255270"/>
            <a:chOff x="6304280" y="4441825"/>
            <a:chExt cx="996950" cy="255270"/>
          </a:xfrm>
        </p:grpSpPr>
        <p:sp>
          <p:nvSpPr>
            <p:cNvPr id="31" name="Rect 0">
              <a:extLst>
                <a:ext uri="{FF2B5EF4-FFF2-40B4-BE49-F238E27FC236}">
                  <a16:creationId xmlns:a16="http://schemas.microsoft.com/office/drawing/2014/main" id="{8EFA614E-AD4D-8243-DD0F-BC69958F20B0}"/>
                </a:ext>
              </a:extLst>
            </p:cNvPr>
            <p:cNvSpPr>
              <a:spLocks/>
            </p:cNvSpPr>
            <p:nvPr/>
          </p:nvSpPr>
          <p:spPr>
            <a:xfrm>
              <a:off x="6304280" y="4471035"/>
              <a:ext cx="954405" cy="21653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2" name="Rect 0">
              <a:extLst>
                <a:ext uri="{FF2B5EF4-FFF2-40B4-BE49-F238E27FC236}">
                  <a16:creationId xmlns:a16="http://schemas.microsoft.com/office/drawing/2014/main" id="{D19B08B9-9798-1D37-2FA6-C3896C2B5C8C}"/>
                </a:ext>
              </a:extLst>
            </p:cNvPr>
            <p:cNvSpPr txBox="1">
              <a:spLocks/>
            </p:cNvSpPr>
            <p:nvPr/>
          </p:nvSpPr>
          <p:spPr>
            <a:xfrm>
              <a:off x="6396990" y="4441825"/>
              <a:ext cx="904240" cy="2552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대전광역시</a:t>
              </a:r>
            </a:p>
          </p:txBody>
        </p:sp>
      </p:grpSp>
      <p:sp>
        <p:nvSpPr>
          <p:cNvPr id="37" name="Rect 0">
            <a:extLst>
              <a:ext uri="{FF2B5EF4-FFF2-40B4-BE49-F238E27FC236}">
                <a16:creationId xmlns:a16="http://schemas.microsoft.com/office/drawing/2014/main" id="{2A8E2DD0-578A-BC86-A6BB-E2F59FAB4182}"/>
              </a:ext>
            </a:extLst>
          </p:cNvPr>
          <p:cNvSpPr txBox="1">
            <a:spLocks/>
          </p:cNvSpPr>
          <p:nvPr/>
        </p:nvSpPr>
        <p:spPr>
          <a:xfrm>
            <a:off x="7263005" y="2386350"/>
            <a:ext cx="871163" cy="46166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/>
            <a:r>
              <a:rPr lang="en-US" altLang="ko-KR" sz="2400" b="1" dirty="0"/>
              <a:t>10 </a:t>
            </a:r>
            <a:r>
              <a:rPr lang="ko-KR" altLang="en-US" sz="1200" dirty="0"/>
              <a:t>곳</a:t>
            </a:r>
            <a:endParaRPr lang="en-US" altLang="ko-KR" sz="1200" dirty="0"/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D2482091-C04A-7B41-C8DC-757A057BEBF7}"/>
              </a:ext>
            </a:extLst>
          </p:cNvPr>
          <p:cNvSpPr txBox="1">
            <a:spLocks/>
          </p:cNvSpPr>
          <p:nvPr/>
        </p:nvSpPr>
        <p:spPr>
          <a:xfrm>
            <a:off x="5621087" y="2832932"/>
            <a:ext cx="1148581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대전 </a:t>
            </a:r>
            <a:r>
              <a:rPr lang="ko-KR" altLang="en-US" sz="1200" dirty="0" err="1"/>
              <a:t>오류점</a:t>
            </a:r>
            <a:endParaRPr lang="en-US" altLang="ko-KR" sz="1200" dirty="0"/>
          </a:p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대전 </a:t>
            </a:r>
            <a:r>
              <a:rPr lang="ko-KR" altLang="en-US" sz="1200" dirty="0" err="1"/>
              <a:t>탄방점</a:t>
            </a:r>
            <a:endParaRPr lang="en-US" altLang="ko-KR" sz="1200" dirty="0"/>
          </a:p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대전 </a:t>
            </a:r>
            <a:r>
              <a:rPr lang="ko-KR" altLang="en-US" sz="1200" dirty="0" err="1"/>
              <a:t>시청점</a:t>
            </a:r>
            <a:endParaRPr lang="en-US" altLang="ko-KR" sz="1200" dirty="0"/>
          </a:p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대전 </a:t>
            </a:r>
            <a:r>
              <a:rPr lang="ko-KR" altLang="en-US" sz="1200" dirty="0" err="1"/>
              <a:t>둔산점</a:t>
            </a:r>
            <a:endParaRPr lang="en-US" altLang="ko-KR" dirty="0"/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F981D9E8-09A6-8780-D715-5A4A952AF616}"/>
              </a:ext>
            </a:extLst>
          </p:cNvPr>
          <p:cNvSpPr txBox="1">
            <a:spLocks/>
          </p:cNvSpPr>
          <p:nvPr/>
        </p:nvSpPr>
        <p:spPr>
          <a:xfrm>
            <a:off x="6894666" y="2832932"/>
            <a:ext cx="1148581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대전 </a:t>
            </a:r>
            <a:r>
              <a:rPr lang="ko-KR" altLang="en-US" sz="1200" dirty="0" err="1"/>
              <a:t>오류점</a:t>
            </a:r>
            <a:endParaRPr lang="en-US" altLang="ko-KR" sz="1200" dirty="0"/>
          </a:p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대전 </a:t>
            </a:r>
            <a:r>
              <a:rPr lang="ko-KR" altLang="en-US" sz="1200" dirty="0" err="1"/>
              <a:t>탄방점</a:t>
            </a:r>
            <a:endParaRPr lang="en-US" altLang="ko-KR" sz="1200" dirty="0"/>
          </a:p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대전 </a:t>
            </a:r>
            <a:r>
              <a:rPr lang="ko-KR" altLang="en-US" sz="1200" dirty="0" err="1"/>
              <a:t>시청점</a:t>
            </a:r>
            <a:endParaRPr lang="en-US" altLang="ko-KR" sz="1200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69C99DFC-D832-9BB0-36D2-325912CD7A0F}"/>
              </a:ext>
            </a:extLst>
          </p:cNvPr>
          <p:cNvSpPr/>
          <p:nvPr/>
        </p:nvSpPr>
        <p:spPr>
          <a:xfrm>
            <a:off x="1469905" y="3952401"/>
            <a:ext cx="3277670" cy="2438460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4BEC3B56-0454-AD10-E41D-632021A6D951}"/>
              </a:ext>
            </a:extLst>
          </p:cNvPr>
          <p:cNvSpPr txBox="1">
            <a:spLocks/>
          </p:cNvSpPr>
          <p:nvPr/>
        </p:nvSpPr>
        <p:spPr>
          <a:xfrm>
            <a:off x="1580361" y="4081220"/>
            <a:ext cx="2047420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지역별 영업 이익</a:t>
            </a:r>
            <a:endParaRPr lang="en-US" altLang="ko-KR" sz="1200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6510EF8A-B3A4-67E3-F266-4476F965CB05}"/>
              </a:ext>
            </a:extLst>
          </p:cNvPr>
          <p:cNvSpPr/>
          <p:nvPr/>
        </p:nvSpPr>
        <p:spPr>
          <a:xfrm>
            <a:off x="4870439" y="3952401"/>
            <a:ext cx="3436384" cy="2438460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 0">
            <a:extLst>
              <a:ext uri="{FF2B5EF4-FFF2-40B4-BE49-F238E27FC236}">
                <a16:creationId xmlns:a16="http://schemas.microsoft.com/office/drawing/2014/main" id="{A0ED6E52-A98A-2145-1130-80EC5AB28CF3}"/>
              </a:ext>
            </a:extLst>
          </p:cNvPr>
          <p:cNvSpPr txBox="1">
            <a:spLocks/>
          </p:cNvSpPr>
          <p:nvPr/>
        </p:nvSpPr>
        <p:spPr>
          <a:xfrm>
            <a:off x="5467410" y="4081220"/>
            <a:ext cx="21465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defTabSz="914400" rtl="0" eaLnBrk="1" latinLnBrk="0" hangingPunct="1">
              <a:buFontTx/>
              <a:buNone/>
            </a:pPr>
            <a:r>
              <a:rPr lang="ko-KR" altLang="en-US" sz="1200" dirty="0"/>
              <a:t>지점별 영업 이익</a:t>
            </a:r>
            <a:endParaRPr lang="en-US" altLang="ko-KR" sz="1200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0F59BFB9-4BFE-DDC0-2249-2A70C78BD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5" t="58941" r="53079" b="9126"/>
          <a:stretch/>
        </p:blipFill>
        <p:spPr>
          <a:xfrm>
            <a:off x="1695205" y="4476474"/>
            <a:ext cx="2765368" cy="174475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1B3A99F9-1838-945E-FE24-4BCC5DD66B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5" t="58941" r="53079" b="9126"/>
          <a:stretch/>
        </p:blipFill>
        <p:spPr>
          <a:xfrm>
            <a:off x="5026075" y="4495076"/>
            <a:ext cx="2765368" cy="1744755"/>
          </a:xfrm>
          <a:prstGeom prst="rect">
            <a:avLst/>
          </a:prstGeom>
        </p:spPr>
      </p:pic>
      <p:grpSp>
        <p:nvGrpSpPr>
          <p:cNvPr id="49" name="Group 5">
            <a:extLst>
              <a:ext uri="{FF2B5EF4-FFF2-40B4-BE49-F238E27FC236}">
                <a16:creationId xmlns:a16="http://schemas.microsoft.com/office/drawing/2014/main" id="{54A12B83-EEBC-4809-20CF-2F04BCB771BC}"/>
              </a:ext>
            </a:extLst>
          </p:cNvPr>
          <p:cNvGrpSpPr>
            <a:grpSpLocks/>
          </p:cNvGrpSpPr>
          <p:nvPr/>
        </p:nvGrpSpPr>
        <p:grpSpPr>
          <a:xfrm>
            <a:off x="5036964" y="4082640"/>
            <a:ext cx="997606" cy="328295"/>
            <a:chOff x="6299200" y="4152900"/>
            <a:chExt cx="997606" cy="328295"/>
          </a:xfrm>
        </p:grpSpPr>
        <p:sp>
          <p:nvSpPr>
            <p:cNvPr id="50" name="Rect 0">
              <a:extLst>
                <a:ext uri="{FF2B5EF4-FFF2-40B4-BE49-F238E27FC236}">
                  <a16:creationId xmlns:a16="http://schemas.microsoft.com/office/drawing/2014/main" id="{3E02E79A-F933-9618-0BB5-17A4CDDA8B1E}"/>
                </a:ext>
              </a:extLst>
            </p:cNvPr>
            <p:cNvSpPr>
              <a:spLocks/>
            </p:cNvSpPr>
            <p:nvPr/>
          </p:nvSpPr>
          <p:spPr>
            <a:xfrm>
              <a:off x="6305550" y="4152900"/>
              <a:ext cx="946785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Rect 0">
              <a:extLst>
                <a:ext uri="{FF2B5EF4-FFF2-40B4-BE49-F238E27FC236}">
                  <a16:creationId xmlns:a16="http://schemas.microsoft.com/office/drawing/2014/main" id="{E3026CC9-1463-0C01-DFB3-5397DBAD0E17}"/>
                </a:ext>
              </a:extLst>
            </p:cNvPr>
            <p:cNvSpPr txBox="1">
              <a:spLocks/>
            </p:cNvSpPr>
            <p:nvPr/>
          </p:nvSpPr>
          <p:spPr>
            <a:xfrm>
              <a:off x="6299200" y="4197557"/>
              <a:ext cx="997606" cy="215444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800" dirty="0" err="1">
                  <a:latin typeface="맑은 고딕" charset="0"/>
                  <a:ea typeface="맑은 고딕" charset="0"/>
                </a:rPr>
                <a:t>대전오류점</a:t>
              </a:r>
              <a:r>
                <a:rPr lang="ko-KR" altLang="en-US" sz="800" dirty="0">
                  <a:latin typeface="맑은 고딕" charset="0"/>
                  <a:ea typeface="맑은 고딕" charset="0"/>
                </a:rPr>
                <a:t>  </a:t>
              </a:r>
              <a:r>
                <a:rPr lang="en-US" sz="800" dirty="0">
                  <a:latin typeface="맑은 고딕" charset="0"/>
                  <a:ea typeface="맑은 고딕" charset="0"/>
                </a:rPr>
                <a:t>   </a:t>
              </a:r>
              <a:r>
                <a:rPr sz="800" dirty="0">
                  <a:latin typeface="맑은 고딕" charset="0"/>
                  <a:ea typeface="맑은 고딕" charset="0"/>
                </a:rPr>
                <a:t>▼</a:t>
              </a:r>
              <a:endParaRPr lang="ko-KR" altLang="en-US" sz="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5830D60-F4AD-CF74-B339-1A31F320AC60}"/>
              </a:ext>
            </a:extLst>
          </p:cNvPr>
          <p:cNvGrpSpPr/>
          <p:nvPr/>
        </p:nvGrpSpPr>
        <p:grpSpPr>
          <a:xfrm>
            <a:off x="5042044" y="4371565"/>
            <a:ext cx="954405" cy="669827"/>
            <a:chOff x="6304280" y="4441825"/>
            <a:chExt cx="954405" cy="669827"/>
          </a:xfrm>
        </p:grpSpPr>
        <p:sp>
          <p:nvSpPr>
            <p:cNvPr id="53" name="Rect 0">
              <a:extLst>
                <a:ext uri="{FF2B5EF4-FFF2-40B4-BE49-F238E27FC236}">
                  <a16:creationId xmlns:a16="http://schemas.microsoft.com/office/drawing/2014/main" id="{CB6E1CC9-21AD-BD1E-954C-C178B621924E}"/>
                </a:ext>
              </a:extLst>
            </p:cNvPr>
            <p:cNvSpPr>
              <a:spLocks/>
            </p:cNvSpPr>
            <p:nvPr/>
          </p:nvSpPr>
          <p:spPr>
            <a:xfrm>
              <a:off x="6304280" y="4471035"/>
              <a:ext cx="954405" cy="64061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Rect 0">
              <a:extLst>
                <a:ext uri="{FF2B5EF4-FFF2-40B4-BE49-F238E27FC236}">
                  <a16:creationId xmlns:a16="http://schemas.microsoft.com/office/drawing/2014/main" id="{CCFBE2F7-7CDA-9FBF-1033-3B837FA531D4}"/>
                </a:ext>
              </a:extLst>
            </p:cNvPr>
            <p:cNvSpPr txBox="1">
              <a:spLocks/>
            </p:cNvSpPr>
            <p:nvPr/>
          </p:nvSpPr>
          <p:spPr>
            <a:xfrm>
              <a:off x="6307539" y="4441825"/>
              <a:ext cx="904240" cy="65069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lnSpc>
                  <a:spcPts val="1500"/>
                </a:lnSpc>
                <a:buFontTx/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05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탄방점</a:t>
              </a:r>
              <a:endPara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lnSpc>
                  <a:spcPts val="1500"/>
                </a:lnSpc>
                <a:buFontTx/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05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시청점</a:t>
              </a:r>
              <a:endPara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lnSpc>
                  <a:spcPts val="1500"/>
                </a:lnSpc>
                <a:buFontTx/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050" dirty="0" err="1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선화점</a:t>
              </a:r>
              <a:endParaRPr lang="ko-KR" altLang="en-US" sz="105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8E716B9C-EDE6-5218-9C1F-15649B920833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589CA6B-208A-5D72-9E08-1DCB08585FAE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F912E5AD-E89F-9E1D-7FC8-B264591E5EFB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868BA292-3021-652A-B5E1-88F486859A42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55" name="직사각형 54">
                    <a:extLst>
                      <a:ext uri="{FF2B5EF4-FFF2-40B4-BE49-F238E27FC236}">
                        <a16:creationId xmlns:a16="http://schemas.microsoft.com/office/drawing/2014/main" id="{643E7B29-3729-A4AD-7DA0-D36332146730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89FC8311-D01A-3D9B-21D0-6EA91FE0794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59" name="직사각형 58">
                      <a:extLst>
                        <a:ext uri="{FF2B5EF4-FFF2-40B4-BE49-F238E27FC236}">
                          <a16:creationId xmlns:a16="http://schemas.microsoft.com/office/drawing/2014/main" id="{85F26FA1-0022-E447-7F4F-3F0E7024D2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60" name="그림 59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15AE637-C5F3-7166-FA0C-C5783A60492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그림 60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02506ED-9E45-B2C6-0AD9-6D93520C549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2" name="그림 61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3CA2CF8-2AE4-C28F-99F3-D77500D090F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Rect 0">
                      <a:extLst>
                        <a:ext uri="{FF2B5EF4-FFF2-40B4-BE49-F238E27FC236}">
                          <a16:creationId xmlns:a16="http://schemas.microsoft.com/office/drawing/2014/main" id="{0FDECEC2-2F06-3215-AB3E-DB4D1F38862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46" name="그림 45">
                  <a:extLst>
                    <a:ext uri="{FF2B5EF4-FFF2-40B4-BE49-F238E27FC236}">
                      <a16:creationId xmlns:a16="http://schemas.microsoft.com/office/drawing/2014/main" id="{8F238FF3-C0C3-3D33-E4CB-25ACC1282F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74" name="Rect 0">
                <a:extLst>
                  <a:ext uri="{FF2B5EF4-FFF2-40B4-BE49-F238E27FC236}">
                    <a16:creationId xmlns:a16="http://schemas.microsoft.com/office/drawing/2014/main" id="{7469915A-2C93-907E-EF1D-6CAC0762EF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95785" cy="21698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지점관리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가맹상담관리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ABFF2C6-27B3-C25E-F18A-2E53EA6617D1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28770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572468" y="2111645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조직 관리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조직 관리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본사의 직원을 관리할 수 있는 화면이다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110642"/>
              </p:ext>
            </p:extLst>
          </p:nvPr>
        </p:nvGraphicFramePr>
        <p:xfrm>
          <a:off x="8512044" y="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신규 직원 등록 버튼을 통해</a:t>
                      </a:r>
                      <a:endParaRPr lang="en-US" altLang="ko-KR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신규 직원에 대한 정보를 입력할 수 있다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퇴직 버튼 클릭 시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직원을 선택하여 퇴직 처리할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본사의 직원을 관리할 수 있는 화면이다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도형 123">
            <a:extLst>
              <a:ext uri="{FF2B5EF4-FFF2-40B4-BE49-F238E27FC236}">
                <a16:creationId xmlns:a16="http://schemas.microsoft.com/office/drawing/2014/main" id="{CDB46596-83DB-1580-07A3-5B9D394D0119}"/>
              </a:ext>
            </a:extLst>
          </p:cNvPr>
          <p:cNvSpPr>
            <a:spLocks/>
          </p:cNvSpPr>
          <p:nvPr/>
        </p:nvSpPr>
        <p:spPr>
          <a:xfrm>
            <a:off x="12367529" y="5077919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54F8A5B3-D460-DDAB-85F6-F9F0D9B02055}"/>
              </a:ext>
            </a:extLst>
          </p:cNvPr>
          <p:cNvSpPr>
            <a:spLocks/>
          </p:cNvSpPr>
          <p:nvPr/>
        </p:nvSpPr>
        <p:spPr>
          <a:xfrm>
            <a:off x="12253379" y="5684243"/>
            <a:ext cx="1727652" cy="309617"/>
          </a:xfrm>
          <a:prstGeom prst="rect">
            <a:avLst/>
          </a:prstGeom>
          <a:solidFill>
            <a:schemeClr val="bg1"/>
          </a:solidFill>
          <a:ln w="19050" cap="flat" cmpd="sng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139047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조직관리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직원 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교육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4D943E14-A4A3-AAC2-5304-6B268E4AB7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632357"/>
              </p:ext>
            </p:extLst>
          </p:nvPr>
        </p:nvGraphicFramePr>
        <p:xfrm>
          <a:off x="1613816" y="2836042"/>
          <a:ext cx="6620443" cy="30030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8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4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53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7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77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772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0241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선택</a:t>
                      </a:r>
                      <a:r>
                        <a:rPr sz="1100" b="1" i="0" kern="1200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11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 dirty="0" err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직원명</a:t>
                      </a:r>
                      <a:endParaRPr lang="ko-KR" altLang="en-US" sz="11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생년월일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연락처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파일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비고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</a:t>
                      </a:r>
                      <a:r>
                        <a:rPr lang="en-US" altLang="ko-KR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endParaRPr kumimoji="0" lang="ko-KR" altLang="en-US" sz="1100" b="0" i="0" strike="noStrike" kern="1200" cap="none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7128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960316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>
                        <a:buFontTx/>
                        <a:buNone/>
                      </a:pPr>
                      <a:r>
                        <a:rPr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010-</a:t>
                      </a:r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1111-1111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6" name="그룹 15">
            <a:extLst>
              <a:ext uri="{FF2B5EF4-FFF2-40B4-BE49-F238E27FC236}">
                <a16:creationId xmlns:a16="http://schemas.microsoft.com/office/drawing/2014/main" id="{371E6C37-1C4D-E867-05A4-01DDFD7AA774}"/>
              </a:ext>
            </a:extLst>
          </p:cNvPr>
          <p:cNvGrpSpPr/>
          <p:nvPr/>
        </p:nvGrpSpPr>
        <p:grpSpPr>
          <a:xfrm>
            <a:off x="5836959" y="3254375"/>
            <a:ext cx="1212850" cy="349250"/>
            <a:chOff x="5807025" y="3244215"/>
            <a:chExt cx="1212850" cy="349250"/>
          </a:xfrm>
        </p:grpSpPr>
        <p:pic>
          <p:nvPicPr>
            <p:cNvPr id="3" name="Picture ">
              <a:extLst>
                <a:ext uri="{FF2B5EF4-FFF2-40B4-BE49-F238E27FC236}">
                  <a16:creationId xmlns:a16="http://schemas.microsoft.com/office/drawing/2014/main" id="{B4BF09FB-C229-962D-91FE-094505604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4" name="Picture ">
              <a:extLst>
                <a:ext uri="{FF2B5EF4-FFF2-40B4-BE49-F238E27FC236}">
                  <a16:creationId xmlns:a16="http://schemas.microsoft.com/office/drawing/2014/main" id="{391637B0-87DA-BCD4-D7F1-A78C720DF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7" name="Picture ">
              <a:extLst>
                <a:ext uri="{FF2B5EF4-FFF2-40B4-BE49-F238E27FC236}">
                  <a16:creationId xmlns:a16="http://schemas.microsoft.com/office/drawing/2014/main" id="{29F895D1-7473-D111-A982-651990140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717EB5D9-8CA2-7451-E952-A43156A1025E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0B5671-C61B-496C-1E3C-94D2EAFCA22E}"/>
              </a:ext>
            </a:extLst>
          </p:cNvPr>
          <p:cNvGrpSpPr/>
          <p:nvPr/>
        </p:nvGrpSpPr>
        <p:grpSpPr>
          <a:xfrm>
            <a:off x="5843944" y="3699378"/>
            <a:ext cx="1212850" cy="349250"/>
            <a:chOff x="5807025" y="3244215"/>
            <a:chExt cx="1212850" cy="349250"/>
          </a:xfrm>
        </p:grpSpPr>
        <p:pic>
          <p:nvPicPr>
            <p:cNvPr id="19" name="Picture ">
              <a:extLst>
                <a:ext uri="{FF2B5EF4-FFF2-40B4-BE49-F238E27FC236}">
                  <a16:creationId xmlns:a16="http://schemas.microsoft.com/office/drawing/2014/main" id="{50A09147-48F4-C0F8-C0BA-3D45D6A65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20" name="Picture ">
              <a:extLst>
                <a:ext uri="{FF2B5EF4-FFF2-40B4-BE49-F238E27FC236}">
                  <a16:creationId xmlns:a16="http://schemas.microsoft.com/office/drawing/2014/main" id="{96CAEF2A-AC5B-91B5-D01F-8BF2E5D4C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43" name="Picture ">
              <a:extLst>
                <a:ext uri="{FF2B5EF4-FFF2-40B4-BE49-F238E27FC236}">
                  <a16:creationId xmlns:a16="http://schemas.microsoft.com/office/drawing/2014/main" id="{54628DBA-EB83-5F09-418E-95CDB5115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45" name="Rect 0">
              <a:extLst>
                <a:ext uri="{FF2B5EF4-FFF2-40B4-BE49-F238E27FC236}">
                  <a16:creationId xmlns:a16="http://schemas.microsoft.com/office/drawing/2014/main" id="{DA7CEB20-B45B-DCB0-A4C0-7ABFB5D520FC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6FB34BD-8E65-B6C9-8B65-2CAB520F9700}"/>
              </a:ext>
            </a:extLst>
          </p:cNvPr>
          <p:cNvGrpSpPr/>
          <p:nvPr/>
        </p:nvGrpSpPr>
        <p:grpSpPr>
          <a:xfrm>
            <a:off x="5843944" y="4149586"/>
            <a:ext cx="1212850" cy="349250"/>
            <a:chOff x="5807025" y="3244215"/>
            <a:chExt cx="1212850" cy="349250"/>
          </a:xfrm>
        </p:grpSpPr>
        <p:pic>
          <p:nvPicPr>
            <p:cNvPr id="55" name="Picture ">
              <a:extLst>
                <a:ext uri="{FF2B5EF4-FFF2-40B4-BE49-F238E27FC236}">
                  <a16:creationId xmlns:a16="http://schemas.microsoft.com/office/drawing/2014/main" id="{CAC7D096-EED7-F3A8-EB1C-CC649DE47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56" name="Picture ">
              <a:extLst>
                <a:ext uri="{FF2B5EF4-FFF2-40B4-BE49-F238E27FC236}">
                  <a16:creationId xmlns:a16="http://schemas.microsoft.com/office/drawing/2014/main" id="{740E15A0-F2DF-0CAF-17CC-660A4FBB55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58" name="Picture ">
              <a:extLst>
                <a:ext uri="{FF2B5EF4-FFF2-40B4-BE49-F238E27FC236}">
                  <a16:creationId xmlns:a16="http://schemas.microsoft.com/office/drawing/2014/main" id="{E1A2A837-DDDE-0D03-5BC3-5844CB54AB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59" name="Rect 0">
              <a:extLst>
                <a:ext uri="{FF2B5EF4-FFF2-40B4-BE49-F238E27FC236}">
                  <a16:creationId xmlns:a16="http://schemas.microsoft.com/office/drawing/2014/main" id="{9A3F337D-071D-B2E4-4D76-0A1C9FE0A339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565640B1-B45E-3B0D-E917-D01480CA002A}"/>
              </a:ext>
            </a:extLst>
          </p:cNvPr>
          <p:cNvGrpSpPr/>
          <p:nvPr/>
        </p:nvGrpSpPr>
        <p:grpSpPr>
          <a:xfrm>
            <a:off x="5843944" y="4599159"/>
            <a:ext cx="1212850" cy="349250"/>
            <a:chOff x="5807025" y="3244215"/>
            <a:chExt cx="1212850" cy="349250"/>
          </a:xfrm>
        </p:grpSpPr>
        <p:pic>
          <p:nvPicPr>
            <p:cNvPr id="64" name="Picture ">
              <a:extLst>
                <a:ext uri="{FF2B5EF4-FFF2-40B4-BE49-F238E27FC236}">
                  <a16:creationId xmlns:a16="http://schemas.microsoft.com/office/drawing/2014/main" id="{71E6B837-153A-3FFB-7965-165590413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65" name="Picture ">
              <a:extLst>
                <a:ext uri="{FF2B5EF4-FFF2-40B4-BE49-F238E27FC236}">
                  <a16:creationId xmlns:a16="http://schemas.microsoft.com/office/drawing/2014/main" id="{2BEA5DDC-67A0-6845-2539-C20A72CAD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67" name="Picture ">
              <a:extLst>
                <a:ext uri="{FF2B5EF4-FFF2-40B4-BE49-F238E27FC236}">
                  <a16:creationId xmlns:a16="http://schemas.microsoft.com/office/drawing/2014/main" id="{2B9BDBFE-EEBE-8E0D-00D3-5734E173EB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75" name="Rect 0">
              <a:extLst>
                <a:ext uri="{FF2B5EF4-FFF2-40B4-BE49-F238E27FC236}">
                  <a16:creationId xmlns:a16="http://schemas.microsoft.com/office/drawing/2014/main" id="{12A46225-1881-D5B8-7F95-5E214AE168D2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AC8B4B37-5B81-8163-3B96-E92C53279311}"/>
              </a:ext>
            </a:extLst>
          </p:cNvPr>
          <p:cNvGrpSpPr/>
          <p:nvPr/>
        </p:nvGrpSpPr>
        <p:grpSpPr>
          <a:xfrm>
            <a:off x="5856476" y="5054640"/>
            <a:ext cx="1212850" cy="349250"/>
            <a:chOff x="5807025" y="3244215"/>
            <a:chExt cx="1212850" cy="349250"/>
          </a:xfrm>
        </p:grpSpPr>
        <p:pic>
          <p:nvPicPr>
            <p:cNvPr id="81" name="Picture ">
              <a:extLst>
                <a:ext uri="{FF2B5EF4-FFF2-40B4-BE49-F238E27FC236}">
                  <a16:creationId xmlns:a16="http://schemas.microsoft.com/office/drawing/2014/main" id="{F25B1EC9-7BD0-A567-AE4B-6C9B68014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82" name="Picture ">
              <a:extLst>
                <a:ext uri="{FF2B5EF4-FFF2-40B4-BE49-F238E27FC236}">
                  <a16:creationId xmlns:a16="http://schemas.microsoft.com/office/drawing/2014/main" id="{2FCD164C-A69F-6C67-19C9-CF65B941B9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83" name="Picture ">
              <a:extLst>
                <a:ext uri="{FF2B5EF4-FFF2-40B4-BE49-F238E27FC236}">
                  <a16:creationId xmlns:a16="http://schemas.microsoft.com/office/drawing/2014/main" id="{01425BB7-F5C6-6F9F-6361-E80F1B7275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84" name="Rect 0">
              <a:extLst>
                <a:ext uri="{FF2B5EF4-FFF2-40B4-BE49-F238E27FC236}">
                  <a16:creationId xmlns:a16="http://schemas.microsoft.com/office/drawing/2014/main" id="{445ED753-3766-C88A-2327-A698A75A6513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116F28BD-F3C7-57EB-AC07-390475F1389C}"/>
              </a:ext>
            </a:extLst>
          </p:cNvPr>
          <p:cNvGrpSpPr/>
          <p:nvPr/>
        </p:nvGrpSpPr>
        <p:grpSpPr>
          <a:xfrm>
            <a:off x="5856476" y="5503578"/>
            <a:ext cx="1212850" cy="349250"/>
            <a:chOff x="5807025" y="3244215"/>
            <a:chExt cx="1212850" cy="349250"/>
          </a:xfrm>
        </p:grpSpPr>
        <p:pic>
          <p:nvPicPr>
            <p:cNvPr id="86" name="Picture ">
              <a:extLst>
                <a:ext uri="{FF2B5EF4-FFF2-40B4-BE49-F238E27FC236}">
                  <a16:creationId xmlns:a16="http://schemas.microsoft.com/office/drawing/2014/main" id="{04346B77-335D-5DE0-BEF6-55F410F1F9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2160" y="324421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87" name="Picture ">
              <a:extLst>
                <a:ext uri="{FF2B5EF4-FFF2-40B4-BE49-F238E27FC236}">
                  <a16:creationId xmlns:a16="http://schemas.microsoft.com/office/drawing/2014/main" id="{D78086DC-E043-84CA-2B93-AAD083050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7675" y="3260725"/>
              <a:ext cx="168275" cy="168275"/>
            </a:xfrm>
            <a:prstGeom prst="rect">
              <a:avLst/>
            </a:prstGeom>
            <a:noFill/>
          </p:spPr>
        </p:pic>
        <p:pic>
          <p:nvPicPr>
            <p:cNvPr id="88" name="Picture ">
              <a:extLst>
                <a:ext uri="{FF2B5EF4-FFF2-40B4-BE49-F238E27FC236}">
                  <a16:creationId xmlns:a16="http://schemas.microsoft.com/office/drawing/2014/main" id="{54904611-B13A-41C0-FB85-3C820B5C78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6010" y="3244215"/>
              <a:ext cx="168275" cy="168275"/>
            </a:xfrm>
            <a:prstGeom prst="rect">
              <a:avLst/>
            </a:prstGeom>
            <a:noFill/>
          </p:spPr>
        </p:pic>
        <p:sp>
          <p:nvSpPr>
            <p:cNvPr id="89" name="Rect 0">
              <a:extLst>
                <a:ext uri="{FF2B5EF4-FFF2-40B4-BE49-F238E27FC236}">
                  <a16:creationId xmlns:a16="http://schemas.microsoft.com/office/drawing/2014/main" id="{0EAA20A9-2381-43B2-95EF-335CB1DEB5BF}"/>
                </a:ext>
              </a:extLst>
            </p:cNvPr>
            <p:cNvSpPr txBox="1">
              <a:spLocks/>
            </p:cNvSpPr>
            <p:nvPr/>
          </p:nvSpPr>
          <p:spPr>
            <a:xfrm>
              <a:off x="5807025" y="3408045"/>
              <a:ext cx="1212850" cy="1854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이력서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보건증</a:t>
              </a:r>
              <a:r>
                <a:rPr sz="6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6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재직증명서</a:t>
              </a:r>
              <a:endParaRPr lang="ko-KR" altLang="en-US" sz="6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Rect 0">
            <a:extLst>
              <a:ext uri="{FF2B5EF4-FFF2-40B4-BE49-F238E27FC236}">
                <a16:creationId xmlns:a16="http://schemas.microsoft.com/office/drawing/2014/main" id="{ACE952B5-DC85-BC78-89EE-398327924906}"/>
              </a:ext>
            </a:extLst>
          </p:cNvPr>
          <p:cNvSpPr>
            <a:spLocks/>
          </p:cNvSpPr>
          <p:nvPr/>
        </p:nvSpPr>
        <p:spPr>
          <a:xfrm>
            <a:off x="6527869" y="6103495"/>
            <a:ext cx="958816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신규 직원 등록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F68B248-3C15-8297-1E8C-03EC1B32FE91}"/>
              </a:ext>
            </a:extLst>
          </p:cNvPr>
          <p:cNvGrpSpPr/>
          <p:nvPr/>
        </p:nvGrpSpPr>
        <p:grpSpPr>
          <a:xfrm>
            <a:off x="6348490" y="2451468"/>
            <a:ext cx="1853906" cy="239572"/>
            <a:chOff x="5189220" y="2400891"/>
            <a:chExt cx="1853906" cy="239572"/>
          </a:xfrm>
        </p:grpSpPr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49C8D5C4-434C-80D2-E079-97CCC09B726E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 err="1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직원명</a:t>
              </a:r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검색</a:t>
              </a:r>
            </a:p>
          </p:txBody>
        </p: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667B714E-F6E2-2FD8-8332-0EA6E95C7ECA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sp>
        <p:nvSpPr>
          <p:cNvPr id="18" name="Rect 0">
            <a:extLst>
              <a:ext uri="{FF2B5EF4-FFF2-40B4-BE49-F238E27FC236}">
                <a16:creationId xmlns:a16="http://schemas.microsoft.com/office/drawing/2014/main" id="{B4B2D05D-057E-C4B6-CF24-AD7F1A6A161A}"/>
              </a:ext>
            </a:extLst>
          </p:cNvPr>
          <p:cNvSpPr>
            <a:spLocks/>
          </p:cNvSpPr>
          <p:nvPr/>
        </p:nvSpPr>
        <p:spPr>
          <a:xfrm>
            <a:off x="7546439" y="6100087"/>
            <a:ext cx="687819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 dirty="0" err="1">
                <a:latin typeface="맑은 고딕" charset="0"/>
                <a:ea typeface="맑은 고딕" charset="0"/>
              </a:rPr>
              <a:t>퇴직</a:t>
            </a:r>
            <a:endParaRPr lang="ko-KR" altLang="en-US" sz="900" dirty="0"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6B01540A-B6AC-BC53-31A2-F9CCE5308C90}"/>
              </a:ext>
            </a:extLst>
          </p:cNvPr>
          <p:cNvSpPr>
            <a:spLocks/>
          </p:cNvSpPr>
          <p:nvPr/>
        </p:nvSpPr>
        <p:spPr>
          <a:xfrm>
            <a:off x="1835665" y="3288216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BDCF1AB0-F4F0-6CDD-8C7C-295CC4AEB739}"/>
              </a:ext>
            </a:extLst>
          </p:cNvPr>
          <p:cNvSpPr>
            <a:spLocks/>
          </p:cNvSpPr>
          <p:nvPr/>
        </p:nvSpPr>
        <p:spPr>
          <a:xfrm>
            <a:off x="1844702" y="3740390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F4645E63-EA54-0E5D-E16B-4220E7AE9B61}"/>
              </a:ext>
            </a:extLst>
          </p:cNvPr>
          <p:cNvSpPr>
            <a:spLocks/>
          </p:cNvSpPr>
          <p:nvPr/>
        </p:nvSpPr>
        <p:spPr>
          <a:xfrm>
            <a:off x="1838114" y="4207341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A3F82EB2-4100-D4A3-9516-8D0568136B2C}"/>
              </a:ext>
            </a:extLst>
          </p:cNvPr>
          <p:cNvSpPr>
            <a:spLocks/>
          </p:cNvSpPr>
          <p:nvPr/>
        </p:nvSpPr>
        <p:spPr>
          <a:xfrm>
            <a:off x="1838653" y="4650893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BEA5D539-A89F-2FE9-857B-F0F63D0DCE27}"/>
              </a:ext>
            </a:extLst>
          </p:cNvPr>
          <p:cNvSpPr>
            <a:spLocks/>
          </p:cNvSpPr>
          <p:nvPr/>
        </p:nvSpPr>
        <p:spPr>
          <a:xfrm>
            <a:off x="1847275" y="5071150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520FBA1E-058C-AE11-61CE-505C06E89EF6}"/>
              </a:ext>
            </a:extLst>
          </p:cNvPr>
          <p:cNvSpPr>
            <a:spLocks/>
          </p:cNvSpPr>
          <p:nvPr/>
        </p:nvSpPr>
        <p:spPr>
          <a:xfrm>
            <a:off x="1844702" y="5538101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7209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572468" y="2111645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조직 관리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94434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조직 관리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교육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 직원의 교육 이수를 관리할 수 있는 화면이다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500659"/>
              </p:ext>
            </p:extLst>
          </p:nvPr>
        </p:nvGraphicFramePr>
        <p:xfrm>
          <a:off x="8512044" y="2"/>
          <a:ext cx="3679954" cy="489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일정 버튼 클릭 시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캘린더를 통해 일정을 확인할 수 있다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교육 등록 버튼을 통해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교육을 입력할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 클릭 시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SELECT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BOX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형성되어 선택 삭제할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 직원의 교육 이수를 관리할 수 있는 화면이다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139047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조직관리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직원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교육 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sp>
        <p:nvSpPr>
          <p:cNvPr id="14" name="Rect 0">
            <a:extLst>
              <a:ext uri="{FF2B5EF4-FFF2-40B4-BE49-F238E27FC236}">
                <a16:creationId xmlns:a16="http://schemas.microsoft.com/office/drawing/2014/main" id="{EE38A96B-A7C6-D061-8595-98FEB0588EAB}"/>
              </a:ext>
            </a:extLst>
          </p:cNvPr>
          <p:cNvSpPr>
            <a:spLocks/>
          </p:cNvSpPr>
          <p:nvPr/>
        </p:nvSpPr>
        <p:spPr>
          <a:xfrm>
            <a:off x="7490250" y="3248826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4857B77F-FFAE-9C0D-EF51-C5B6CAEF817F}"/>
              </a:ext>
            </a:extLst>
          </p:cNvPr>
          <p:cNvSpPr>
            <a:spLocks/>
          </p:cNvSpPr>
          <p:nvPr/>
        </p:nvSpPr>
        <p:spPr>
          <a:xfrm>
            <a:off x="7490249" y="3677419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A766C392-FF02-884C-A162-37B204BBC97A}"/>
              </a:ext>
            </a:extLst>
          </p:cNvPr>
          <p:cNvSpPr>
            <a:spLocks/>
          </p:cNvSpPr>
          <p:nvPr/>
        </p:nvSpPr>
        <p:spPr>
          <a:xfrm>
            <a:off x="7490249" y="4107570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31E6141D-8D69-197B-30E8-434F1915D073}"/>
              </a:ext>
            </a:extLst>
          </p:cNvPr>
          <p:cNvSpPr>
            <a:spLocks/>
          </p:cNvSpPr>
          <p:nvPr/>
        </p:nvSpPr>
        <p:spPr>
          <a:xfrm>
            <a:off x="7490248" y="4592629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DB06933C-A7A1-BE20-80F5-7A276223879D}"/>
              </a:ext>
            </a:extLst>
          </p:cNvPr>
          <p:cNvSpPr>
            <a:spLocks/>
          </p:cNvSpPr>
          <p:nvPr/>
        </p:nvSpPr>
        <p:spPr>
          <a:xfrm>
            <a:off x="7490248" y="4998305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DECB4358-EB90-93F7-CF17-4106E36EE0C2}"/>
              </a:ext>
            </a:extLst>
          </p:cNvPr>
          <p:cNvSpPr>
            <a:spLocks/>
          </p:cNvSpPr>
          <p:nvPr/>
        </p:nvSpPr>
        <p:spPr>
          <a:xfrm>
            <a:off x="7490247" y="5451373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6" name="Table 3">
            <a:extLst>
              <a:ext uri="{FF2B5EF4-FFF2-40B4-BE49-F238E27FC236}">
                <a16:creationId xmlns:a16="http://schemas.microsoft.com/office/drawing/2014/main" id="{E0F99C6F-19BC-B41D-9DB0-6CC239514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293464"/>
              </p:ext>
            </p:extLst>
          </p:nvPr>
        </p:nvGraphicFramePr>
        <p:xfrm>
          <a:off x="1496639" y="2959254"/>
          <a:ext cx="6946265" cy="315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5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순번 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 dirty="0" err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직원명</a:t>
                      </a:r>
                      <a:endParaRPr lang="ko-KR" altLang="en-US" sz="11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교육 이수 예정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교육 이수 완료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교육일정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endParaRPr kumimoji="0" lang="ko-KR" altLang="en-US" sz="11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Rect 0">
            <a:extLst>
              <a:ext uri="{FF2B5EF4-FFF2-40B4-BE49-F238E27FC236}">
                <a16:creationId xmlns:a16="http://schemas.microsoft.com/office/drawing/2014/main" id="{D7B215ED-46F4-3947-5377-EE54C7E30C47}"/>
              </a:ext>
            </a:extLst>
          </p:cNvPr>
          <p:cNvSpPr>
            <a:spLocks/>
          </p:cNvSpPr>
          <p:nvPr/>
        </p:nvSpPr>
        <p:spPr>
          <a:xfrm>
            <a:off x="7346895" y="3384531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98" name="Rect 0">
            <a:extLst>
              <a:ext uri="{FF2B5EF4-FFF2-40B4-BE49-F238E27FC236}">
                <a16:creationId xmlns:a16="http://schemas.microsoft.com/office/drawing/2014/main" id="{2B316A52-CB4E-B775-8C16-E8A7B30CF384}"/>
              </a:ext>
            </a:extLst>
          </p:cNvPr>
          <p:cNvSpPr>
            <a:spLocks/>
          </p:cNvSpPr>
          <p:nvPr/>
        </p:nvSpPr>
        <p:spPr>
          <a:xfrm>
            <a:off x="7346895" y="3856336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99" name="Rect 0">
            <a:extLst>
              <a:ext uri="{FF2B5EF4-FFF2-40B4-BE49-F238E27FC236}">
                <a16:creationId xmlns:a16="http://schemas.microsoft.com/office/drawing/2014/main" id="{6BBAADB6-649D-E960-1802-687AC014B3AF}"/>
              </a:ext>
            </a:extLst>
          </p:cNvPr>
          <p:cNvSpPr>
            <a:spLocks/>
          </p:cNvSpPr>
          <p:nvPr/>
        </p:nvSpPr>
        <p:spPr>
          <a:xfrm>
            <a:off x="7346895" y="4328141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0" name="Rect 0">
            <a:extLst>
              <a:ext uri="{FF2B5EF4-FFF2-40B4-BE49-F238E27FC236}">
                <a16:creationId xmlns:a16="http://schemas.microsoft.com/office/drawing/2014/main" id="{266954B9-F2A4-88E4-9283-379B6187CA53}"/>
              </a:ext>
            </a:extLst>
          </p:cNvPr>
          <p:cNvSpPr>
            <a:spLocks/>
          </p:cNvSpPr>
          <p:nvPr/>
        </p:nvSpPr>
        <p:spPr>
          <a:xfrm>
            <a:off x="7346895" y="4799946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1" name="Rect 0">
            <a:extLst>
              <a:ext uri="{FF2B5EF4-FFF2-40B4-BE49-F238E27FC236}">
                <a16:creationId xmlns:a16="http://schemas.microsoft.com/office/drawing/2014/main" id="{7C9A662E-893B-D5F6-0C30-3C3EE23D688F}"/>
              </a:ext>
            </a:extLst>
          </p:cNvPr>
          <p:cNvSpPr>
            <a:spLocks/>
          </p:cNvSpPr>
          <p:nvPr/>
        </p:nvSpPr>
        <p:spPr>
          <a:xfrm>
            <a:off x="7346895" y="5271751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2" name="Rect 0">
            <a:extLst>
              <a:ext uri="{FF2B5EF4-FFF2-40B4-BE49-F238E27FC236}">
                <a16:creationId xmlns:a16="http://schemas.microsoft.com/office/drawing/2014/main" id="{5F8A4A11-BE2E-6D8B-3686-E78103F7A3D6}"/>
              </a:ext>
            </a:extLst>
          </p:cNvPr>
          <p:cNvSpPr>
            <a:spLocks/>
          </p:cNvSpPr>
          <p:nvPr/>
        </p:nvSpPr>
        <p:spPr>
          <a:xfrm>
            <a:off x="7346895" y="5743556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66BFECC1-68B6-BD41-109A-8F8E4B5C0151}"/>
              </a:ext>
            </a:extLst>
          </p:cNvPr>
          <p:cNvSpPr>
            <a:spLocks/>
          </p:cNvSpPr>
          <p:nvPr/>
        </p:nvSpPr>
        <p:spPr>
          <a:xfrm>
            <a:off x="6388079" y="6292706"/>
            <a:ext cx="958816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신규 교육 등록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B90DB0D5-B399-7DE6-27B9-6507E855A119}"/>
              </a:ext>
            </a:extLst>
          </p:cNvPr>
          <p:cNvSpPr>
            <a:spLocks/>
          </p:cNvSpPr>
          <p:nvPr/>
        </p:nvSpPr>
        <p:spPr>
          <a:xfrm>
            <a:off x="7507913" y="6283493"/>
            <a:ext cx="687819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A270BB-1C31-D5C6-0433-055C51FA1571}"/>
              </a:ext>
            </a:extLst>
          </p:cNvPr>
          <p:cNvGrpSpPr/>
          <p:nvPr/>
        </p:nvGrpSpPr>
        <p:grpSpPr>
          <a:xfrm>
            <a:off x="6431156" y="2560386"/>
            <a:ext cx="1853906" cy="239572"/>
            <a:chOff x="5189220" y="2400891"/>
            <a:chExt cx="1853906" cy="239572"/>
          </a:xfrm>
        </p:grpSpPr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E1C29C67-B768-9AC5-F3D7-6CEABB26CF0D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DDD1871A-B395-BF08-2751-BA9B7843F6DE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855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572468" y="2111645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조직 관리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조직 관리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교육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 직원의 교육 이수를 관리할 수 있는 화면이다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428372"/>
              </p:ext>
            </p:extLst>
          </p:nvPr>
        </p:nvGraphicFramePr>
        <p:xfrm>
          <a:off x="8512044" y="2"/>
          <a:ext cx="3679954" cy="489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일정 버튼 클릭 시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캘린더를 통해 일정을 확인할 수 있다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교육 등록 버튼을 통해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교육을 입력할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 클릭 시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SELECT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BOX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형성되어 선택 삭제할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 직원의 교육 이수를 관리할 수 있는 화면이다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139047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조직관리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직원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교육 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sp>
        <p:nvSpPr>
          <p:cNvPr id="14" name="Rect 0">
            <a:extLst>
              <a:ext uri="{FF2B5EF4-FFF2-40B4-BE49-F238E27FC236}">
                <a16:creationId xmlns:a16="http://schemas.microsoft.com/office/drawing/2014/main" id="{EE38A96B-A7C6-D061-8595-98FEB0588EAB}"/>
              </a:ext>
            </a:extLst>
          </p:cNvPr>
          <p:cNvSpPr>
            <a:spLocks/>
          </p:cNvSpPr>
          <p:nvPr/>
        </p:nvSpPr>
        <p:spPr>
          <a:xfrm>
            <a:off x="7490250" y="3248826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4857B77F-FFAE-9C0D-EF51-C5B6CAEF817F}"/>
              </a:ext>
            </a:extLst>
          </p:cNvPr>
          <p:cNvSpPr>
            <a:spLocks/>
          </p:cNvSpPr>
          <p:nvPr/>
        </p:nvSpPr>
        <p:spPr>
          <a:xfrm>
            <a:off x="7490249" y="3677419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A766C392-FF02-884C-A162-37B204BBC97A}"/>
              </a:ext>
            </a:extLst>
          </p:cNvPr>
          <p:cNvSpPr>
            <a:spLocks/>
          </p:cNvSpPr>
          <p:nvPr/>
        </p:nvSpPr>
        <p:spPr>
          <a:xfrm>
            <a:off x="7490249" y="4107570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31E6141D-8D69-197B-30E8-434F1915D073}"/>
              </a:ext>
            </a:extLst>
          </p:cNvPr>
          <p:cNvSpPr>
            <a:spLocks/>
          </p:cNvSpPr>
          <p:nvPr/>
        </p:nvSpPr>
        <p:spPr>
          <a:xfrm>
            <a:off x="7490248" y="4592629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DB06933C-A7A1-BE20-80F5-7A276223879D}"/>
              </a:ext>
            </a:extLst>
          </p:cNvPr>
          <p:cNvSpPr>
            <a:spLocks/>
          </p:cNvSpPr>
          <p:nvPr/>
        </p:nvSpPr>
        <p:spPr>
          <a:xfrm>
            <a:off x="7490248" y="4998305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DECB4358-EB90-93F7-CF17-4106E36EE0C2}"/>
              </a:ext>
            </a:extLst>
          </p:cNvPr>
          <p:cNvSpPr>
            <a:spLocks/>
          </p:cNvSpPr>
          <p:nvPr/>
        </p:nvSpPr>
        <p:spPr>
          <a:xfrm>
            <a:off x="7490247" y="5451373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6" name="Table 3">
            <a:extLst>
              <a:ext uri="{FF2B5EF4-FFF2-40B4-BE49-F238E27FC236}">
                <a16:creationId xmlns:a16="http://schemas.microsoft.com/office/drawing/2014/main" id="{E0F99C6F-19BC-B41D-9DB0-6CC239514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352149"/>
              </p:ext>
            </p:extLst>
          </p:nvPr>
        </p:nvGraphicFramePr>
        <p:xfrm>
          <a:off x="1496639" y="2959254"/>
          <a:ext cx="6946265" cy="315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5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1" i="0" kern="1200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선택</a:t>
                      </a:r>
                      <a:r>
                        <a:rPr sz="1100" b="1" i="0" kern="1200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endParaRPr lang="ko-KR" altLang="en-US" sz="11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 dirty="0" err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직원명</a:t>
                      </a:r>
                      <a:endParaRPr lang="ko-KR" altLang="en-US" sz="11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교육 이수 예정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교육 이수 완료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교육일정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endParaRPr kumimoji="0" lang="ko-KR" altLang="en-US" sz="11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7" name="Rect 0">
            <a:extLst>
              <a:ext uri="{FF2B5EF4-FFF2-40B4-BE49-F238E27FC236}">
                <a16:creationId xmlns:a16="http://schemas.microsoft.com/office/drawing/2014/main" id="{D7B215ED-46F4-3947-5377-EE54C7E30C47}"/>
              </a:ext>
            </a:extLst>
          </p:cNvPr>
          <p:cNvSpPr>
            <a:spLocks/>
          </p:cNvSpPr>
          <p:nvPr/>
        </p:nvSpPr>
        <p:spPr>
          <a:xfrm>
            <a:off x="7346895" y="3384531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98" name="Rect 0">
            <a:extLst>
              <a:ext uri="{FF2B5EF4-FFF2-40B4-BE49-F238E27FC236}">
                <a16:creationId xmlns:a16="http://schemas.microsoft.com/office/drawing/2014/main" id="{2B316A52-CB4E-B775-8C16-E8A7B30CF384}"/>
              </a:ext>
            </a:extLst>
          </p:cNvPr>
          <p:cNvSpPr>
            <a:spLocks/>
          </p:cNvSpPr>
          <p:nvPr/>
        </p:nvSpPr>
        <p:spPr>
          <a:xfrm>
            <a:off x="7346895" y="3856336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99" name="Rect 0">
            <a:extLst>
              <a:ext uri="{FF2B5EF4-FFF2-40B4-BE49-F238E27FC236}">
                <a16:creationId xmlns:a16="http://schemas.microsoft.com/office/drawing/2014/main" id="{6BBAADB6-649D-E960-1802-687AC014B3AF}"/>
              </a:ext>
            </a:extLst>
          </p:cNvPr>
          <p:cNvSpPr>
            <a:spLocks/>
          </p:cNvSpPr>
          <p:nvPr/>
        </p:nvSpPr>
        <p:spPr>
          <a:xfrm>
            <a:off x="7346895" y="4328141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0" name="Rect 0">
            <a:extLst>
              <a:ext uri="{FF2B5EF4-FFF2-40B4-BE49-F238E27FC236}">
                <a16:creationId xmlns:a16="http://schemas.microsoft.com/office/drawing/2014/main" id="{266954B9-F2A4-88E4-9283-379B6187CA53}"/>
              </a:ext>
            </a:extLst>
          </p:cNvPr>
          <p:cNvSpPr>
            <a:spLocks/>
          </p:cNvSpPr>
          <p:nvPr/>
        </p:nvSpPr>
        <p:spPr>
          <a:xfrm>
            <a:off x="7346895" y="4799946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1" name="Rect 0">
            <a:extLst>
              <a:ext uri="{FF2B5EF4-FFF2-40B4-BE49-F238E27FC236}">
                <a16:creationId xmlns:a16="http://schemas.microsoft.com/office/drawing/2014/main" id="{7C9A662E-893B-D5F6-0C30-3C3EE23D688F}"/>
              </a:ext>
            </a:extLst>
          </p:cNvPr>
          <p:cNvSpPr>
            <a:spLocks/>
          </p:cNvSpPr>
          <p:nvPr/>
        </p:nvSpPr>
        <p:spPr>
          <a:xfrm>
            <a:off x="7346895" y="5271751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2" name="Rect 0">
            <a:extLst>
              <a:ext uri="{FF2B5EF4-FFF2-40B4-BE49-F238E27FC236}">
                <a16:creationId xmlns:a16="http://schemas.microsoft.com/office/drawing/2014/main" id="{5F8A4A11-BE2E-6D8B-3686-E78103F7A3D6}"/>
              </a:ext>
            </a:extLst>
          </p:cNvPr>
          <p:cNvSpPr>
            <a:spLocks/>
          </p:cNvSpPr>
          <p:nvPr/>
        </p:nvSpPr>
        <p:spPr>
          <a:xfrm>
            <a:off x="7346895" y="5743556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66BFECC1-68B6-BD41-109A-8F8E4B5C0151}"/>
              </a:ext>
            </a:extLst>
          </p:cNvPr>
          <p:cNvSpPr>
            <a:spLocks/>
          </p:cNvSpPr>
          <p:nvPr/>
        </p:nvSpPr>
        <p:spPr>
          <a:xfrm>
            <a:off x="6388079" y="6292706"/>
            <a:ext cx="958816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신규 교육 등록</a:t>
            </a: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B90DB0D5-B399-7DE6-27B9-6507E855A119}"/>
              </a:ext>
            </a:extLst>
          </p:cNvPr>
          <p:cNvSpPr>
            <a:spLocks/>
          </p:cNvSpPr>
          <p:nvPr/>
        </p:nvSpPr>
        <p:spPr>
          <a:xfrm>
            <a:off x="7507913" y="6283493"/>
            <a:ext cx="687819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삭제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BA270BB-1C31-D5C6-0433-055C51FA1571}"/>
              </a:ext>
            </a:extLst>
          </p:cNvPr>
          <p:cNvGrpSpPr/>
          <p:nvPr/>
        </p:nvGrpSpPr>
        <p:grpSpPr>
          <a:xfrm>
            <a:off x="6431156" y="2560386"/>
            <a:ext cx="1853906" cy="239572"/>
            <a:chOff x="5189220" y="2400891"/>
            <a:chExt cx="1853906" cy="239572"/>
          </a:xfrm>
        </p:grpSpPr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E1C29C67-B768-9AC5-F3D7-6CEABB26CF0D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DDD1871A-B395-BF08-2751-BA9B7843F6DE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sp>
        <p:nvSpPr>
          <p:cNvPr id="10" name="Rect 0">
            <a:extLst>
              <a:ext uri="{FF2B5EF4-FFF2-40B4-BE49-F238E27FC236}">
                <a16:creationId xmlns:a16="http://schemas.microsoft.com/office/drawing/2014/main" id="{4999B4BC-1281-7AEE-3185-DBBA60ACC33C}"/>
              </a:ext>
            </a:extLst>
          </p:cNvPr>
          <p:cNvSpPr>
            <a:spLocks/>
          </p:cNvSpPr>
          <p:nvPr/>
        </p:nvSpPr>
        <p:spPr>
          <a:xfrm>
            <a:off x="1795909" y="3434227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54815AC4-363A-7F6B-BAFE-67436961CF49}"/>
              </a:ext>
            </a:extLst>
          </p:cNvPr>
          <p:cNvSpPr>
            <a:spLocks/>
          </p:cNvSpPr>
          <p:nvPr/>
        </p:nvSpPr>
        <p:spPr>
          <a:xfrm>
            <a:off x="1795909" y="3936736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5969F887-BB7F-55D1-0C64-9DDCD3157CE5}"/>
              </a:ext>
            </a:extLst>
          </p:cNvPr>
          <p:cNvSpPr>
            <a:spLocks/>
          </p:cNvSpPr>
          <p:nvPr/>
        </p:nvSpPr>
        <p:spPr>
          <a:xfrm>
            <a:off x="1795909" y="4375766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FEEC0BC1-F467-15F6-509A-5F44113A86D4}"/>
              </a:ext>
            </a:extLst>
          </p:cNvPr>
          <p:cNvSpPr>
            <a:spLocks/>
          </p:cNvSpPr>
          <p:nvPr/>
        </p:nvSpPr>
        <p:spPr>
          <a:xfrm>
            <a:off x="1795909" y="4847175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4AB536D1-7436-CF68-240B-3D3C7536176D}"/>
              </a:ext>
            </a:extLst>
          </p:cNvPr>
          <p:cNvSpPr>
            <a:spLocks/>
          </p:cNvSpPr>
          <p:nvPr/>
        </p:nvSpPr>
        <p:spPr>
          <a:xfrm>
            <a:off x="1791841" y="5330059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D3B92385-8990-8170-D417-8D0D369185B0}"/>
              </a:ext>
            </a:extLst>
          </p:cNvPr>
          <p:cNvSpPr>
            <a:spLocks/>
          </p:cNvSpPr>
          <p:nvPr/>
        </p:nvSpPr>
        <p:spPr>
          <a:xfrm>
            <a:off x="1791841" y="5791181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201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572468" y="2111645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조직 관리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매장관리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조직 관리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교육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 직원의 교육 이수를 관리할 수 있는 화면이다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772322"/>
              </p:ext>
            </p:extLst>
          </p:nvPr>
        </p:nvGraphicFramePr>
        <p:xfrm>
          <a:off x="8512044" y="2"/>
          <a:ext cx="3679954" cy="489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일정 버튼 클릭 시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캘린더를 통해 일정을 확인할 수 있다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교육 등록 버튼을 통해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교육을 입력할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 클릭 시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SELECT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BOX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형성되어 선택 삭제할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 직원의 교육 이수를 관리할 수 있는 화면이다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139047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조직관리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직원 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교육 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sp>
        <p:nvSpPr>
          <p:cNvPr id="14" name="Rect 0">
            <a:extLst>
              <a:ext uri="{FF2B5EF4-FFF2-40B4-BE49-F238E27FC236}">
                <a16:creationId xmlns:a16="http://schemas.microsoft.com/office/drawing/2014/main" id="{EE38A96B-A7C6-D061-8595-98FEB0588EAB}"/>
              </a:ext>
            </a:extLst>
          </p:cNvPr>
          <p:cNvSpPr>
            <a:spLocks/>
          </p:cNvSpPr>
          <p:nvPr/>
        </p:nvSpPr>
        <p:spPr>
          <a:xfrm>
            <a:off x="7490250" y="3248826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4857B77F-FFAE-9C0D-EF51-C5B6CAEF817F}"/>
              </a:ext>
            </a:extLst>
          </p:cNvPr>
          <p:cNvSpPr>
            <a:spLocks/>
          </p:cNvSpPr>
          <p:nvPr/>
        </p:nvSpPr>
        <p:spPr>
          <a:xfrm>
            <a:off x="7490249" y="3677419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A766C392-FF02-884C-A162-37B204BBC97A}"/>
              </a:ext>
            </a:extLst>
          </p:cNvPr>
          <p:cNvSpPr>
            <a:spLocks/>
          </p:cNvSpPr>
          <p:nvPr/>
        </p:nvSpPr>
        <p:spPr>
          <a:xfrm>
            <a:off x="7490249" y="4107570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31E6141D-8D69-197B-30E8-434F1915D073}"/>
              </a:ext>
            </a:extLst>
          </p:cNvPr>
          <p:cNvSpPr>
            <a:spLocks/>
          </p:cNvSpPr>
          <p:nvPr/>
        </p:nvSpPr>
        <p:spPr>
          <a:xfrm>
            <a:off x="7490248" y="4592629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DB06933C-A7A1-BE20-80F5-7A276223879D}"/>
              </a:ext>
            </a:extLst>
          </p:cNvPr>
          <p:cNvSpPr>
            <a:spLocks/>
          </p:cNvSpPr>
          <p:nvPr/>
        </p:nvSpPr>
        <p:spPr>
          <a:xfrm>
            <a:off x="7490248" y="4998305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DECB4358-EB90-93F7-CF17-4106E36EE0C2}"/>
              </a:ext>
            </a:extLst>
          </p:cNvPr>
          <p:cNvSpPr>
            <a:spLocks/>
          </p:cNvSpPr>
          <p:nvPr/>
        </p:nvSpPr>
        <p:spPr>
          <a:xfrm>
            <a:off x="7490247" y="5451373"/>
            <a:ext cx="70548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연차 내역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96" name="Table 3">
            <a:extLst>
              <a:ext uri="{FF2B5EF4-FFF2-40B4-BE49-F238E27FC236}">
                <a16:creationId xmlns:a16="http://schemas.microsoft.com/office/drawing/2014/main" id="{E0F99C6F-19BC-B41D-9DB0-6CC2395142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876575"/>
              </p:ext>
            </p:extLst>
          </p:nvPr>
        </p:nvGraphicFramePr>
        <p:xfrm>
          <a:off x="1496639" y="2959254"/>
          <a:ext cx="6946265" cy="3155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7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17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5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5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55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655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순번 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 dirty="0" err="1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직원명</a:t>
                      </a:r>
                      <a:endParaRPr lang="ko-KR" altLang="en-US" sz="11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교육 이수 예정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교육 이수 완료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1" i="0" kern="120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교육일정</a:t>
                      </a:r>
                      <a:endParaRPr lang="ko-KR" altLang="en-US" sz="11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lang="ko-KR" altLang="en-US" sz="11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김지윤</a:t>
                      </a: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endParaRPr kumimoji="0" lang="ko-KR" altLang="en-US" sz="1100" b="0" i="0" strike="noStrike" kern="1200" cap="none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9900"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FontTx/>
                        <a:buNone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맑은 고딕" charset="0"/>
                          <a:ea typeface="맑은 고딕" charset="0"/>
                          <a:cs typeface="+mn-cs"/>
                        </a:rPr>
                        <a:t>김지윤</a:t>
                      </a: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식품 위생 교육,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914400" rtl="0" eaLnBrk="1" latinLnBrk="1" hangingPunct="1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성폭력 근절 교육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r>
                        <a:rPr sz="1100" b="0" i="0" kern="120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endParaRPr lang="ko-KR" altLang="en-US" sz="1100" b="0" i="0" kern="120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0">
                        <a:buFontTx/>
                        <a:buNone/>
                      </a:pPr>
                      <a:endParaRPr lang="ko-KR" altLang="en-US" sz="11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C6C6C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rgbClr val="464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8" name="Rect 0">
            <a:extLst>
              <a:ext uri="{FF2B5EF4-FFF2-40B4-BE49-F238E27FC236}">
                <a16:creationId xmlns:a16="http://schemas.microsoft.com/office/drawing/2014/main" id="{2B316A52-CB4E-B775-8C16-E8A7B30CF384}"/>
              </a:ext>
            </a:extLst>
          </p:cNvPr>
          <p:cNvSpPr>
            <a:spLocks/>
          </p:cNvSpPr>
          <p:nvPr/>
        </p:nvSpPr>
        <p:spPr>
          <a:xfrm>
            <a:off x="7346895" y="3856336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99" name="Rect 0">
            <a:extLst>
              <a:ext uri="{FF2B5EF4-FFF2-40B4-BE49-F238E27FC236}">
                <a16:creationId xmlns:a16="http://schemas.microsoft.com/office/drawing/2014/main" id="{6BBAADB6-649D-E960-1802-687AC014B3AF}"/>
              </a:ext>
            </a:extLst>
          </p:cNvPr>
          <p:cNvSpPr>
            <a:spLocks/>
          </p:cNvSpPr>
          <p:nvPr/>
        </p:nvSpPr>
        <p:spPr>
          <a:xfrm>
            <a:off x="7346895" y="4328141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0" name="Rect 0">
            <a:extLst>
              <a:ext uri="{FF2B5EF4-FFF2-40B4-BE49-F238E27FC236}">
                <a16:creationId xmlns:a16="http://schemas.microsoft.com/office/drawing/2014/main" id="{266954B9-F2A4-88E4-9283-379B6187CA53}"/>
              </a:ext>
            </a:extLst>
          </p:cNvPr>
          <p:cNvSpPr>
            <a:spLocks/>
          </p:cNvSpPr>
          <p:nvPr/>
        </p:nvSpPr>
        <p:spPr>
          <a:xfrm>
            <a:off x="7346895" y="4799946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1" name="Rect 0">
            <a:extLst>
              <a:ext uri="{FF2B5EF4-FFF2-40B4-BE49-F238E27FC236}">
                <a16:creationId xmlns:a16="http://schemas.microsoft.com/office/drawing/2014/main" id="{7C9A662E-893B-D5F6-0C30-3C3EE23D688F}"/>
              </a:ext>
            </a:extLst>
          </p:cNvPr>
          <p:cNvSpPr>
            <a:spLocks/>
          </p:cNvSpPr>
          <p:nvPr/>
        </p:nvSpPr>
        <p:spPr>
          <a:xfrm>
            <a:off x="7346895" y="5271751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sp>
        <p:nvSpPr>
          <p:cNvPr id="102" name="Rect 0">
            <a:extLst>
              <a:ext uri="{FF2B5EF4-FFF2-40B4-BE49-F238E27FC236}">
                <a16:creationId xmlns:a16="http://schemas.microsoft.com/office/drawing/2014/main" id="{5F8A4A11-BE2E-6D8B-3686-E78103F7A3D6}"/>
              </a:ext>
            </a:extLst>
          </p:cNvPr>
          <p:cNvSpPr>
            <a:spLocks/>
          </p:cNvSpPr>
          <p:nvPr/>
        </p:nvSpPr>
        <p:spPr>
          <a:xfrm>
            <a:off x="7346895" y="5743556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>
                <a:latin typeface="맑은 고딕" charset="0"/>
                <a:ea typeface="맑은 고딕" charset="0"/>
              </a:rPr>
              <a:t>일정</a:t>
            </a:r>
            <a:endParaRPr lang="ko-KR" altLang="en-US" sz="900">
              <a:latin typeface="맑은 고딕" charset="0"/>
              <a:ea typeface="맑은 고딕" charset="0"/>
            </a:endParaRPr>
          </a:p>
        </p:txBody>
      </p:sp>
      <p:pic>
        <p:nvPicPr>
          <p:cNvPr id="2" name="Picture " descr="C:/Users/PC-19/AppData/Roaming/PolarisOffice/ETemp/13480_23508312/fImage2928110065523.png">
            <a:extLst>
              <a:ext uri="{FF2B5EF4-FFF2-40B4-BE49-F238E27FC236}">
                <a16:creationId xmlns:a16="http://schemas.microsoft.com/office/drawing/2014/main" id="{18325F0F-62B7-20A4-7C08-509ECD15DAF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803" y="3642472"/>
            <a:ext cx="3105186" cy="18311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3C7FC0-1039-CEB6-6D17-C0A792434D03}"/>
              </a:ext>
            </a:extLst>
          </p:cNvPr>
          <p:cNvSpPr/>
          <p:nvPr/>
        </p:nvSpPr>
        <p:spPr>
          <a:xfrm>
            <a:off x="7243081" y="3359544"/>
            <a:ext cx="803641" cy="2944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Rect 0">
            <a:extLst>
              <a:ext uri="{FF2B5EF4-FFF2-40B4-BE49-F238E27FC236}">
                <a16:creationId xmlns:a16="http://schemas.microsoft.com/office/drawing/2014/main" id="{D7B215ED-46F4-3947-5377-EE54C7E30C47}"/>
              </a:ext>
            </a:extLst>
          </p:cNvPr>
          <p:cNvSpPr>
            <a:spLocks/>
          </p:cNvSpPr>
          <p:nvPr/>
        </p:nvSpPr>
        <p:spPr>
          <a:xfrm>
            <a:off x="7346895" y="3384531"/>
            <a:ext cx="606425" cy="246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 dirty="0" err="1">
                <a:latin typeface="맑은 고딕" charset="0"/>
                <a:ea typeface="맑은 고딕" charset="0"/>
              </a:rPr>
              <a:t>일정</a:t>
            </a:r>
            <a:endParaRPr lang="ko-KR" altLang="en-US" sz="900" dirty="0">
              <a:latin typeface="맑은 고딕" charset="0"/>
              <a:ea typeface="맑은 고딕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FD0CFF2-B595-E030-DEED-5826D0E32035}"/>
              </a:ext>
            </a:extLst>
          </p:cNvPr>
          <p:cNvGrpSpPr/>
          <p:nvPr/>
        </p:nvGrpSpPr>
        <p:grpSpPr>
          <a:xfrm>
            <a:off x="6431156" y="2560386"/>
            <a:ext cx="1853906" cy="239572"/>
            <a:chOff x="5189220" y="2400891"/>
            <a:chExt cx="1853906" cy="239572"/>
          </a:xfrm>
        </p:grpSpPr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D45FDD84-55AD-771F-0991-32586465245D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0508EC86-0C32-236E-134E-5DCB0CC64E7A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sp>
        <p:nvSpPr>
          <p:cNvPr id="11" name="Rect 0">
            <a:extLst>
              <a:ext uri="{FF2B5EF4-FFF2-40B4-BE49-F238E27FC236}">
                <a16:creationId xmlns:a16="http://schemas.microsoft.com/office/drawing/2014/main" id="{FEF17CA7-B6A8-D260-F45E-000B13DA45F2}"/>
              </a:ext>
            </a:extLst>
          </p:cNvPr>
          <p:cNvSpPr>
            <a:spLocks/>
          </p:cNvSpPr>
          <p:nvPr/>
        </p:nvSpPr>
        <p:spPr>
          <a:xfrm>
            <a:off x="6388079" y="6292706"/>
            <a:ext cx="958816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신규 교육 등록</a:t>
            </a:r>
          </a:p>
        </p:txBody>
      </p:sp>
      <p:sp>
        <p:nvSpPr>
          <p:cNvPr id="13" name="Rect 0">
            <a:extLst>
              <a:ext uri="{FF2B5EF4-FFF2-40B4-BE49-F238E27FC236}">
                <a16:creationId xmlns:a16="http://schemas.microsoft.com/office/drawing/2014/main" id="{88534CA6-3A6C-4FDD-BF8D-661E1587601D}"/>
              </a:ext>
            </a:extLst>
          </p:cNvPr>
          <p:cNvSpPr>
            <a:spLocks/>
          </p:cNvSpPr>
          <p:nvPr/>
        </p:nvSpPr>
        <p:spPr>
          <a:xfrm>
            <a:off x="7507913" y="6283493"/>
            <a:ext cx="687819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719410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899B0E-C0EA-10E9-7D10-74C6DBA55393}"/>
              </a:ext>
            </a:extLst>
          </p:cNvPr>
          <p:cNvSpPr/>
          <p:nvPr/>
        </p:nvSpPr>
        <p:spPr>
          <a:xfrm>
            <a:off x="1347041" y="1872519"/>
            <a:ext cx="7034818" cy="4904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398782" y="2017018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dirty="0" err="1">
                <a:latin typeface="맑은 고딕" charset="0"/>
                <a:ea typeface="맑은 고딕" charset="0"/>
              </a:rPr>
              <a:t>메뉴관리</a:t>
            </a:r>
            <a:endParaRPr lang="ko-KR" altLang="en-US" sz="1400" b="1" dirty="0">
              <a:latin typeface="맑은 고딕" charset="0"/>
              <a:ea typeface="맑은 고딕" charset="0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4BE5587-EDDF-9D12-E783-1FC392B3C480}"/>
              </a:ext>
            </a:extLst>
          </p:cNvPr>
          <p:cNvSpPr/>
          <p:nvPr/>
        </p:nvSpPr>
        <p:spPr>
          <a:xfrm>
            <a:off x="1469904" y="2355869"/>
            <a:ext cx="6830816" cy="442148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507305"/>
              </p:ext>
            </p:extLst>
          </p:nvPr>
        </p:nvGraphicFramePr>
        <p:xfrm>
          <a:off x="8883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메뉴관리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메뉴관리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판매할 메뉴를 등록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조회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수정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삭제할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우측 상단의 </a:t>
                      </a:r>
                      <a:r>
                        <a:rPr lang="en-US" altLang="ko-KR" sz="1100" b="0" dirty="0"/>
                        <a:t>‘+’ </a:t>
                      </a:r>
                      <a:r>
                        <a:rPr lang="ko-KR" altLang="en-US" sz="1100" b="0" dirty="0"/>
                        <a:t>버튼을 클릭해서 메뉴 추가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현재 등록되어있는 메뉴를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상세보기를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통해 수정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삭제가 가능하다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판매할 메뉴를 등록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조회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수정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삭제할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7" name="Picture " descr="C:/Users/PC-05/AppData/Roaming/PolarisOffice/ETemp/5392_7985736/fImage38798276334.png">
            <a:extLst>
              <a:ext uri="{FF2B5EF4-FFF2-40B4-BE49-F238E27FC236}">
                <a16:creationId xmlns:a16="http://schemas.microsoft.com/office/drawing/2014/main" id="{68E81240-E1E4-7E28-B560-5B71FE2FC4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73" y="2442040"/>
            <a:ext cx="153035" cy="4269742"/>
          </a:xfrm>
          <a:prstGeom prst="rect">
            <a:avLst/>
          </a:prstGeom>
          <a:noFill/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077492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 </a:t>
                </a:r>
                <a:r>
                  <a:rPr lang="ko-KR" altLang="en-US" sz="1050" dirty="0">
                    <a:latin typeface="맑은 고딕" charset="0"/>
                    <a:ea typeface="맑은 고딕" charset="0"/>
                  </a:rPr>
                  <a:t>∨</a:t>
                </a:r>
                <a:endParaRPr lang="en-US" altLang="ko-KR" sz="105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메뉴 등록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472878" y="2836531"/>
            <a:ext cx="6558749" cy="2851005"/>
            <a:chOff x="1472878" y="2510541"/>
            <a:chExt cx="6558749" cy="2851005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C1102289-32C7-1F5E-7BFE-3782A140792E}"/>
                </a:ext>
              </a:extLst>
            </p:cNvPr>
            <p:cNvGrpSpPr/>
            <p:nvPr/>
          </p:nvGrpSpPr>
          <p:grpSpPr>
            <a:xfrm>
              <a:off x="1556229" y="3080357"/>
              <a:ext cx="6475398" cy="2281189"/>
              <a:chOff x="1565754" y="3961166"/>
              <a:chExt cx="6475398" cy="2281189"/>
            </a:xfrm>
          </p:grpSpPr>
          <p:cxnSp>
            <p:nvCxnSpPr>
              <p:cNvPr id="11" name="Rect 0">
                <a:extLst>
                  <a:ext uri="{FF2B5EF4-FFF2-40B4-BE49-F238E27FC236}">
                    <a16:creationId xmlns:a16="http://schemas.microsoft.com/office/drawing/2014/main" id="{F3287D6C-D65B-3C8E-F462-AF36CF6879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3034" y="3961166"/>
                <a:ext cx="6397316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t 0">
                <a:extLst>
                  <a:ext uri="{FF2B5EF4-FFF2-40B4-BE49-F238E27FC236}">
                    <a16:creationId xmlns:a16="http://schemas.microsoft.com/office/drawing/2014/main" id="{CC7DFF94-C528-D805-6471-A8D762ADF6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43034" y="4411363"/>
                <a:ext cx="6398118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 0">
                <a:extLst>
                  <a:ext uri="{FF2B5EF4-FFF2-40B4-BE49-F238E27FC236}">
                    <a16:creationId xmlns:a16="http://schemas.microsoft.com/office/drawing/2014/main" id="{B1321436-5BE6-13AC-DBED-D69304AD8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1338" y="4057411"/>
                <a:ext cx="6225550" cy="27699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b="1" dirty="0">
                    <a:latin typeface="맑은 고딕" charset="0"/>
                    <a:ea typeface="맑은 고딕" charset="0"/>
                  </a:rPr>
                  <a:t>     메뉴           카테고리            설명               </a:t>
                </a:r>
                <a:r>
                  <a:rPr lang="ko-KR" altLang="en-US" sz="1200" b="1" dirty="0" err="1">
                    <a:latin typeface="맑은 고딕" charset="0"/>
                    <a:ea typeface="맑은 고딕" charset="0"/>
                  </a:rPr>
                  <a:t>출시일자</a:t>
                </a:r>
                <a:r>
                  <a:rPr lang="ko-KR" altLang="en-US" sz="1200" b="1" dirty="0">
                    <a:latin typeface="맑은 고딕" charset="0"/>
                    <a:ea typeface="맑은 고딕" charset="0"/>
                  </a:rPr>
                  <a:t>       </a:t>
                </a:r>
                <a:r>
                  <a:rPr lang="ko-KR" altLang="en-US" sz="1200" b="1" dirty="0" err="1">
                    <a:latin typeface="맑은 고딕" charset="0"/>
                    <a:ea typeface="맑은 고딕" charset="0"/>
                  </a:rPr>
                  <a:t>삭제일자</a:t>
                </a:r>
                <a:r>
                  <a:rPr lang="ko-KR" altLang="en-US" sz="1200" b="1" dirty="0">
                    <a:latin typeface="맑은 고딕" charset="0"/>
                    <a:ea typeface="맑은 고딕" charset="0"/>
                  </a:rPr>
                  <a:t>        비고</a:t>
                </a:r>
              </a:p>
            </p:txBody>
          </p:sp>
          <p:sp>
            <p:nvSpPr>
              <p:cNvPr id="18" name="Rect 0">
                <a:extLst>
                  <a:ext uri="{FF2B5EF4-FFF2-40B4-BE49-F238E27FC236}">
                    <a16:creationId xmlns:a16="http://schemas.microsoft.com/office/drawing/2014/main" id="{904D2BBA-01AD-D339-65CD-691599546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47513" y="4457251"/>
                <a:ext cx="887373" cy="178510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100" dirty="0">
                    <a:latin typeface="맑은 고딕" charset="0"/>
                    <a:ea typeface="맑은 고딕" charset="0"/>
                  </a:rPr>
                  <a:t>음료</a:t>
                </a:r>
                <a:endParaRPr lang="en-US" altLang="ko-KR" sz="11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100" dirty="0">
                    <a:latin typeface="맑은 고딕" charset="0"/>
                    <a:ea typeface="맑은 고딕" charset="0"/>
                  </a:rPr>
                  <a:t>음료</a:t>
                </a:r>
                <a:endParaRPr lang="en-US" altLang="ko-KR" sz="11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100" dirty="0" err="1">
                    <a:latin typeface="맑은 고딕" charset="0"/>
                    <a:ea typeface="맑은 고딕" charset="0"/>
                  </a:rPr>
                  <a:t>푸드</a:t>
                </a:r>
                <a:endParaRPr lang="en-US" altLang="ko-KR" sz="11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100" dirty="0" err="1">
                    <a:latin typeface="맑은 고딕" charset="0"/>
                    <a:ea typeface="맑은 고딕" charset="0"/>
                  </a:rPr>
                  <a:t>푸드</a:t>
                </a:r>
                <a:endParaRPr lang="en-US" altLang="ko-KR" sz="11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100" dirty="0">
                    <a:latin typeface="맑은 고딕" charset="0"/>
                    <a:ea typeface="맑은 고딕" charset="0"/>
                  </a:rPr>
                  <a:t>상품</a:t>
                </a:r>
                <a:endParaRPr lang="en-US" altLang="ko-KR" sz="11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0" name="Rect 0">
                <a:extLst>
                  <a:ext uri="{FF2B5EF4-FFF2-40B4-BE49-F238E27FC236}">
                    <a16:creationId xmlns:a16="http://schemas.microsoft.com/office/drawing/2014/main" id="{C558C482-F308-63D4-4795-4A86AAA1E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65754" y="4457250"/>
                <a:ext cx="1348358" cy="178510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100" u="sng" dirty="0" err="1">
                    <a:latin typeface="맑은 고딕" charset="0"/>
                    <a:ea typeface="맑은 고딕" charset="0"/>
                  </a:rPr>
                  <a:t>아메리카노</a:t>
                </a:r>
                <a:endParaRPr lang="en-US" altLang="ko-KR" sz="11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100" u="sng" dirty="0" err="1">
                    <a:latin typeface="맑은 고딕" charset="0"/>
                    <a:ea typeface="맑은 고딕" charset="0"/>
                  </a:rPr>
                  <a:t>돌체라떼</a:t>
                </a:r>
                <a:endParaRPr lang="en-US" altLang="ko-KR" sz="11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100" u="sng" dirty="0">
                    <a:latin typeface="맑은 고딕" charset="0"/>
                    <a:ea typeface="맑은 고딕" charset="0"/>
                  </a:rPr>
                  <a:t>생크림 카스텔라</a:t>
                </a:r>
                <a:endParaRPr lang="en-US" altLang="ko-KR" sz="11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100" u="sng" dirty="0">
                    <a:latin typeface="맑은 고딕" charset="0"/>
                    <a:ea typeface="맑은 고딕" charset="0"/>
                  </a:rPr>
                  <a:t>클래식 </a:t>
                </a:r>
                <a:r>
                  <a:rPr lang="ko-KR" altLang="en-US" sz="1100" u="sng" dirty="0" err="1">
                    <a:latin typeface="맑은 고딕" charset="0"/>
                    <a:ea typeface="맑은 고딕" charset="0"/>
                  </a:rPr>
                  <a:t>스콘</a:t>
                </a:r>
                <a:endParaRPr lang="en-US" altLang="ko-KR" sz="11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100" u="sng" dirty="0" err="1">
                    <a:latin typeface="맑은 고딕" charset="0"/>
                    <a:ea typeface="맑은 고딕" charset="0"/>
                  </a:rPr>
                  <a:t>원썸</a:t>
                </a:r>
                <a:r>
                  <a:rPr lang="ko-KR" altLang="en-US" sz="1100" u="sng" dirty="0">
                    <a:latin typeface="맑은 고딕" charset="0"/>
                    <a:ea typeface="맑은 고딕" charset="0"/>
                  </a:rPr>
                  <a:t> 텀블러</a:t>
                </a:r>
                <a:endParaRPr lang="en-US" altLang="ko-KR" sz="1100" u="sng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>
                <a:extLst>
                  <a:ext uri="{FF2B5EF4-FFF2-40B4-BE49-F238E27FC236}">
                    <a16:creationId xmlns:a16="http://schemas.microsoft.com/office/drawing/2014/main" id="{FA033C0C-5F33-BBE0-86EB-64F0A821ED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93398" y="4457251"/>
                <a:ext cx="1749261" cy="178510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latinLnBrk="0">
                  <a:lnSpc>
                    <a:spcPct val="200000"/>
                  </a:lnSpc>
                </a:pPr>
                <a:r>
                  <a:rPr lang="ko-KR" altLang="en-US" sz="1100" dirty="0">
                    <a:latin typeface="맑은 고딕" charset="0"/>
                    <a:ea typeface="맑은 고딕" charset="0"/>
                  </a:rPr>
                  <a:t>진한 에스프레소에</a:t>
                </a: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…</a:t>
                </a:r>
              </a:p>
              <a:p>
                <a:pPr latinLnBrk="0">
                  <a:lnSpc>
                    <a:spcPct val="200000"/>
                  </a:lnSpc>
                </a:pPr>
                <a:r>
                  <a:rPr lang="ko-KR" altLang="en-US" sz="1100" dirty="0">
                    <a:latin typeface="맑은 고딕" charset="0"/>
                    <a:ea typeface="맑은 고딕" charset="0"/>
                  </a:rPr>
                  <a:t>부드러운 </a:t>
                </a:r>
                <a:r>
                  <a:rPr lang="ko-KR" altLang="en-US" sz="1100" dirty="0" err="1">
                    <a:latin typeface="맑은 고딕" charset="0"/>
                    <a:ea typeface="맑은 고딕" charset="0"/>
                  </a:rPr>
                  <a:t>돌체</a:t>
                </a:r>
                <a:r>
                  <a:rPr lang="ko-KR" altLang="en-US" sz="1100" dirty="0">
                    <a:latin typeface="맑은 고딕" charset="0"/>
                    <a:ea typeface="맑은 고딕" charset="0"/>
                  </a:rPr>
                  <a:t> 시럽</a:t>
                </a: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…</a:t>
                </a:r>
              </a:p>
              <a:p>
                <a:pPr latinLnBrk="0">
                  <a:lnSpc>
                    <a:spcPct val="200000"/>
                  </a:lnSpc>
                </a:pPr>
                <a:r>
                  <a:rPr lang="ko-KR" altLang="en-US" sz="1100" dirty="0">
                    <a:latin typeface="맑은 고딕" charset="0"/>
                    <a:ea typeface="맑은 고딕" charset="0"/>
                  </a:rPr>
                  <a:t>생크림 듬뿍</a:t>
                </a: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! </a:t>
                </a:r>
                <a:r>
                  <a:rPr lang="ko-KR" altLang="en-US" sz="1100" dirty="0">
                    <a:latin typeface="맑은 고딕" charset="0"/>
                    <a:ea typeface="맑은 고딕" charset="0"/>
                  </a:rPr>
                  <a:t>촉촉한</a:t>
                </a: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…</a:t>
                </a:r>
              </a:p>
              <a:p>
                <a:pPr latinLnBrk="0">
                  <a:lnSpc>
                    <a:spcPct val="200000"/>
                  </a:lnSpc>
                </a:pPr>
                <a:r>
                  <a:rPr lang="ko-KR" altLang="en-US" sz="1100" dirty="0">
                    <a:latin typeface="맑은 고딕" charset="0"/>
                    <a:ea typeface="맑은 고딕" charset="0"/>
                  </a:rPr>
                  <a:t>프랑스산 고급 버터로</a:t>
                </a: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…</a:t>
                </a:r>
              </a:p>
              <a:p>
                <a:pPr latinLnBrk="0">
                  <a:lnSpc>
                    <a:spcPct val="200000"/>
                  </a:lnSpc>
                </a:pPr>
                <a:r>
                  <a:rPr lang="ko-KR" altLang="en-US" sz="1100" dirty="0" err="1">
                    <a:latin typeface="맑은 고딕" charset="0"/>
                    <a:ea typeface="맑은 고딕" charset="0"/>
                  </a:rPr>
                  <a:t>트렌디한</a:t>
                </a:r>
                <a:r>
                  <a:rPr lang="ko-KR" altLang="en-US" sz="1100" dirty="0">
                    <a:latin typeface="맑은 고딕" charset="0"/>
                    <a:ea typeface="맑은 고딕" charset="0"/>
                  </a:rPr>
                  <a:t> 감성의 </a:t>
                </a:r>
                <a:r>
                  <a:rPr lang="ko-KR" altLang="en-US" sz="1100" dirty="0" err="1">
                    <a:latin typeface="맑은 고딕" charset="0"/>
                    <a:ea typeface="맑은 고딕" charset="0"/>
                  </a:rPr>
                  <a:t>디자</a:t>
                </a: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…</a:t>
                </a:r>
              </a:p>
            </p:txBody>
          </p:sp>
          <p:sp>
            <p:nvSpPr>
              <p:cNvPr id="55" name="Rect 0">
                <a:extLst>
                  <a:ext uri="{FF2B5EF4-FFF2-40B4-BE49-F238E27FC236}">
                    <a16:creationId xmlns:a16="http://schemas.microsoft.com/office/drawing/2014/main" id="{904D2BBA-01AD-D339-65CD-691599546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33406" y="4457251"/>
                <a:ext cx="1055948" cy="178510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2022-12-12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2022-12-25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2023-06-01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2023-07-07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2023-01-01</a:t>
                </a:r>
              </a:p>
            </p:txBody>
          </p:sp>
          <p:sp>
            <p:nvSpPr>
              <p:cNvPr id="67" name="Rect 0">
                <a:extLst>
                  <a:ext uri="{FF2B5EF4-FFF2-40B4-BE49-F238E27FC236}">
                    <a16:creationId xmlns:a16="http://schemas.microsoft.com/office/drawing/2014/main" id="{904D2BBA-01AD-D339-65CD-691599546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53694" y="4457251"/>
                <a:ext cx="959953" cy="1785104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-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-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-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-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100" dirty="0">
                    <a:latin typeface="맑은 고딕" charset="0"/>
                    <a:ea typeface="맑은 고딕" charset="0"/>
                  </a:rPr>
                  <a:t>2023-02-02</a:t>
                </a:r>
              </a:p>
            </p:txBody>
          </p:sp>
        </p:grp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CADE4F2E-43DE-DC41-E03D-20A17DC88DFB}"/>
                </a:ext>
              </a:extLst>
            </p:cNvPr>
            <p:cNvSpPr>
              <a:spLocks/>
            </p:cNvSpPr>
            <p:nvPr/>
          </p:nvSpPr>
          <p:spPr>
            <a:xfrm>
              <a:off x="7172112" y="3679487"/>
              <a:ext cx="710293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000" dirty="0">
                  <a:latin typeface="맑은 고딕" charset="0"/>
                  <a:ea typeface="맑은 고딕" charset="0"/>
                </a:rPr>
                <a:t>상세보기</a:t>
              </a:r>
            </a:p>
          </p:txBody>
        </p:sp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B7B89EB2-1A93-3D03-CAC8-6F1CFD7D8C5A}"/>
                </a:ext>
              </a:extLst>
            </p:cNvPr>
            <p:cNvSpPr/>
            <p:nvPr/>
          </p:nvSpPr>
          <p:spPr>
            <a:xfrm>
              <a:off x="1472878" y="2922066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12700" dir="2700000" algn="tl" rotWithShape="0">
                <a:srgbClr val="7030A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2</a:t>
              </a:r>
              <a:endParaRPr lang="ko-KR" altLang="en-US" sz="1400" b="1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B7B89EB2-1A93-3D03-CAC8-6F1CFD7D8C5A}"/>
                </a:ext>
              </a:extLst>
            </p:cNvPr>
            <p:cNvSpPr/>
            <p:nvPr/>
          </p:nvSpPr>
          <p:spPr>
            <a:xfrm>
              <a:off x="7017241" y="3558685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12700" dir="2700000" algn="tl" rotWithShape="0">
                <a:srgbClr val="7030A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3</a:t>
              </a:r>
              <a:endParaRPr lang="ko-KR" altLang="en-US" sz="1400" b="1" dirty="0"/>
            </a:p>
          </p:txBody>
        </p:sp>
        <p:sp>
          <p:nvSpPr>
            <p:cNvPr id="64" name="사각형: 둥근 모서리 1052">
              <a:extLst>
                <a:ext uri="{FF2B5EF4-FFF2-40B4-BE49-F238E27FC236}">
                  <a16:creationId xmlns:a16="http://schemas.microsoft.com/office/drawing/2014/main" id="{280A1D10-D9A0-0345-1C23-07DF5CB523C2}"/>
                </a:ext>
              </a:extLst>
            </p:cNvPr>
            <p:cNvSpPr/>
            <p:nvPr/>
          </p:nvSpPr>
          <p:spPr>
            <a:xfrm>
              <a:off x="7664841" y="2643577"/>
              <a:ext cx="352593" cy="353287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r>
                <a:rPr lang="en-US" altLang="ko-KR" sz="2000" dirty="0"/>
                <a:t>+</a:t>
              </a:r>
              <a:endParaRPr lang="ko-KR" altLang="en-US" sz="2400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A57EB0BE-778A-6FFA-1D8A-694D8B11E3A5}"/>
                </a:ext>
              </a:extLst>
            </p:cNvPr>
            <p:cNvSpPr/>
            <p:nvPr/>
          </p:nvSpPr>
          <p:spPr>
            <a:xfrm>
              <a:off x="7525031" y="2510541"/>
              <a:ext cx="252000" cy="252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12700" dir="2700000" algn="tl" rotWithShape="0">
                <a:srgbClr val="7030A0">
                  <a:alpha val="5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/>
                <a:t>1</a:t>
              </a:r>
              <a:endParaRPr lang="ko-KR" altLang="en-US" sz="1400" b="1" dirty="0"/>
            </a:p>
          </p:txBody>
        </p:sp>
        <p:sp>
          <p:nvSpPr>
            <p:cNvPr id="75" name="Rect 0">
              <a:extLst>
                <a:ext uri="{FF2B5EF4-FFF2-40B4-BE49-F238E27FC236}">
                  <a16:creationId xmlns:a16="http://schemas.microsoft.com/office/drawing/2014/main" id="{CADE4F2E-43DE-DC41-E03D-20A17DC88DFB}"/>
                </a:ext>
              </a:extLst>
            </p:cNvPr>
            <p:cNvSpPr>
              <a:spLocks/>
            </p:cNvSpPr>
            <p:nvPr/>
          </p:nvSpPr>
          <p:spPr>
            <a:xfrm>
              <a:off x="7172112" y="4022549"/>
              <a:ext cx="710293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000" dirty="0">
                  <a:latin typeface="맑은 고딕" charset="0"/>
                  <a:ea typeface="맑은 고딕" charset="0"/>
                </a:rPr>
                <a:t>상세보기</a:t>
              </a:r>
            </a:p>
          </p:txBody>
        </p:sp>
        <p:sp>
          <p:nvSpPr>
            <p:cNvPr id="80" name="Rect 0">
              <a:extLst>
                <a:ext uri="{FF2B5EF4-FFF2-40B4-BE49-F238E27FC236}">
                  <a16:creationId xmlns:a16="http://schemas.microsoft.com/office/drawing/2014/main" id="{CADE4F2E-43DE-DC41-E03D-20A17DC88DFB}"/>
                </a:ext>
              </a:extLst>
            </p:cNvPr>
            <p:cNvSpPr>
              <a:spLocks/>
            </p:cNvSpPr>
            <p:nvPr/>
          </p:nvSpPr>
          <p:spPr>
            <a:xfrm>
              <a:off x="7172112" y="4359304"/>
              <a:ext cx="710293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000" dirty="0">
                  <a:latin typeface="맑은 고딕" charset="0"/>
                  <a:ea typeface="맑은 고딕" charset="0"/>
                </a:rPr>
                <a:t>상세보기</a:t>
              </a:r>
            </a:p>
          </p:txBody>
        </p:sp>
        <p:sp>
          <p:nvSpPr>
            <p:cNvPr id="81" name="Rect 0">
              <a:extLst>
                <a:ext uri="{FF2B5EF4-FFF2-40B4-BE49-F238E27FC236}">
                  <a16:creationId xmlns:a16="http://schemas.microsoft.com/office/drawing/2014/main" id="{CADE4F2E-43DE-DC41-E03D-20A17DC88DFB}"/>
                </a:ext>
              </a:extLst>
            </p:cNvPr>
            <p:cNvSpPr>
              <a:spLocks/>
            </p:cNvSpPr>
            <p:nvPr/>
          </p:nvSpPr>
          <p:spPr>
            <a:xfrm>
              <a:off x="7172112" y="4696700"/>
              <a:ext cx="710293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000" dirty="0">
                  <a:latin typeface="맑은 고딕" charset="0"/>
                  <a:ea typeface="맑은 고딕" charset="0"/>
                </a:rPr>
                <a:t>상세보기</a:t>
              </a:r>
            </a:p>
          </p:txBody>
        </p:sp>
        <p:sp>
          <p:nvSpPr>
            <p:cNvPr id="82" name="Rect 0">
              <a:extLst>
                <a:ext uri="{FF2B5EF4-FFF2-40B4-BE49-F238E27FC236}">
                  <a16:creationId xmlns:a16="http://schemas.microsoft.com/office/drawing/2014/main" id="{CADE4F2E-43DE-DC41-E03D-20A17DC88DFB}"/>
                </a:ext>
              </a:extLst>
            </p:cNvPr>
            <p:cNvSpPr>
              <a:spLocks/>
            </p:cNvSpPr>
            <p:nvPr/>
          </p:nvSpPr>
          <p:spPr>
            <a:xfrm>
              <a:off x="7172112" y="5028821"/>
              <a:ext cx="710293" cy="262396"/>
            </a:xfrm>
            <a:prstGeom prst="rect">
              <a:avLst/>
            </a:prstGeom>
            <a:solidFill>
              <a:srgbClr val="727CF5"/>
            </a:solidFill>
            <a:ln w="12700" cap="flat" cmpd="sng">
              <a:noFill/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000" dirty="0">
                  <a:latin typeface="맑은 고딕" charset="0"/>
                  <a:ea typeface="맑은 고딕" charset="0"/>
                </a:rPr>
                <a:t>상세보기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0958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899B0E-C0EA-10E9-7D10-74C6DBA55393}"/>
              </a:ext>
            </a:extLst>
          </p:cNvPr>
          <p:cNvSpPr/>
          <p:nvPr/>
        </p:nvSpPr>
        <p:spPr>
          <a:xfrm>
            <a:off x="1347041" y="1872519"/>
            <a:ext cx="7034818" cy="49048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398782" y="2017018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400" b="1" dirty="0" err="1">
                <a:latin typeface="맑은 고딕" charset="0"/>
                <a:ea typeface="맑은 고딕" charset="0"/>
              </a:rPr>
              <a:t>메뉴관리</a:t>
            </a:r>
            <a:endParaRPr lang="ko-KR" altLang="en-US" sz="1400" b="1" dirty="0">
              <a:latin typeface="맑은 고딕" charset="0"/>
              <a:ea typeface="맑은 고딕" charset="0"/>
            </a:endParaRP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4BE5587-EDDF-9D12-E783-1FC392B3C480}"/>
              </a:ext>
            </a:extLst>
          </p:cNvPr>
          <p:cNvSpPr/>
          <p:nvPr/>
        </p:nvSpPr>
        <p:spPr>
          <a:xfrm>
            <a:off x="1515764" y="2355869"/>
            <a:ext cx="6564014" cy="4355913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705084"/>
              </p:ext>
            </p:extLst>
          </p:nvPr>
        </p:nvGraphicFramePr>
        <p:xfrm>
          <a:off x="8878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 err="1"/>
                        <a:t>메뉴관리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김형민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메뉴관리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메뉴를 추가할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/>
        </p:nvGraphicFramePr>
        <p:xfrm>
          <a:off x="8503166" y="142240"/>
          <a:ext cx="3679954" cy="482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등록할 메뉴의 이미지를 첨부할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메뉴의 이름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유형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설명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재료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/>
                        <a:t>가격을 </a:t>
                      </a:r>
                      <a:endParaRPr lang="en-US" altLang="ko-KR" sz="1100" b="0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등록할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하단의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'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‘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눌러서 등록한다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새로운 메뉴를 추가할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7" name="Picture " descr="C:/Users/PC-05/AppData/Roaming/PolarisOffice/ETemp/5392_7985736/fImage38798276334.png">
            <a:extLst>
              <a:ext uri="{FF2B5EF4-FFF2-40B4-BE49-F238E27FC236}">
                <a16:creationId xmlns:a16="http://schemas.microsoft.com/office/drawing/2014/main" id="{68E81240-E1E4-7E28-B560-5B71FE2FC4D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573" y="2442040"/>
            <a:ext cx="153035" cy="4269742"/>
          </a:xfrm>
          <a:prstGeom prst="rect">
            <a:avLst/>
          </a:prstGeom>
          <a:noFill/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077492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 </a:t>
                </a:r>
                <a:r>
                  <a:rPr lang="ko-KR" altLang="en-US" sz="1050" dirty="0">
                    <a:latin typeface="맑은 고딕" charset="0"/>
                    <a:ea typeface="맑은 고딕" charset="0"/>
                  </a:rPr>
                  <a:t>∨</a:t>
                </a:r>
                <a:endParaRPr lang="en-US" altLang="ko-KR" sz="105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메뉴 등록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sp>
        <p:nvSpPr>
          <p:cNvPr id="43" name="Rect 0"/>
          <p:cNvSpPr txBox="1">
            <a:spLocks/>
          </p:cNvSpPr>
          <p:nvPr/>
        </p:nvSpPr>
        <p:spPr>
          <a:xfrm>
            <a:off x="1642045" y="2576845"/>
            <a:ext cx="1032952" cy="2462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b="1" dirty="0" err="1">
                <a:latin typeface="맑은 고딕" charset="0"/>
                <a:ea typeface="맑은 고딕" charset="0"/>
              </a:rPr>
              <a:t>이미지</a:t>
            </a:r>
            <a:r>
              <a:rPr sz="1000" b="1" dirty="0">
                <a:latin typeface="맑은 고딕" charset="0"/>
                <a:ea typeface="맑은 고딕" charset="0"/>
              </a:rPr>
              <a:t> </a:t>
            </a:r>
            <a:r>
              <a:rPr sz="1000" b="1" dirty="0" err="1">
                <a:latin typeface="맑은 고딕" charset="0"/>
                <a:ea typeface="맑은 고딕" charset="0"/>
              </a:rPr>
              <a:t>첨부</a:t>
            </a:r>
            <a:r>
              <a:rPr sz="1000" b="1" dirty="0">
                <a:latin typeface="맑은 고딕" charset="0"/>
                <a:ea typeface="맑은 고딕" charset="0"/>
              </a:rPr>
              <a:t> </a:t>
            </a:r>
            <a:r>
              <a:rPr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b="1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5" name="Group 5"/>
          <p:cNvGrpSpPr>
            <a:grpSpLocks/>
          </p:cNvGrpSpPr>
          <p:nvPr/>
        </p:nvGrpSpPr>
        <p:grpSpPr>
          <a:xfrm>
            <a:off x="3304466" y="3736389"/>
            <a:ext cx="1625842" cy="485144"/>
            <a:chOff x="4270375" y="3443605"/>
            <a:chExt cx="1942465" cy="568325"/>
          </a:xfrm>
        </p:grpSpPr>
        <p:sp>
          <p:nvSpPr>
            <p:cNvPr id="47" name="Rect 0"/>
            <p:cNvSpPr>
              <a:spLocks/>
            </p:cNvSpPr>
            <p:nvPr/>
          </p:nvSpPr>
          <p:spPr>
            <a:xfrm>
              <a:off x="4270375" y="3443605"/>
              <a:ext cx="1525498" cy="568325"/>
            </a:xfrm>
            <a:prstGeom prst="roundRect">
              <a:avLst>
                <a:gd name="adj" fmla="val 4937"/>
              </a:avLst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48" name="Picture " descr="C:/Users/PC-19/AppData/Roaming/PolarisOffice/ETemp/13480_23508312/fImage964135417451.png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21175" y="3492500"/>
              <a:ext cx="490220" cy="469900"/>
            </a:xfrm>
            <a:prstGeom prst="rect">
              <a:avLst/>
            </a:prstGeom>
            <a:noFill/>
          </p:spPr>
        </p:pic>
        <p:sp>
          <p:nvSpPr>
            <p:cNvPr id="50" name="Rect 0"/>
            <p:cNvSpPr txBox="1">
              <a:spLocks/>
            </p:cNvSpPr>
            <p:nvPr/>
          </p:nvSpPr>
          <p:spPr>
            <a:xfrm>
              <a:off x="4815206" y="3499485"/>
              <a:ext cx="1397634" cy="28843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000" dirty="0">
                  <a:latin typeface="맑은 고딕" charset="0"/>
                  <a:ea typeface="맑은 고딕" charset="0"/>
                </a:rPr>
                <a:t>Coffee</a:t>
              </a:r>
              <a:r>
                <a:rPr sz="1000" dirty="0">
                  <a:latin typeface="맑은 고딕" charset="0"/>
                  <a:ea typeface="맑은 고딕" charset="0"/>
                </a:rPr>
                <a:t>.zip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Rect 0"/>
            <p:cNvSpPr txBox="1">
              <a:spLocks/>
            </p:cNvSpPr>
            <p:nvPr/>
          </p:nvSpPr>
          <p:spPr>
            <a:xfrm>
              <a:off x="4815205" y="3702051"/>
              <a:ext cx="1397635" cy="2704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900" dirty="0">
                  <a:latin typeface="맑은 고딕" charset="0"/>
                  <a:ea typeface="맑은 고딕" charset="0"/>
                </a:rPr>
                <a:t>2.3 MB</a:t>
              </a:r>
              <a:endParaRPr lang="ko-KR" altLang="en-US" sz="9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52" name="Rect 0"/>
          <p:cNvSpPr txBox="1">
            <a:spLocks/>
          </p:cNvSpPr>
          <p:nvPr/>
        </p:nvSpPr>
        <p:spPr>
          <a:xfrm>
            <a:off x="1667406" y="4512127"/>
            <a:ext cx="896180" cy="2476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b="1" dirty="0" err="1">
                <a:latin typeface="맑은 고딕" charset="0"/>
                <a:ea typeface="맑은 고딕" charset="0"/>
              </a:rPr>
              <a:t>메뉴</a:t>
            </a:r>
            <a:r>
              <a:rPr sz="1000" b="1" dirty="0">
                <a:latin typeface="맑은 고딕" charset="0"/>
                <a:ea typeface="맑은 고딕" charset="0"/>
              </a:rPr>
              <a:t> </a:t>
            </a:r>
            <a:r>
              <a:rPr sz="1000" b="1" dirty="0" err="1">
                <a:latin typeface="맑은 고딕" charset="0"/>
                <a:ea typeface="맑은 고딕" charset="0"/>
              </a:rPr>
              <a:t>유형</a:t>
            </a:r>
            <a:r>
              <a:rPr sz="1000" b="1" dirty="0">
                <a:latin typeface="맑은 고딕" charset="0"/>
                <a:ea typeface="맑은 고딕" charset="0"/>
              </a:rPr>
              <a:t> </a:t>
            </a:r>
            <a:r>
              <a:rPr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b="1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53" name="Group 5"/>
          <p:cNvGrpSpPr>
            <a:grpSpLocks/>
          </p:cNvGrpSpPr>
          <p:nvPr/>
        </p:nvGrpSpPr>
        <p:grpSpPr>
          <a:xfrm>
            <a:off x="1741771" y="4829509"/>
            <a:ext cx="3176903" cy="412115"/>
            <a:chOff x="2627630" y="4660265"/>
            <a:chExt cx="3428255" cy="412115"/>
          </a:xfrm>
        </p:grpSpPr>
        <p:sp>
          <p:nvSpPr>
            <p:cNvPr id="54" name="Rect 0"/>
            <p:cNvSpPr>
              <a:spLocks/>
            </p:cNvSpPr>
            <p:nvPr/>
          </p:nvSpPr>
          <p:spPr>
            <a:xfrm>
              <a:off x="2627630" y="4660265"/>
              <a:ext cx="3051175" cy="412115"/>
            </a:xfrm>
            <a:prstGeom prst="roundRect">
              <a:avLst>
                <a:gd name="adj" fmla="val 4937"/>
              </a:avLst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/>
            <p:cNvSpPr txBox="1">
              <a:spLocks/>
            </p:cNvSpPr>
            <p:nvPr/>
          </p:nvSpPr>
          <p:spPr>
            <a:xfrm>
              <a:off x="2779395" y="4735195"/>
              <a:ext cx="3276490" cy="2616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100" dirty="0">
                  <a:latin typeface="맑은 고딕" charset="0"/>
                  <a:ea typeface="맑은 고딕" charset="0"/>
                </a:rPr>
                <a:t>커피</a:t>
              </a:r>
              <a:r>
                <a:rPr sz="1100" dirty="0">
                  <a:latin typeface="맑은 고딕" charset="0"/>
                  <a:ea typeface="맑은 고딕" charset="0"/>
                </a:rPr>
                <a:t>                                          </a:t>
              </a:r>
              <a:r>
                <a:rPr sz="800" dirty="0">
                  <a:latin typeface="맑은 고딕" charset="0"/>
                  <a:ea typeface="맑은 고딕" charset="0"/>
                </a:rPr>
                <a:t>▼</a:t>
              </a:r>
              <a:endParaRPr lang="ko-KR" altLang="en-US" sz="8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2" name="Group 5"/>
          <p:cNvGrpSpPr>
            <a:grpSpLocks/>
          </p:cNvGrpSpPr>
          <p:nvPr/>
        </p:nvGrpSpPr>
        <p:grpSpPr>
          <a:xfrm>
            <a:off x="3301373" y="3301102"/>
            <a:ext cx="1007138" cy="328295"/>
            <a:chOff x="4411876" y="2984500"/>
            <a:chExt cx="1067542" cy="328295"/>
          </a:xfrm>
        </p:grpSpPr>
        <p:sp>
          <p:nvSpPr>
            <p:cNvPr id="63" name="Rect 0"/>
            <p:cNvSpPr>
              <a:spLocks/>
            </p:cNvSpPr>
            <p:nvPr/>
          </p:nvSpPr>
          <p:spPr>
            <a:xfrm>
              <a:off x="4411876" y="2984500"/>
              <a:ext cx="967312" cy="328295"/>
            </a:xfrm>
            <a:prstGeom prst="roundRect">
              <a:avLst>
                <a:gd name="adj" fmla="val 6505"/>
              </a:avLst>
            </a:prstGeom>
            <a:solidFill>
              <a:schemeClr val="bg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6" name="Rect 0"/>
            <p:cNvSpPr txBox="1">
              <a:spLocks/>
            </p:cNvSpPr>
            <p:nvPr/>
          </p:nvSpPr>
          <p:spPr>
            <a:xfrm>
              <a:off x="4464053" y="3026410"/>
              <a:ext cx="1015365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 dirty="0" err="1">
                  <a:latin typeface="맑은 고딕" charset="0"/>
                  <a:ea typeface="맑은 고딕" charset="0"/>
                </a:rPr>
                <a:t>파일</a:t>
              </a:r>
              <a:r>
                <a:rPr sz="1000" dirty="0">
                  <a:latin typeface="맑은 고딕" charset="0"/>
                  <a:ea typeface="맑은 고딕" charset="0"/>
                </a:rPr>
                <a:t> </a:t>
              </a:r>
              <a:r>
                <a:rPr sz="1000" dirty="0" err="1">
                  <a:latin typeface="맑은 고딕" charset="0"/>
                  <a:ea typeface="맑은 고딕" charset="0"/>
                </a:rPr>
                <a:t>선택</a:t>
              </a:r>
              <a:r>
                <a:rPr sz="1000" dirty="0">
                  <a:latin typeface="맑은 고딕" charset="0"/>
                  <a:ea typeface="맑은 고딕" charset="0"/>
                </a:rPr>
                <a:t> ▼</a:t>
              </a:r>
              <a:endParaRPr lang="ko-KR" altLang="en-US" sz="10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3" name="Group 5"/>
          <p:cNvGrpSpPr>
            <a:grpSpLocks/>
          </p:cNvGrpSpPr>
          <p:nvPr/>
        </p:nvGrpSpPr>
        <p:grpSpPr>
          <a:xfrm>
            <a:off x="5154174" y="2904037"/>
            <a:ext cx="2705128" cy="412115"/>
            <a:chOff x="6480175" y="2720975"/>
            <a:chExt cx="3202892" cy="412115"/>
          </a:xfrm>
        </p:grpSpPr>
        <p:sp>
          <p:nvSpPr>
            <p:cNvPr id="74" name="Rect 0"/>
            <p:cNvSpPr>
              <a:spLocks/>
            </p:cNvSpPr>
            <p:nvPr/>
          </p:nvSpPr>
          <p:spPr>
            <a:xfrm>
              <a:off x="6480175" y="2720975"/>
              <a:ext cx="3051175" cy="412115"/>
            </a:xfrm>
            <a:prstGeom prst="roundRect">
              <a:avLst>
                <a:gd name="adj" fmla="val 4937"/>
              </a:avLst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Rect 0"/>
            <p:cNvSpPr txBox="1">
              <a:spLocks/>
            </p:cNvSpPr>
            <p:nvPr/>
          </p:nvSpPr>
          <p:spPr>
            <a:xfrm>
              <a:off x="6598237" y="2794631"/>
              <a:ext cx="3084830" cy="2628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100" dirty="0">
                  <a:latin typeface="맑은 고딕" charset="0"/>
                  <a:ea typeface="맑은 고딕" charset="0"/>
                </a:rPr>
                <a:t>아이스 </a:t>
              </a:r>
              <a:r>
                <a:rPr lang="ko-KR" altLang="en-US" sz="1100" dirty="0" err="1">
                  <a:latin typeface="맑은 고딕" charset="0"/>
                  <a:ea typeface="맑은 고딕" charset="0"/>
                </a:rPr>
                <a:t>아메리카노</a:t>
              </a:r>
              <a:endParaRPr lang="ko-KR" altLang="en-US" sz="110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8" name="Group 5"/>
          <p:cNvGrpSpPr>
            <a:grpSpLocks/>
          </p:cNvGrpSpPr>
          <p:nvPr/>
        </p:nvGrpSpPr>
        <p:grpSpPr>
          <a:xfrm>
            <a:off x="5155317" y="3842948"/>
            <a:ext cx="2675259" cy="1399460"/>
            <a:chOff x="6508750" y="3599180"/>
            <a:chExt cx="3167527" cy="1541500"/>
          </a:xfrm>
        </p:grpSpPr>
        <p:sp>
          <p:nvSpPr>
            <p:cNvPr id="83" name="Rect 0"/>
            <p:cNvSpPr>
              <a:spLocks/>
            </p:cNvSpPr>
            <p:nvPr/>
          </p:nvSpPr>
          <p:spPr>
            <a:xfrm>
              <a:off x="6508750" y="3599180"/>
              <a:ext cx="3051175" cy="1534160"/>
            </a:xfrm>
            <a:prstGeom prst="roundRect">
              <a:avLst>
                <a:gd name="adj" fmla="val 1683"/>
              </a:avLst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4" name="Rect 0"/>
            <p:cNvSpPr txBox="1">
              <a:spLocks/>
            </p:cNvSpPr>
            <p:nvPr/>
          </p:nvSpPr>
          <p:spPr>
            <a:xfrm>
              <a:off x="6591447" y="3640541"/>
              <a:ext cx="3084830" cy="150013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lnSpc>
                  <a:spcPct val="150000"/>
                </a:lnSpc>
                <a:buFontTx/>
                <a:buNone/>
              </a:pPr>
              <a:r>
                <a:rPr lang="ko-KR" altLang="en-US" sz="1100" dirty="0">
                  <a:latin typeface="맑은 고딕" charset="0"/>
                  <a:ea typeface="맑은 고딕" charset="0"/>
                </a:rPr>
                <a:t>진한 에스프레소에 시원한 </a:t>
              </a:r>
              <a:r>
                <a:rPr lang="ko-KR" altLang="en-US" sz="1100" dirty="0" err="1">
                  <a:latin typeface="맑은 고딕" charset="0"/>
                  <a:ea typeface="맑은 고딕" charset="0"/>
                </a:rPr>
                <a:t>정수물과</a:t>
              </a:r>
              <a:endParaRPr lang="en-US" altLang="ko-KR" sz="11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lnSpc>
                  <a:spcPct val="150000"/>
                </a:lnSpc>
                <a:buFontTx/>
                <a:buNone/>
              </a:pPr>
              <a:r>
                <a:rPr lang="ko-KR" altLang="en-US" sz="1100" dirty="0">
                  <a:latin typeface="맑은 고딕" charset="0"/>
                  <a:ea typeface="맑은 고딕" charset="0"/>
                </a:rPr>
                <a:t>얼음을 더하여 </a:t>
              </a:r>
              <a:r>
                <a:rPr lang="en-US" altLang="ko-KR" sz="1100" dirty="0">
                  <a:latin typeface="맑은 고딕" charset="0"/>
                  <a:ea typeface="맑은 고딕" charset="0"/>
                </a:rPr>
                <a:t>ONESOME-PLACE</a:t>
              </a:r>
              <a:r>
                <a:rPr lang="ko-KR" altLang="en-US" sz="1100" dirty="0">
                  <a:latin typeface="맑은 고딕" charset="0"/>
                  <a:ea typeface="맑은 고딕" charset="0"/>
                </a:rPr>
                <a:t>의</a:t>
              </a:r>
              <a:endParaRPr lang="en-US" altLang="ko-KR" sz="11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lnSpc>
                  <a:spcPct val="150000"/>
                </a:lnSpc>
                <a:buFontTx/>
                <a:buNone/>
              </a:pPr>
              <a:r>
                <a:rPr lang="ko-KR" altLang="en-US" sz="1100" dirty="0">
                  <a:latin typeface="맑은 고딕" charset="0"/>
                  <a:ea typeface="맑은 고딕" charset="0"/>
                </a:rPr>
                <a:t>깔끔하고 강렬한 에스프레소를 가장</a:t>
              </a:r>
              <a:endParaRPr lang="en-US" altLang="ko-KR" sz="11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lnSpc>
                  <a:spcPct val="150000"/>
                </a:lnSpc>
                <a:buFontTx/>
                <a:buNone/>
              </a:pPr>
              <a:r>
                <a:rPr lang="ko-KR" altLang="en-US" sz="1100" dirty="0">
                  <a:latin typeface="맑은 고딕" charset="0"/>
                  <a:ea typeface="맑은 고딕" charset="0"/>
                </a:rPr>
                <a:t>부드럽고 시원하게 즐길 수 있는</a:t>
              </a:r>
              <a:endParaRPr lang="en-US" altLang="ko-KR" sz="11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lnSpc>
                  <a:spcPct val="150000"/>
                </a:lnSpc>
                <a:buFontTx/>
                <a:buNone/>
              </a:pPr>
              <a:r>
                <a:rPr lang="ko-KR" altLang="en-US" sz="1100" dirty="0" err="1">
                  <a:latin typeface="맑은 고딕" charset="0"/>
                  <a:ea typeface="맑은 고딕" charset="0"/>
                </a:rPr>
                <a:t>시그니처</a:t>
              </a:r>
              <a:r>
                <a:rPr lang="ko-KR" altLang="en-US" sz="1100" dirty="0">
                  <a:latin typeface="맑은 고딕" charset="0"/>
                  <a:ea typeface="맑은 고딕" charset="0"/>
                </a:rPr>
                <a:t> 메뉴</a:t>
              </a:r>
            </a:p>
          </p:txBody>
        </p:sp>
      </p:grpSp>
      <p:grpSp>
        <p:nvGrpSpPr>
          <p:cNvPr id="86" name="Group 5"/>
          <p:cNvGrpSpPr>
            <a:grpSpLocks/>
          </p:cNvGrpSpPr>
          <p:nvPr/>
        </p:nvGrpSpPr>
        <p:grpSpPr>
          <a:xfrm>
            <a:off x="5163318" y="5758606"/>
            <a:ext cx="2733593" cy="412115"/>
            <a:chOff x="6480175" y="5555615"/>
            <a:chExt cx="3236595" cy="412115"/>
          </a:xfrm>
        </p:grpSpPr>
        <p:sp>
          <p:nvSpPr>
            <p:cNvPr id="87" name="Rect 0"/>
            <p:cNvSpPr>
              <a:spLocks/>
            </p:cNvSpPr>
            <p:nvPr/>
          </p:nvSpPr>
          <p:spPr>
            <a:xfrm>
              <a:off x="6480175" y="5555615"/>
              <a:ext cx="3051175" cy="412115"/>
            </a:xfrm>
            <a:prstGeom prst="roundRect">
              <a:avLst>
                <a:gd name="adj" fmla="val 4937"/>
              </a:avLst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Rect 0"/>
            <p:cNvSpPr txBox="1">
              <a:spLocks/>
            </p:cNvSpPr>
            <p:nvPr/>
          </p:nvSpPr>
          <p:spPr>
            <a:xfrm>
              <a:off x="6631940" y="5629910"/>
              <a:ext cx="3084830" cy="26289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100" dirty="0">
                  <a:latin typeface="맑은 고딕" charset="0"/>
                  <a:ea typeface="맑은 고딕" charset="0"/>
                </a:rPr>
                <a:t>e</a:t>
              </a:r>
              <a:r>
                <a:rPr sz="1100" dirty="0">
                  <a:latin typeface="맑은 고딕" charset="0"/>
                  <a:ea typeface="맑은 고딕" charset="0"/>
                </a:rPr>
                <a:t>x) </a:t>
              </a:r>
              <a:r>
                <a:rPr lang="en-US" altLang="ko-KR" sz="1100" dirty="0">
                  <a:latin typeface="맑은 고딕" charset="0"/>
                  <a:ea typeface="맑은 고딕" charset="0"/>
                </a:rPr>
                <a:t>7</a:t>
              </a:r>
              <a:r>
                <a:rPr sz="1100" dirty="0">
                  <a:latin typeface="맑은 고딕" charset="0"/>
                  <a:ea typeface="맑은 고딕" charset="0"/>
                </a:rPr>
                <a:t>,000</a:t>
              </a:r>
              <a:endParaRPr lang="ko-KR" altLang="en-US" sz="11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7214650" y="6344872"/>
            <a:ext cx="525691" cy="273857"/>
          </a:xfrm>
          <a:prstGeom prst="rect">
            <a:avLst/>
          </a:prstGeom>
          <a:solidFill>
            <a:srgbClr val="727C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/>
              <a:t>저장</a:t>
            </a:r>
            <a:endParaRPr lang="ko-KR" altLang="en-US" sz="1200" b="1" dirty="0"/>
          </a:p>
        </p:txBody>
      </p:sp>
      <p:sp>
        <p:nvSpPr>
          <p:cNvPr id="7" name="직사각형 6"/>
          <p:cNvSpPr/>
          <p:nvPr/>
        </p:nvSpPr>
        <p:spPr>
          <a:xfrm>
            <a:off x="1738399" y="2897677"/>
            <a:ext cx="1443713" cy="13499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4" name="Group 5"/>
          <p:cNvGrpSpPr>
            <a:grpSpLocks/>
          </p:cNvGrpSpPr>
          <p:nvPr/>
        </p:nvGrpSpPr>
        <p:grpSpPr>
          <a:xfrm>
            <a:off x="1741771" y="5759895"/>
            <a:ext cx="3176903" cy="412115"/>
            <a:chOff x="2627630" y="4660265"/>
            <a:chExt cx="3428255" cy="412115"/>
          </a:xfrm>
        </p:grpSpPr>
        <p:sp>
          <p:nvSpPr>
            <p:cNvPr id="95" name="Rect 0"/>
            <p:cNvSpPr>
              <a:spLocks/>
            </p:cNvSpPr>
            <p:nvPr/>
          </p:nvSpPr>
          <p:spPr>
            <a:xfrm>
              <a:off x="2627630" y="4660265"/>
              <a:ext cx="3051175" cy="412115"/>
            </a:xfrm>
            <a:prstGeom prst="roundRect">
              <a:avLst>
                <a:gd name="adj" fmla="val 4937"/>
              </a:avLst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6" name="Rect 0"/>
            <p:cNvSpPr txBox="1">
              <a:spLocks/>
            </p:cNvSpPr>
            <p:nvPr/>
          </p:nvSpPr>
          <p:spPr>
            <a:xfrm>
              <a:off x="2779395" y="4735195"/>
              <a:ext cx="3276490" cy="2616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100" dirty="0">
                  <a:latin typeface="맑은 고딕" charset="0"/>
                  <a:ea typeface="맑은 고딕" charset="0"/>
                </a:rPr>
                <a:t>원두 </a:t>
              </a:r>
              <a:r>
                <a:rPr lang="en-US" altLang="ko-KR" sz="1100" dirty="0">
                  <a:latin typeface="맑은 고딕" charset="0"/>
                  <a:ea typeface="맑은 고딕" charset="0"/>
                </a:rPr>
                <a:t>17g</a:t>
              </a:r>
              <a:r>
                <a:rPr sz="1100" dirty="0">
                  <a:latin typeface="맑은 고딕" charset="0"/>
                  <a:ea typeface="맑은 고딕" charset="0"/>
                </a:rPr>
                <a:t>                                    </a:t>
              </a:r>
              <a:r>
                <a:rPr lang="en-US" sz="1100" dirty="0">
                  <a:latin typeface="맑은 고딕" charset="0"/>
                  <a:ea typeface="맑은 고딕" charset="0"/>
                </a:rPr>
                <a:t> </a:t>
              </a:r>
              <a:r>
                <a:rPr sz="800" dirty="0">
                  <a:latin typeface="맑은 고딕" charset="0"/>
                  <a:ea typeface="맑은 고딕" charset="0"/>
                </a:rPr>
                <a:t>▼</a:t>
              </a:r>
              <a:endParaRPr lang="ko-KR" altLang="en-US" sz="8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97" name="Rect 0"/>
          <p:cNvSpPr txBox="1">
            <a:spLocks/>
          </p:cNvSpPr>
          <p:nvPr/>
        </p:nvSpPr>
        <p:spPr>
          <a:xfrm>
            <a:off x="5058447" y="2595133"/>
            <a:ext cx="1032952" cy="2462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메뉴 이름 </a:t>
            </a:r>
            <a:r>
              <a:rPr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b="1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8" name="Rect 0"/>
          <p:cNvSpPr txBox="1">
            <a:spLocks/>
          </p:cNvSpPr>
          <p:nvPr/>
        </p:nvSpPr>
        <p:spPr>
          <a:xfrm>
            <a:off x="5058447" y="3583936"/>
            <a:ext cx="1032952" cy="2462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메뉴 설명 </a:t>
            </a:r>
            <a:r>
              <a:rPr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b="1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9" name="Rect 0"/>
          <p:cNvSpPr txBox="1">
            <a:spLocks/>
          </p:cNvSpPr>
          <p:nvPr/>
        </p:nvSpPr>
        <p:spPr>
          <a:xfrm>
            <a:off x="1667406" y="5453118"/>
            <a:ext cx="896180" cy="2476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b="1" dirty="0" err="1">
                <a:latin typeface="맑은 고딕" charset="0"/>
                <a:ea typeface="맑은 고딕" charset="0"/>
              </a:rPr>
              <a:t>메뉴</a:t>
            </a:r>
            <a:r>
              <a:rPr sz="1000" b="1" dirty="0">
                <a:latin typeface="맑은 고딕" charset="0"/>
                <a:ea typeface="맑은 고딕" charset="0"/>
              </a:rPr>
              <a:t> </a:t>
            </a:r>
            <a:r>
              <a:rPr lang="ko-KR" altLang="en-US" sz="1000" b="1" dirty="0">
                <a:latin typeface="맑은 고딕" charset="0"/>
                <a:ea typeface="맑은 고딕" charset="0"/>
              </a:rPr>
              <a:t>재료</a:t>
            </a:r>
            <a:r>
              <a:rPr sz="1000" b="1" dirty="0">
                <a:latin typeface="맑은 고딕" charset="0"/>
                <a:ea typeface="맑은 고딕" charset="0"/>
              </a:rPr>
              <a:t> </a:t>
            </a:r>
            <a:r>
              <a:rPr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b="1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0" name="Rect 0"/>
          <p:cNvSpPr txBox="1">
            <a:spLocks/>
          </p:cNvSpPr>
          <p:nvPr/>
        </p:nvSpPr>
        <p:spPr>
          <a:xfrm>
            <a:off x="5058447" y="5455815"/>
            <a:ext cx="1032952" cy="2462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b="1" dirty="0">
                <a:latin typeface="맑은 고딕" charset="0"/>
                <a:ea typeface="맑은 고딕" charset="0"/>
              </a:rPr>
              <a:t>가격</a:t>
            </a:r>
            <a:r>
              <a:rPr lang="ko-KR" altLang="en-US"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 </a:t>
            </a:r>
            <a:r>
              <a:rPr sz="1000" b="1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b="1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75" y="2797778"/>
            <a:ext cx="1524360" cy="1589823"/>
          </a:xfrm>
          <a:prstGeom prst="rect">
            <a:avLst/>
          </a:prstGeom>
        </p:spPr>
      </p:pic>
      <p:sp>
        <p:nvSpPr>
          <p:cNvPr id="101" name="타원 100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3202188" y="3120705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sp>
        <p:nvSpPr>
          <p:cNvPr id="102" name="타원 101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5033412" y="281185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03" name="타원 102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7086604" y="620521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893880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공문조회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공문작성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공문을 작성 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1B95BA9F-B442-B3EB-48A3-79C13F7B0D2C}"/>
                </a:ext>
              </a:extLst>
            </p:cNvPr>
            <p:cNvSpPr txBox="1">
              <a:spLocks/>
            </p:cNvSpPr>
            <p:nvPr/>
          </p:nvSpPr>
          <p:spPr>
            <a:xfrm>
              <a:off x="317866" y="2557034"/>
              <a:ext cx="923651" cy="2723823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창업상담관리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개점관리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매장관리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주문</a:t>
              </a:r>
              <a:r>
                <a:rPr lang="en-US" altLang="ko-KR" sz="900" dirty="0">
                  <a:latin typeface="맑은 고딕" charset="0"/>
                  <a:ea typeface="맑은 고딕" charset="0"/>
                </a:rPr>
                <a:t>/</a:t>
              </a:r>
              <a:r>
                <a:rPr lang="ko-KR" altLang="en-US" sz="900" dirty="0">
                  <a:latin typeface="맑은 고딕" charset="0"/>
                  <a:ea typeface="맑은 고딕" charset="0"/>
                </a:rPr>
                <a:t>거래관리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제품물류관리</a:t>
              </a:r>
              <a:endParaRPr lang="en-US" altLang="ko-KR" sz="9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직원관리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메뉴관리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공문조회 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900" dirty="0">
                  <a:latin typeface="맑은 고딕" charset="0"/>
                  <a:ea typeface="맑은 고딕" charset="0"/>
                </a:rPr>
                <a:t>-</a:t>
              </a:r>
              <a:r>
                <a:rPr lang="ko-KR" altLang="en-US" sz="9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공문작성</a:t>
              </a:r>
              <a:endParaRPr lang="en-US" altLang="ko-KR" sz="9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900" dirty="0">
                  <a:latin typeface="맑은 고딕" charset="0"/>
                  <a:ea typeface="맑은 고딕" charset="0"/>
                </a:rPr>
                <a:t>-</a:t>
              </a:r>
              <a:r>
                <a:rPr lang="ko-KR" altLang="en-US" sz="900" dirty="0" err="1">
                  <a:latin typeface="맑은 고딕" charset="0"/>
                  <a:ea typeface="맑은 고딕" charset="0"/>
                </a:rPr>
                <a:t>공문발신함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900" dirty="0"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900" dirty="0">
                  <a:latin typeface="맑은 고딕" charset="0"/>
                  <a:ea typeface="맑은 고딕" charset="0"/>
                </a:rPr>
                <a:t>게시판</a:t>
              </a:r>
              <a:endParaRPr lang="en-US" altLang="ko-KR" sz="9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/>
              <a:t>공문작성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70EB673B-24C0-B1BD-1AF5-96223950C903}"/>
              </a:ext>
            </a:extLst>
          </p:cNvPr>
          <p:cNvSpPr/>
          <p:nvPr/>
        </p:nvSpPr>
        <p:spPr>
          <a:xfrm>
            <a:off x="1469904" y="2408297"/>
            <a:ext cx="6830816" cy="42160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9636A5-9A55-C205-000F-DEF8C8E9DCF1}"/>
              </a:ext>
            </a:extLst>
          </p:cNvPr>
          <p:cNvGrpSpPr/>
          <p:nvPr/>
        </p:nvGrpSpPr>
        <p:grpSpPr>
          <a:xfrm>
            <a:off x="12295655" y="5331128"/>
            <a:ext cx="884007" cy="237208"/>
            <a:chOff x="4191788" y="3524587"/>
            <a:chExt cx="884007" cy="23720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838091-430C-2843-0775-D848B5CB7C65}"/>
                </a:ext>
              </a:extLst>
            </p:cNvPr>
            <p:cNvSpPr/>
            <p:nvPr/>
          </p:nvSpPr>
          <p:spPr>
            <a:xfrm>
              <a:off x="4191788" y="3524587"/>
              <a:ext cx="252691" cy="237208"/>
            </a:xfrm>
            <a:prstGeom prst="roundRect">
              <a:avLst/>
            </a:prstGeom>
            <a:solidFill>
              <a:srgbClr val="F57373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0A7FDC1-ED02-24D7-4B4C-75CDEF193BE1}"/>
                </a:ext>
              </a:extLst>
            </p:cNvPr>
            <p:cNvSpPr/>
            <p:nvPr/>
          </p:nvSpPr>
          <p:spPr>
            <a:xfrm>
              <a:off x="4823104" y="3524587"/>
              <a:ext cx="252691" cy="237208"/>
            </a:xfrm>
            <a:prstGeom prst="roundRect">
              <a:avLst/>
            </a:prstGeom>
            <a:solidFill>
              <a:srgbClr val="727C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736974-3D32-90E6-5748-496B2F488F01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제품의 재고를 남은 재고 순으로 조회할 수 있다</a:t>
                      </a:r>
                      <a:r>
                        <a:rPr lang="en-US" altLang="ko-KR" sz="1100" u="none" strike="noStrike" dirty="0">
                          <a:effectLst/>
                        </a:rPr>
                        <a:t>.(</a:t>
                      </a:r>
                      <a:r>
                        <a:rPr lang="ko-KR" altLang="en-US" sz="1100" u="none" strike="noStrike" dirty="0">
                          <a:effectLst/>
                        </a:rPr>
                        <a:t>오름차순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내림차순 모두 가능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제품명을 통해 특정 제품을 검색할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u="none" strike="noStrike" dirty="0">
                          <a:effectLst/>
                        </a:rPr>
                        <a:t>반품된 제품이 생길 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재고에는 변동이 없도록 한다</a:t>
                      </a:r>
                      <a:r>
                        <a:rPr lang="en-US" altLang="ko-KR" sz="1100" u="none" strike="noStrike" dirty="0">
                          <a:effectLst/>
                        </a:rPr>
                        <a:t>. (</a:t>
                      </a:r>
                      <a:r>
                        <a:rPr lang="ko-KR" altLang="en-US" sz="1100" u="none" strike="noStrike" dirty="0">
                          <a:effectLst/>
                        </a:rPr>
                        <a:t>단 재배송시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재고 차감</a:t>
                      </a:r>
                      <a:r>
                        <a:rPr lang="en-US" altLang="ko-KR" sz="1100" u="none" strike="noStrike" dirty="0">
                          <a:effectLst/>
                        </a:rPr>
                        <a:t>)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공문을 작성 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Rect 0">
            <a:extLst>
              <a:ext uri="{FF2B5EF4-FFF2-40B4-BE49-F238E27FC236}">
                <a16:creationId xmlns:a16="http://schemas.microsoft.com/office/drawing/2014/main" id="{EC161B43-C3F5-428F-0C6F-E301FD3DEB97}"/>
              </a:ext>
            </a:extLst>
          </p:cNvPr>
          <p:cNvSpPr>
            <a:spLocks/>
          </p:cNvSpPr>
          <p:nvPr/>
        </p:nvSpPr>
        <p:spPr>
          <a:xfrm>
            <a:off x="4642742" y="6213852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 err="1">
                <a:latin typeface="맑은 고딕" charset="0"/>
                <a:ea typeface="맑은 고딕" charset="0"/>
              </a:rPr>
              <a:t>등록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6DCABEB5-69E2-B3A8-2CE9-7C5A46D841B1}"/>
              </a:ext>
            </a:extLst>
          </p:cNvPr>
          <p:cNvGrpSpPr/>
          <p:nvPr/>
        </p:nvGrpSpPr>
        <p:grpSpPr>
          <a:xfrm>
            <a:off x="2587472" y="2440684"/>
            <a:ext cx="4540217" cy="643925"/>
            <a:chOff x="2148881" y="2692661"/>
            <a:chExt cx="4540217" cy="643925"/>
          </a:xfrm>
        </p:grpSpPr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26162000-E007-BF03-FAEC-056876B4B7A5}"/>
                </a:ext>
              </a:extLst>
            </p:cNvPr>
            <p:cNvSpPr>
              <a:spLocks/>
            </p:cNvSpPr>
            <p:nvPr/>
          </p:nvSpPr>
          <p:spPr>
            <a:xfrm>
              <a:off x="2178049" y="3026969"/>
              <a:ext cx="4511049" cy="30961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전체</a:t>
              </a:r>
            </a:p>
          </p:txBody>
        </p:sp>
        <p:sp>
          <p:nvSpPr>
            <p:cNvPr id="15" name="Rect 0">
              <a:extLst>
                <a:ext uri="{FF2B5EF4-FFF2-40B4-BE49-F238E27FC236}">
                  <a16:creationId xmlns:a16="http://schemas.microsoft.com/office/drawing/2014/main" id="{C4537505-C6D7-4215-3842-D4F31508D755}"/>
                </a:ext>
              </a:extLst>
            </p:cNvPr>
            <p:cNvSpPr txBox="1">
              <a:spLocks/>
            </p:cNvSpPr>
            <p:nvPr/>
          </p:nvSpPr>
          <p:spPr>
            <a:xfrm>
              <a:off x="2148881" y="2692661"/>
              <a:ext cx="1248235" cy="35112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latinLnBrk="0">
                <a:lnSpc>
                  <a:spcPct val="200000"/>
                </a:lnSpc>
              </a:pPr>
              <a:r>
                <a:rPr lang="ko-KR" altLang="en-US" sz="1000" dirty="0" err="1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지점명</a:t>
              </a:r>
              <a:endParaRPr lang="en-US" altLang="ko-KR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2" name="Rect 0">
            <a:extLst>
              <a:ext uri="{FF2B5EF4-FFF2-40B4-BE49-F238E27FC236}">
                <a16:creationId xmlns:a16="http://schemas.microsoft.com/office/drawing/2014/main" id="{F71C5178-8C2D-1D4C-6389-B7286A267E91}"/>
              </a:ext>
            </a:extLst>
          </p:cNvPr>
          <p:cNvSpPr>
            <a:spLocks/>
          </p:cNvSpPr>
          <p:nvPr/>
        </p:nvSpPr>
        <p:spPr>
          <a:xfrm>
            <a:off x="2629788" y="4108080"/>
            <a:ext cx="4511049" cy="202273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endParaRPr lang="en-US" altLang="ko-KR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endParaRPr lang="en-US" altLang="ko-KR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algn="ctr"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본사입니다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!</a:t>
            </a:r>
          </a:p>
          <a:p>
            <a:pPr algn="ctr"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열심히들 합시다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~!!</a:t>
            </a:r>
          </a:p>
          <a:p>
            <a:pPr algn="ctr"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강매 고고</a:t>
            </a:r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~~!!</a:t>
            </a:r>
          </a:p>
        </p:txBody>
      </p:sp>
      <p:sp>
        <p:nvSpPr>
          <p:cNvPr id="26" name="Rect 0">
            <a:extLst>
              <a:ext uri="{FF2B5EF4-FFF2-40B4-BE49-F238E27FC236}">
                <a16:creationId xmlns:a16="http://schemas.microsoft.com/office/drawing/2014/main" id="{E4723D6F-6286-6679-4083-5AC2DE9D5F6C}"/>
              </a:ext>
            </a:extLst>
          </p:cNvPr>
          <p:cNvSpPr txBox="1">
            <a:spLocks/>
          </p:cNvSpPr>
          <p:nvPr/>
        </p:nvSpPr>
        <p:spPr>
          <a:xfrm>
            <a:off x="2529610" y="3269979"/>
            <a:ext cx="1248235" cy="84164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제목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ts val="15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내용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2AA3EBB8-189E-85B1-4B50-8943DD196712}"/>
              </a:ext>
            </a:extLst>
          </p:cNvPr>
          <p:cNvSpPr>
            <a:spLocks/>
          </p:cNvSpPr>
          <p:nvPr/>
        </p:nvSpPr>
        <p:spPr>
          <a:xfrm>
            <a:off x="2616640" y="3532898"/>
            <a:ext cx="4511049" cy="30961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공문 전달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3553CC1-A188-6C6F-FF48-2B1F51AF0A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795" y="4119822"/>
            <a:ext cx="4503034" cy="2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34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공문조회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2023. 11. 30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공문작성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작성한 공문을 조회 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01C61DF5-20A6-E001-6C19-13DB953786FB}"/>
              </a:ext>
            </a:extLst>
          </p:cNvPr>
          <p:cNvGrpSpPr/>
          <p:nvPr/>
        </p:nvGrpSpPr>
        <p:grpSpPr>
          <a:xfrm>
            <a:off x="102804" y="1484630"/>
            <a:ext cx="8266057" cy="5292725"/>
            <a:chOff x="102804" y="1484630"/>
            <a:chExt cx="8266057" cy="5292725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DCCC228-624A-2A97-7460-67344C5798A5}"/>
                </a:ext>
              </a:extLst>
            </p:cNvPr>
            <p:cNvGrpSpPr/>
            <p:nvPr/>
          </p:nvGrpSpPr>
          <p:grpSpPr>
            <a:xfrm>
              <a:off x="102804" y="1484630"/>
              <a:ext cx="8266057" cy="5292725"/>
              <a:chOff x="102804" y="1484630"/>
              <a:chExt cx="8266057" cy="5292725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011650DA-664B-B8C2-9885-637491ABD13B}"/>
                  </a:ext>
                </a:extLst>
              </p:cNvPr>
              <p:cNvSpPr/>
              <p:nvPr/>
            </p:nvSpPr>
            <p:spPr>
              <a:xfrm>
                <a:off x="102804" y="1484630"/>
                <a:ext cx="1326481" cy="529272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rgbClr val="F7F7F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/>
                  <a:t> </a:t>
                </a:r>
                <a:endParaRPr lang="ko-KR" altLang="en-US" dirty="0"/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491AC218-F487-DC3B-3F1D-F677894A1D7E}"/>
                  </a:ext>
                </a:extLst>
              </p:cNvPr>
              <p:cNvGrpSpPr/>
              <p:nvPr/>
            </p:nvGrpSpPr>
            <p:grpSpPr>
              <a:xfrm>
                <a:off x="1429285" y="1484630"/>
                <a:ext cx="6939576" cy="411548"/>
                <a:chOff x="1442283" y="1484630"/>
                <a:chExt cx="6939576" cy="411548"/>
              </a:xfrm>
            </p:grpSpPr>
            <p:sp>
              <p:nvSpPr>
                <p:cNvPr id="65" name="직사각형 64">
                  <a:extLst>
                    <a:ext uri="{FF2B5EF4-FFF2-40B4-BE49-F238E27FC236}">
                      <a16:creationId xmlns:a16="http://schemas.microsoft.com/office/drawing/2014/main" id="{DB9339B7-5464-614E-B240-1FC3AC29E4B3}"/>
                    </a:ext>
                  </a:extLst>
                </p:cNvPr>
                <p:cNvSpPr/>
                <p:nvPr/>
              </p:nvSpPr>
              <p:spPr>
                <a:xfrm>
                  <a:off x="1442283" y="1484630"/>
                  <a:ext cx="6939576" cy="411548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rgbClr val="F7F7F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pic>
              <p:nvPicPr>
                <p:cNvPr id="67" name="그림 66" descr="원, 스케치, 블랙이(가) 표시된 사진&#10;&#10;자동 생성된 설명">
                  <a:extLst>
                    <a:ext uri="{FF2B5EF4-FFF2-40B4-BE49-F238E27FC236}">
                      <a16:creationId xmlns:a16="http://schemas.microsoft.com/office/drawing/2014/main" id="{341E587C-7B76-4714-34D7-E94A11B226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58900" y="1606084"/>
                  <a:ext cx="168969" cy="166555"/>
                </a:xfrm>
                <a:prstGeom prst="rect">
                  <a:avLst/>
                </a:prstGeom>
              </p:spPr>
            </p:pic>
            <p:pic>
              <p:nvPicPr>
                <p:cNvPr id="75" name="그림 74" descr="도표, 스크린샷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F4D6C544-3CFE-06D4-CDB0-CE311B877F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7675" y="1574014"/>
                  <a:ext cx="186500" cy="209120"/>
                </a:xfrm>
                <a:prstGeom prst="rect">
                  <a:avLst/>
                </a:prstGeom>
              </p:spPr>
            </p:pic>
            <p:pic>
              <p:nvPicPr>
                <p:cNvPr id="79" name="그림 78" descr="스케치, 그림, 예술, 디자인이(가) 표시된 사진&#10;&#10;자동 생성된 설명">
                  <a:extLst>
                    <a:ext uri="{FF2B5EF4-FFF2-40B4-BE49-F238E27FC236}">
                      <a16:creationId xmlns:a16="http://schemas.microsoft.com/office/drawing/2014/main" id="{09AC200C-83BE-BE69-33CA-8E91C124E4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alphaModFix amt="5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078" y="1585876"/>
                  <a:ext cx="187542" cy="206972"/>
                </a:xfrm>
                <a:prstGeom prst="rect">
                  <a:avLst/>
                </a:prstGeom>
              </p:spPr>
            </p:pic>
            <p:sp>
              <p:nvSpPr>
                <p:cNvPr id="80" name="Rect 0">
                  <a:extLst>
                    <a:ext uri="{FF2B5EF4-FFF2-40B4-BE49-F238E27FC236}">
                      <a16:creationId xmlns:a16="http://schemas.microsoft.com/office/drawing/2014/main" id="{F83390A5-E2A8-E20A-B961-17513CE20717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715664" y="1515152"/>
                  <a:ext cx="1549172" cy="32829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ko-KR" altLang="en-US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로그인 정보 </a:t>
                  </a:r>
                  <a:r>
                    <a:rPr lang="en-US" altLang="ko-KR" sz="11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: admin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0591A91-6AC2-8415-C3D7-41FDEA390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030" y="1629197"/>
              <a:ext cx="1114204" cy="174095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A31C0C76-7CB6-BA0F-B6B3-22D01AFE2207}"/>
              </a:ext>
            </a:extLst>
          </p:cNvPr>
          <p:cNvSpPr>
            <a:spLocks/>
          </p:cNvSpPr>
          <p:nvPr/>
        </p:nvSpPr>
        <p:spPr>
          <a:xfrm>
            <a:off x="1453481" y="1910881"/>
            <a:ext cx="6928378" cy="4866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7F69A07D-9992-7F8C-81E8-217756F9F750}"/>
              </a:ext>
            </a:extLst>
          </p:cNvPr>
          <p:cNvSpPr txBox="1">
            <a:spLocks/>
          </p:cNvSpPr>
          <p:nvPr/>
        </p:nvSpPr>
        <p:spPr>
          <a:xfrm>
            <a:off x="1504529" y="2005700"/>
            <a:ext cx="1950703" cy="30777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l" latinLnBrk="1"/>
            <a:r>
              <a:rPr lang="ko-KR" altLang="en-US" sz="1400" b="1" dirty="0" err="1"/>
              <a:t>공문발신함</a:t>
            </a:r>
            <a:endParaRPr lang="ko-KR" altLang="en-US" sz="1400" b="1" dirty="0"/>
          </a:p>
        </p:txBody>
      </p:sp>
      <p:sp>
        <p:nvSpPr>
          <p:cNvPr id="4" name="도형 123">
            <a:extLst>
              <a:ext uri="{FF2B5EF4-FFF2-40B4-BE49-F238E27FC236}">
                <a16:creationId xmlns:a16="http://schemas.microsoft.com/office/drawing/2014/main" id="{945651D5-2739-C6F5-5C88-F2FA20224F9A}"/>
              </a:ext>
            </a:extLst>
          </p:cNvPr>
          <p:cNvSpPr>
            <a:spLocks/>
          </p:cNvSpPr>
          <p:nvPr/>
        </p:nvSpPr>
        <p:spPr>
          <a:xfrm>
            <a:off x="12381822" y="5868424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E9636A5-9A55-C205-000F-DEF8C8E9DCF1}"/>
              </a:ext>
            </a:extLst>
          </p:cNvPr>
          <p:cNvGrpSpPr/>
          <p:nvPr/>
        </p:nvGrpSpPr>
        <p:grpSpPr>
          <a:xfrm>
            <a:off x="12295655" y="5331128"/>
            <a:ext cx="884007" cy="237208"/>
            <a:chOff x="4191788" y="3524587"/>
            <a:chExt cx="884007" cy="23720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4E838091-430C-2843-0775-D848B5CB7C65}"/>
                </a:ext>
              </a:extLst>
            </p:cNvPr>
            <p:cNvSpPr/>
            <p:nvPr/>
          </p:nvSpPr>
          <p:spPr>
            <a:xfrm>
              <a:off x="4191788" y="3524587"/>
              <a:ext cx="252691" cy="237208"/>
            </a:xfrm>
            <a:prstGeom prst="roundRect">
              <a:avLst/>
            </a:prstGeom>
            <a:solidFill>
              <a:srgbClr val="F57373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-</a:t>
              </a:r>
              <a:endParaRPr lang="ko-KR" altLang="en-US" dirty="0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B0A7FDC1-ED02-24D7-4B4C-75CDEF193BE1}"/>
                </a:ext>
              </a:extLst>
            </p:cNvPr>
            <p:cNvSpPr/>
            <p:nvPr/>
          </p:nvSpPr>
          <p:spPr>
            <a:xfrm>
              <a:off x="4823104" y="3524587"/>
              <a:ext cx="252691" cy="237208"/>
            </a:xfrm>
            <a:prstGeom prst="roundRect">
              <a:avLst/>
            </a:prstGeom>
            <a:solidFill>
              <a:srgbClr val="727C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+</a:t>
              </a:r>
              <a:endParaRPr lang="ko-KR" altLang="en-US" dirty="0"/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6D736974-3D32-90E6-5748-496B2F488F01}"/>
              </a:ext>
            </a:extLst>
          </p:cNvPr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작성한 공문을 수정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삭제 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작성한 공문을 조회 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3EFA579-FAC5-5097-DDF5-F4E938720996}"/>
              </a:ext>
            </a:extLst>
          </p:cNvPr>
          <p:cNvSpPr/>
          <p:nvPr/>
        </p:nvSpPr>
        <p:spPr>
          <a:xfrm>
            <a:off x="1469904" y="2730873"/>
            <a:ext cx="6830816" cy="38934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B04BAAF-6E5C-75D9-4443-6C22B1E115D5}"/>
              </a:ext>
            </a:extLst>
          </p:cNvPr>
          <p:cNvGrpSpPr/>
          <p:nvPr/>
        </p:nvGrpSpPr>
        <p:grpSpPr>
          <a:xfrm>
            <a:off x="1643033" y="2875315"/>
            <a:ext cx="6398119" cy="3484275"/>
            <a:chOff x="885449" y="3190374"/>
            <a:chExt cx="6693242" cy="3356646"/>
          </a:xfrm>
        </p:grpSpPr>
        <p:cxnSp>
          <p:nvCxnSpPr>
            <p:cNvPr id="14" name="Rect 0">
              <a:extLst>
                <a:ext uri="{FF2B5EF4-FFF2-40B4-BE49-F238E27FC236}">
                  <a16:creationId xmlns:a16="http://schemas.microsoft.com/office/drawing/2014/main" id="{ED733FEC-503A-BE49-AB13-8EA455C32007}"/>
                </a:ext>
              </a:extLst>
            </p:cNvPr>
            <p:cNvCxnSpPr>
              <a:cxnSpLocks/>
            </p:cNvCxnSpPr>
            <p:nvPr/>
          </p:nvCxnSpPr>
          <p:spPr>
            <a:xfrm>
              <a:off x="885450" y="3190374"/>
              <a:ext cx="6692402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Rect 0">
              <a:extLst>
                <a:ext uri="{FF2B5EF4-FFF2-40B4-BE49-F238E27FC236}">
                  <a16:creationId xmlns:a16="http://schemas.microsoft.com/office/drawing/2014/main" id="{AD02C15C-AA42-98A7-9CBA-46C3CFE336ED}"/>
                </a:ext>
              </a:extLst>
            </p:cNvPr>
            <p:cNvCxnSpPr>
              <a:cxnSpLocks/>
            </p:cNvCxnSpPr>
            <p:nvPr/>
          </p:nvCxnSpPr>
          <p:spPr>
            <a:xfrm>
              <a:off x="885450" y="3624081"/>
              <a:ext cx="6693241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CE46E89B-8196-7C11-2D85-A44D12050DB2}"/>
                </a:ext>
              </a:extLst>
            </p:cNvPr>
            <p:cNvSpPr txBox="1">
              <a:spLocks/>
            </p:cNvSpPr>
            <p:nvPr/>
          </p:nvSpPr>
          <p:spPr>
            <a:xfrm>
              <a:off x="967366" y="3283094"/>
              <a:ext cx="6512713" cy="26685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번호                제목                                 관리자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ID                        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날짜</a:t>
              </a:r>
            </a:p>
          </p:txBody>
        </p:sp>
        <p:cxnSp>
          <p:nvCxnSpPr>
            <p:cNvPr id="22" name="Rect 0">
              <a:extLst>
                <a:ext uri="{FF2B5EF4-FFF2-40B4-BE49-F238E27FC236}">
                  <a16:creationId xmlns:a16="http://schemas.microsoft.com/office/drawing/2014/main" id="{E7BE073F-ACDA-5D87-ECED-191FF88F6C89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6326629"/>
              <a:ext cx="6692402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0BC7F152-EBCF-90F9-80CE-348DFAC4402E}"/>
                </a:ext>
              </a:extLst>
            </p:cNvPr>
            <p:cNvSpPr txBox="1">
              <a:spLocks/>
            </p:cNvSpPr>
            <p:nvPr/>
          </p:nvSpPr>
          <p:spPr>
            <a:xfrm>
              <a:off x="1444285" y="3668288"/>
              <a:ext cx="1989901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부진 매장</a:t>
              </a:r>
              <a:r>
                <a:rPr lang="en-US" altLang="ko-KR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공문 전달</a:t>
              </a:r>
              <a:endParaRPr lang="en-US" altLang="ko-KR" sz="12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이벤트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 관련 공지 전달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 err="1">
                  <a:latin typeface="맑은 고딕" charset="0"/>
                  <a:ea typeface="맑은 고딕" charset="0"/>
                </a:rPr>
                <a:t>신메뉴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가 나왔어요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!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부진 매장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파이팅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…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공지사항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]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공문입니다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공지사항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] 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공문입니다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[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이벤트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] 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크리스마스가</a:t>
              </a:r>
              <a:r>
                <a:rPr lang="en-US" altLang="ko-KR" sz="1200" dirty="0">
                  <a:latin typeface="맑은 고딕" charset="0"/>
                  <a:ea typeface="맑은 고딕" charset="0"/>
                </a:rPr>
                <a:t>…</a:t>
              </a:r>
            </a:p>
          </p:txBody>
        </p:sp>
        <p:sp>
          <p:nvSpPr>
            <p:cNvPr id="27" name="Rect 0">
              <a:extLst>
                <a:ext uri="{FF2B5EF4-FFF2-40B4-BE49-F238E27FC236}">
                  <a16:creationId xmlns:a16="http://schemas.microsoft.com/office/drawing/2014/main" id="{A86FBA59-C2A9-7489-000B-666EB3B3DEB0}"/>
                </a:ext>
              </a:extLst>
            </p:cNvPr>
            <p:cNvSpPr txBox="1">
              <a:spLocks/>
            </p:cNvSpPr>
            <p:nvPr/>
          </p:nvSpPr>
          <p:spPr>
            <a:xfrm>
              <a:off x="4132613" y="3668288"/>
              <a:ext cx="1235572" cy="28787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Admin02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Admin03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Admin01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Admin03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endParaRPr lang="ko-KR" altLang="en-US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8" name="Rect 0">
              <a:extLst>
                <a:ext uri="{FF2B5EF4-FFF2-40B4-BE49-F238E27FC236}">
                  <a16:creationId xmlns:a16="http://schemas.microsoft.com/office/drawing/2014/main" id="{95A0E225-3490-5D8A-EB60-85493F7BA60F}"/>
                </a:ext>
              </a:extLst>
            </p:cNvPr>
            <p:cNvSpPr txBox="1">
              <a:spLocks/>
            </p:cNvSpPr>
            <p:nvPr/>
          </p:nvSpPr>
          <p:spPr>
            <a:xfrm>
              <a:off x="6026919" y="3668288"/>
              <a:ext cx="1123247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2023-11-29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2023-11-29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2023-11-28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2023-11-28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2023-11-28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2023-11-27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2023-11-27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43C1C265-F658-7105-2787-CDCBE5FE5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1281" y="6299300"/>
            <a:ext cx="1373345" cy="218655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3E899787-4DA6-16E8-DDB1-0C9D0E457E11}"/>
              </a:ext>
            </a:extLst>
          </p:cNvPr>
          <p:cNvGrpSpPr/>
          <p:nvPr/>
        </p:nvGrpSpPr>
        <p:grpSpPr>
          <a:xfrm>
            <a:off x="6208504" y="2442551"/>
            <a:ext cx="1853906" cy="239572"/>
            <a:chOff x="5189220" y="2400891"/>
            <a:chExt cx="1853906" cy="239572"/>
          </a:xfrm>
        </p:grpSpPr>
        <p:sp>
          <p:nvSpPr>
            <p:cNvPr id="46" name="Rect 0">
              <a:extLst>
                <a:ext uri="{FF2B5EF4-FFF2-40B4-BE49-F238E27FC236}">
                  <a16:creationId xmlns:a16="http://schemas.microsoft.com/office/drawing/2014/main" id="{4A3632EA-BF36-CA83-A637-9D9DE9CDA8CF}"/>
                </a:ext>
              </a:extLst>
            </p:cNvPr>
            <p:cNvSpPr>
              <a:spLocks/>
            </p:cNvSpPr>
            <p:nvPr/>
          </p:nvSpPr>
          <p:spPr>
            <a:xfrm>
              <a:off x="5189220" y="2400891"/>
              <a:ext cx="1527559" cy="239572"/>
            </a:xfrm>
            <a:prstGeom prst="rect">
              <a:avLst/>
            </a:prstGeom>
            <a:solidFill>
              <a:schemeClr val="bg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latinLnBrk="0"/>
              <a:r>
                <a:rPr lang="ko-KR" altLang="en-US" sz="11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  <p:sp>
          <p:nvSpPr>
            <p:cNvPr id="47" name="Rect 0">
              <a:extLst>
                <a:ext uri="{FF2B5EF4-FFF2-40B4-BE49-F238E27FC236}">
                  <a16:creationId xmlns:a16="http://schemas.microsoft.com/office/drawing/2014/main" id="{B70BB036-70CA-E76C-7AC2-E39E7D58FC8F}"/>
                </a:ext>
              </a:extLst>
            </p:cNvPr>
            <p:cNvSpPr>
              <a:spLocks/>
            </p:cNvSpPr>
            <p:nvPr/>
          </p:nvSpPr>
          <p:spPr>
            <a:xfrm>
              <a:off x="6484531" y="2400891"/>
              <a:ext cx="558595" cy="239572"/>
            </a:xfrm>
            <a:prstGeom prst="rect">
              <a:avLst/>
            </a:prstGeom>
            <a:solidFill>
              <a:schemeClr val="tx1"/>
            </a:solidFill>
            <a:ln w="1905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 latinLnBrk="0"/>
              <a:r>
                <a:rPr lang="ko-KR" altLang="en-US" sz="11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검색</a:t>
              </a:r>
            </a:p>
          </p:txBody>
        </p:sp>
      </p:grpSp>
      <p:sp>
        <p:nvSpPr>
          <p:cNvPr id="48" name="Rect 0">
            <a:extLst>
              <a:ext uri="{FF2B5EF4-FFF2-40B4-BE49-F238E27FC236}">
                <a16:creationId xmlns:a16="http://schemas.microsoft.com/office/drawing/2014/main" id="{18D31363-4867-191C-FBBA-68CBA5F16DAD}"/>
              </a:ext>
            </a:extLst>
          </p:cNvPr>
          <p:cNvSpPr txBox="1">
            <a:spLocks/>
          </p:cNvSpPr>
          <p:nvPr/>
        </p:nvSpPr>
        <p:spPr>
          <a:xfrm>
            <a:off x="1768294" y="3371401"/>
            <a:ext cx="413965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1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2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3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4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5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6</a:t>
            </a:r>
          </a:p>
          <a:p>
            <a:pPr algn="ctr" latinLnBrk="0">
              <a:lnSpc>
                <a:spcPct val="200000"/>
              </a:lnSpc>
            </a:pPr>
            <a:r>
              <a:rPr lang="en-US" altLang="ko-KR" sz="1200" dirty="0">
                <a:latin typeface="맑은 고딕" charset="0"/>
                <a:ea typeface="맑은 고딕" charset="0"/>
              </a:rPr>
              <a:t>7</a:t>
            </a:r>
          </a:p>
        </p:txBody>
      </p:sp>
      <p:sp>
        <p:nvSpPr>
          <p:cNvPr id="49" name="Rect 0">
            <a:extLst>
              <a:ext uri="{FF2B5EF4-FFF2-40B4-BE49-F238E27FC236}">
                <a16:creationId xmlns:a16="http://schemas.microsoft.com/office/drawing/2014/main" id="{213005D5-FD90-0414-5EA4-DD27FFF0D0AF}"/>
              </a:ext>
            </a:extLst>
          </p:cNvPr>
          <p:cNvSpPr txBox="1">
            <a:spLocks/>
          </p:cNvSpPr>
          <p:nvPr/>
        </p:nvSpPr>
        <p:spPr>
          <a:xfrm>
            <a:off x="317866" y="2557034"/>
            <a:ext cx="923651" cy="2723823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창업상담관리</a:t>
            </a: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개점관리</a:t>
            </a: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매장관리</a:t>
            </a: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주문</a:t>
            </a:r>
            <a:r>
              <a:rPr lang="en-US" altLang="ko-KR" sz="900" dirty="0">
                <a:latin typeface="맑은 고딕" charset="0"/>
                <a:ea typeface="맑은 고딕" charset="0"/>
              </a:rPr>
              <a:t>/</a:t>
            </a:r>
            <a:r>
              <a:rPr lang="ko-KR" altLang="en-US" sz="900" dirty="0">
                <a:latin typeface="맑은 고딕" charset="0"/>
                <a:ea typeface="맑은 고딕" charset="0"/>
              </a:rPr>
              <a:t>거래관리</a:t>
            </a: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제품물류관리</a:t>
            </a:r>
            <a:endParaRPr lang="en-US" altLang="ko-KR" sz="9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직원관리</a:t>
            </a: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메뉴관리</a:t>
            </a: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공문 ∨</a:t>
            </a: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9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900" dirty="0">
                <a:latin typeface="맑은 고딕" charset="0"/>
                <a:ea typeface="맑은 고딕" charset="0"/>
              </a:rPr>
              <a:t>공문작성</a:t>
            </a: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900" dirty="0">
                <a:latin typeface="맑은 고딕" charset="0"/>
                <a:ea typeface="맑은 고딕" charset="0"/>
              </a:rPr>
              <a:t>-</a:t>
            </a:r>
            <a:r>
              <a:rPr lang="ko-KR" altLang="en-US" sz="900" dirty="0" err="1">
                <a:solidFill>
                  <a:srgbClr val="FF0000"/>
                </a:solidFill>
                <a:latin typeface="맑은 고딕" charset="0"/>
                <a:ea typeface="맑은 고딕" charset="0"/>
              </a:rPr>
              <a:t>공문발신함</a:t>
            </a:r>
            <a:endParaRPr lang="en-US" altLang="ko-KR" sz="9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900" dirty="0"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900" dirty="0">
                <a:latin typeface="맑은 고딕" charset="0"/>
                <a:ea typeface="맑은 고딕" charset="0"/>
              </a:rPr>
              <a:t>게시판</a:t>
            </a:r>
            <a:endParaRPr lang="en-US" altLang="ko-KR" sz="900" dirty="0">
              <a:latin typeface="맑은 고딕" charset="0"/>
              <a:ea typeface="맑은 고딕" charset="0"/>
            </a:endParaRPr>
          </a:p>
        </p:txBody>
      </p:sp>
      <p:sp>
        <p:nvSpPr>
          <p:cNvPr id="50" name="Rect 0">
            <a:extLst>
              <a:ext uri="{FF2B5EF4-FFF2-40B4-BE49-F238E27FC236}">
                <a16:creationId xmlns:a16="http://schemas.microsoft.com/office/drawing/2014/main" id="{7E039810-5881-A65F-21E0-3FE696619EA3}"/>
              </a:ext>
            </a:extLst>
          </p:cNvPr>
          <p:cNvSpPr>
            <a:spLocks/>
          </p:cNvSpPr>
          <p:nvPr/>
        </p:nvSpPr>
        <p:spPr>
          <a:xfrm>
            <a:off x="7006405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000" dirty="0"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51" name="도형 123">
            <a:extLst>
              <a:ext uri="{FF2B5EF4-FFF2-40B4-BE49-F238E27FC236}">
                <a16:creationId xmlns:a16="http://schemas.microsoft.com/office/drawing/2014/main" id="{7D86D7BD-C797-2639-4A7D-FD8A2E3AD1C4}"/>
              </a:ext>
            </a:extLst>
          </p:cNvPr>
          <p:cNvSpPr>
            <a:spLocks/>
          </p:cNvSpPr>
          <p:nvPr/>
        </p:nvSpPr>
        <p:spPr>
          <a:xfrm>
            <a:off x="7577270" y="6200606"/>
            <a:ext cx="485140" cy="2623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>
                <a:latin typeface="맑은 고딕" charset="0"/>
                <a:ea typeface="맑은 고딕" charset="0"/>
              </a:rPr>
              <a:t>삭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제</a:t>
            </a: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44D97A2F-D46E-BAD6-056C-BF3AE9C9B6EB}"/>
              </a:ext>
            </a:extLst>
          </p:cNvPr>
          <p:cNvSpPr>
            <a:spLocks/>
          </p:cNvSpPr>
          <p:nvPr/>
        </p:nvSpPr>
        <p:spPr>
          <a:xfrm>
            <a:off x="6435540" y="6206321"/>
            <a:ext cx="485140" cy="262396"/>
          </a:xfrm>
          <a:prstGeom prst="rect">
            <a:avLst/>
          </a:prstGeom>
          <a:solidFill>
            <a:srgbClr val="727CF5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sz="1000" dirty="0" err="1">
                <a:latin typeface="맑은 고딕" charset="0"/>
                <a:ea typeface="맑은 고딕" charset="0"/>
              </a:rPr>
              <a:t>등록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9729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953594"/>
              </p:ext>
            </p:extLst>
          </p:nvPr>
        </p:nvGraphicFramePr>
        <p:xfrm>
          <a:off x="8878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게시판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본사의 공지사항을 확인할 수 있는 화면이다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709754"/>
              </p:ext>
            </p:extLst>
          </p:nvPr>
        </p:nvGraphicFramePr>
        <p:xfrm>
          <a:off x="8503166" y="142240"/>
          <a:ext cx="3679954" cy="489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클릭하면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공지사항의 내용을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버튼을 통해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공지사항을 작성할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여러 항목을 선택하여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본사의 공지사항을 확인할 수 있는 화면이다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69304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공문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게시판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공지사항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FAQ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sp>
        <p:nvSpPr>
          <p:cNvPr id="2" name="Rect 0">
            <a:extLst>
              <a:ext uri="{FF2B5EF4-FFF2-40B4-BE49-F238E27FC236}">
                <a16:creationId xmlns:a16="http://schemas.microsoft.com/office/drawing/2014/main" id="{2F15D4E6-64D7-4A9E-1836-5148D7FE083D}"/>
              </a:ext>
            </a:extLst>
          </p:cNvPr>
          <p:cNvSpPr txBox="1">
            <a:spLocks/>
          </p:cNvSpPr>
          <p:nvPr/>
        </p:nvSpPr>
        <p:spPr>
          <a:xfrm>
            <a:off x="1598183" y="2645061"/>
            <a:ext cx="565785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Display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D20695BF-46E4-3878-765F-7185345BB23B}"/>
              </a:ext>
            </a:extLst>
          </p:cNvPr>
          <p:cNvGrpSpPr>
            <a:grpSpLocks/>
          </p:cNvGrpSpPr>
          <p:nvPr/>
        </p:nvGrpSpPr>
        <p:grpSpPr>
          <a:xfrm>
            <a:off x="2208418" y="2645061"/>
            <a:ext cx="1020445" cy="265430"/>
            <a:chOff x="3126740" y="2727325"/>
            <a:chExt cx="1020445" cy="265430"/>
          </a:xfrm>
        </p:grpSpPr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39C0F192-7DC2-A041-D20B-8B244FF11900}"/>
                </a:ext>
              </a:extLst>
            </p:cNvPr>
            <p:cNvSpPr>
              <a:spLocks/>
            </p:cNvSpPr>
            <p:nvPr/>
          </p:nvSpPr>
          <p:spPr>
            <a:xfrm>
              <a:off x="3126740" y="2727325"/>
              <a:ext cx="695325" cy="26543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4388015A-EAE8-D646-FD28-3793FDED1EDC}"/>
                </a:ext>
              </a:extLst>
            </p:cNvPr>
            <p:cNvSpPr txBox="1">
              <a:spLocks/>
            </p:cNvSpPr>
            <p:nvPr/>
          </p:nvSpPr>
          <p:spPr>
            <a:xfrm>
              <a:off x="3267710" y="2727960"/>
              <a:ext cx="879475" cy="2616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en-US" sz="1100" dirty="0">
                  <a:ln w="9525" cap="flat" cmpd="sng">
                    <a:noFill/>
                    <a:prstDash/>
                  </a:ln>
                  <a:latin typeface="맑은 고딕" charset="0"/>
                  <a:ea typeface="맑은 고딕" charset="0"/>
                </a:rPr>
                <a:t>6</a:t>
              </a:r>
              <a:r>
                <a:rPr sz="1100" b="0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b="0" i="0" strike="noStrike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∨</a:t>
              </a:r>
              <a:endParaRPr lang="ko-KR" altLang="en-US" sz="1100" b="0" i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1" name="Picture " descr="C:/Users/PC-19/AppData/Roaming/PolarisOffice/ETemp/13480_23508312/fImage157011973808.png">
            <a:extLst>
              <a:ext uri="{FF2B5EF4-FFF2-40B4-BE49-F238E27FC236}">
                <a16:creationId xmlns:a16="http://schemas.microsoft.com/office/drawing/2014/main" id="{C68CD915-3F4B-6284-550B-E7DBBBB2D7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5358" y="5904793"/>
            <a:ext cx="1553845" cy="35814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37C0FB7B-97D2-9055-F446-242A9C55E48B}"/>
              </a:ext>
            </a:extLst>
          </p:cNvPr>
          <p:cNvGrpSpPr>
            <a:grpSpLocks/>
          </p:cNvGrpSpPr>
          <p:nvPr/>
        </p:nvGrpSpPr>
        <p:grpSpPr>
          <a:xfrm>
            <a:off x="6307785" y="2574576"/>
            <a:ext cx="1877060" cy="330835"/>
            <a:chOff x="7804150" y="2687955"/>
            <a:chExt cx="1877060" cy="330835"/>
          </a:xfrm>
        </p:grpSpPr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B7FDC5D3-4E2A-2DC2-02BC-D353689D5B3F}"/>
                </a:ext>
              </a:extLst>
            </p:cNvPr>
            <p:cNvSpPr>
              <a:spLocks/>
            </p:cNvSpPr>
            <p:nvPr/>
          </p:nvSpPr>
          <p:spPr>
            <a:xfrm>
              <a:off x="7804150" y="2687955"/>
              <a:ext cx="1877060" cy="330835"/>
            </a:xfrm>
            <a:prstGeom prst="roundRect">
              <a:avLst>
                <a:gd name="adj" fmla="val 14126"/>
              </a:avLst>
            </a:prstGeom>
            <a:solidFill>
              <a:srgbClr val="E7E6E6"/>
            </a:solidFill>
            <a:ln w="0">
              <a:noFill/>
              <a:prstDash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6" name="Picture " descr="C:/Users/PC-19/AppData/Roaming/PolarisOffice/ETemp/13480_23508312/fImage931119821832.png">
              <a:extLst>
                <a:ext uri="{FF2B5EF4-FFF2-40B4-BE49-F238E27FC236}">
                  <a16:creationId xmlns:a16="http://schemas.microsoft.com/office/drawing/2014/main" id="{9D37A294-F161-4A53-155E-394F570BF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0195" y="2764790"/>
              <a:ext cx="176530" cy="17653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B54339A-AC5F-A989-C015-277F5DC00C37}"/>
                </a:ext>
              </a:extLst>
            </p:cNvPr>
            <p:cNvSpPr txBox="1">
              <a:spLocks/>
            </p:cNvSpPr>
            <p:nvPr/>
          </p:nvSpPr>
          <p:spPr>
            <a:xfrm>
              <a:off x="8194040" y="2720975"/>
              <a:ext cx="962660" cy="2463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>
                  <a:solidFill>
                    <a:srgbClr val="A6A6A6"/>
                  </a:solidFill>
                  <a:latin typeface="맑은 고딕" charset="0"/>
                  <a:ea typeface="맑은 고딕" charset="0"/>
                </a:rPr>
                <a:t>Search</a:t>
              </a:r>
              <a:endParaRPr lang="ko-KR" altLang="en-US" sz="1000" b="0" i="0" strike="noStrike" cap="none" dirty="0">
                <a:solidFill>
                  <a:srgbClr val="A6A6A6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8E99249-B5CF-21FF-C240-308DCA49A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745276"/>
              </p:ext>
            </p:extLst>
          </p:nvPr>
        </p:nvGraphicFramePr>
        <p:xfrm>
          <a:off x="1571207" y="3069914"/>
          <a:ext cx="6718648" cy="2135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662">
                  <a:extLst>
                    <a:ext uri="{9D8B030D-6E8A-4147-A177-3AD203B41FA5}">
                      <a16:colId xmlns:a16="http://schemas.microsoft.com/office/drawing/2014/main" val="4161567209"/>
                    </a:ext>
                  </a:extLst>
                </a:gridCol>
                <a:gridCol w="3359324">
                  <a:extLst>
                    <a:ext uri="{9D8B030D-6E8A-4147-A177-3AD203B41FA5}">
                      <a16:colId xmlns:a16="http://schemas.microsoft.com/office/drawing/2014/main" val="3822373437"/>
                    </a:ext>
                  </a:extLst>
                </a:gridCol>
                <a:gridCol w="1679662">
                  <a:extLst>
                    <a:ext uri="{9D8B030D-6E8A-4147-A177-3AD203B41FA5}">
                      <a16:colId xmlns:a16="http://schemas.microsoft.com/office/drawing/2014/main" val="3085223259"/>
                    </a:ext>
                  </a:extLst>
                </a:gridCol>
              </a:tblGrid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441757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공지사항 </a:t>
                      </a:r>
                      <a:r>
                        <a:rPr lang="en-US" altLang="ko-KR" sz="1200" dirty="0"/>
                        <a:t>6&gt;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281081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공지사항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54165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041316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00974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231018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422780"/>
                  </a:ext>
                </a:extLst>
              </a:tr>
            </a:tbl>
          </a:graphicData>
        </a:graphic>
      </p:graphicFrame>
      <p:grpSp>
        <p:nvGrpSpPr>
          <p:cNvPr id="20" name="Group 5">
            <a:extLst>
              <a:ext uri="{FF2B5EF4-FFF2-40B4-BE49-F238E27FC236}">
                <a16:creationId xmlns:a16="http://schemas.microsoft.com/office/drawing/2014/main" id="{6409BEF2-98A2-AAF4-54D5-51F4EA5BFF01}"/>
              </a:ext>
            </a:extLst>
          </p:cNvPr>
          <p:cNvGrpSpPr>
            <a:grpSpLocks/>
          </p:cNvGrpSpPr>
          <p:nvPr/>
        </p:nvGrpSpPr>
        <p:grpSpPr>
          <a:xfrm>
            <a:off x="1715863" y="3480325"/>
            <a:ext cx="138237" cy="1335387"/>
            <a:chOff x="2676525" y="3431407"/>
            <a:chExt cx="137160" cy="1695086"/>
          </a:xfrm>
        </p:grpSpPr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C7A806B6-6E12-93A8-2273-CF457F5F9B97}"/>
                </a:ext>
              </a:extLst>
            </p:cNvPr>
            <p:cNvSpPr>
              <a:spLocks/>
            </p:cNvSpPr>
            <p:nvPr/>
          </p:nvSpPr>
          <p:spPr>
            <a:xfrm>
              <a:off x="2676525" y="3827625"/>
              <a:ext cx="137160" cy="151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0C801636-FAD9-C3AD-A5B2-E7D3EE1CB27D}"/>
                </a:ext>
              </a:extLst>
            </p:cNvPr>
            <p:cNvSpPr>
              <a:spLocks/>
            </p:cNvSpPr>
            <p:nvPr/>
          </p:nvSpPr>
          <p:spPr>
            <a:xfrm>
              <a:off x="2676525" y="3431407"/>
              <a:ext cx="137160" cy="151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EAA43A3C-C161-C206-E5EA-098C87115D26}"/>
                </a:ext>
              </a:extLst>
            </p:cNvPr>
            <p:cNvSpPr>
              <a:spLocks/>
            </p:cNvSpPr>
            <p:nvPr/>
          </p:nvSpPr>
          <p:spPr>
            <a:xfrm>
              <a:off x="2676525" y="4604535"/>
              <a:ext cx="137160" cy="151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>
              <a:extLst>
                <a:ext uri="{FF2B5EF4-FFF2-40B4-BE49-F238E27FC236}">
                  <a16:creationId xmlns:a16="http://schemas.microsoft.com/office/drawing/2014/main" id="{7DB2CD57-4FF4-C15A-BE33-AC68011F0D2C}"/>
                </a:ext>
              </a:extLst>
            </p:cNvPr>
            <p:cNvSpPr>
              <a:spLocks/>
            </p:cNvSpPr>
            <p:nvPr/>
          </p:nvSpPr>
          <p:spPr>
            <a:xfrm>
              <a:off x="2676525" y="4200659"/>
              <a:ext cx="137160" cy="151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8" name="Rect 0">
              <a:extLst>
                <a:ext uri="{FF2B5EF4-FFF2-40B4-BE49-F238E27FC236}">
                  <a16:creationId xmlns:a16="http://schemas.microsoft.com/office/drawing/2014/main" id="{68B5559E-02D6-C090-9C5D-026852D4237D}"/>
                </a:ext>
              </a:extLst>
            </p:cNvPr>
            <p:cNvSpPr>
              <a:spLocks/>
            </p:cNvSpPr>
            <p:nvPr/>
          </p:nvSpPr>
          <p:spPr>
            <a:xfrm>
              <a:off x="2676525" y="4975363"/>
              <a:ext cx="137160" cy="151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1" name="Rect 0">
            <a:extLst>
              <a:ext uri="{FF2B5EF4-FFF2-40B4-BE49-F238E27FC236}">
                <a16:creationId xmlns:a16="http://schemas.microsoft.com/office/drawing/2014/main" id="{CBE82A75-A57C-2204-D3B1-88336C0EF914}"/>
              </a:ext>
            </a:extLst>
          </p:cNvPr>
          <p:cNvSpPr>
            <a:spLocks/>
          </p:cNvSpPr>
          <p:nvPr/>
        </p:nvSpPr>
        <p:spPr>
          <a:xfrm>
            <a:off x="1715863" y="4999855"/>
            <a:ext cx="138237" cy="1190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id="{49D9C579-B57D-D5E2-A38F-291B45C17784}"/>
              </a:ext>
            </a:extLst>
          </p:cNvPr>
          <p:cNvSpPr>
            <a:spLocks/>
          </p:cNvSpPr>
          <p:nvPr/>
        </p:nvSpPr>
        <p:spPr>
          <a:xfrm>
            <a:off x="7485736" y="5379836"/>
            <a:ext cx="695325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1FBBB979-DC90-60F1-E66E-5B9250B22C65}"/>
              </a:ext>
            </a:extLst>
          </p:cNvPr>
          <p:cNvSpPr txBox="1">
            <a:spLocks/>
          </p:cNvSpPr>
          <p:nvPr/>
        </p:nvSpPr>
        <p:spPr>
          <a:xfrm>
            <a:off x="7493356" y="5363326"/>
            <a:ext cx="712470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선택삭제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Rect 0">
            <a:extLst>
              <a:ext uri="{FF2B5EF4-FFF2-40B4-BE49-F238E27FC236}">
                <a16:creationId xmlns:a16="http://schemas.microsoft.com/office/drawing/2014/main" id="{5301EACC-6B92-65CB-6FF0-A3AB1BD1695A}"/>
              </a:ext>
            </a:extLst>
          </p:cNvPr>
          <p:cNvSpPr>
            <a:spLocks/>
          </p:cNvSpPr>
          <p:nvPr/>
        </p:nvSpPr>
        <p:spPr>
          <a:xfrm>
            <a:off x="6924836" y="5385198"/>
            <a:ext cx="521970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Rect 0">
            <a:extLst>
              <a:ext uri="{FF2B5EF4-FFF2-40B4-BE49-F238E27FC236}">
                <a16:creationId xmlns:a16="http://schemas.microsoft.com/office/drawing/2014/main" id="{3C36732A-523D-D1D2-60CC-CC685D9A2049}"/>
              </a:ext>
            </a:extLst>
          </p:cNvPr>
          <p:cNvSpPr txBox="1">
            <a:spLocks/>
          </p:cNvSpPr>
          <p:nvPr/>
        </p:nvSpPr>
        <p:spPr>
          <a:xfrm>
            <a:off x="6932456" y="5368688"/>
            <a:ext cx="523240" cy="261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글쓰기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149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071485"/>
              </p:ext>
            </p:extLst>
          </p:nvPr>
        </p:nvGraphicFramePr>
        <p:xfrm>
          <a:off x="8878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게시판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본사의 공지사항을 확인할 수 있는 화면이다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689200"/>
              </p:ext>
            </p:extLst>
          </p:nvPr>
        </p:nvGraphicFramePr>
        <p:xfrm>
          <a:off x="8503166" y="142240"/>
          <a:ext cx="3679954" cy="489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통해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목록으로 이동할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하단의 수정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통해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 및 삭제가 가능하다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통해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목록으로 이동할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본사의 공지사항을 내용을 </a:t>
                      </a:r>
                      <a:endParaRPr lang="en-US" altLang="ko-KR" sz="1100" b="0" dirty="0"/>
                    </a:p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확인할 수 있는 화면이다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69304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공문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게시판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공지사항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FAQ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6E746EC-234B-E138-13E5-74DD98622956}"/>
              </a:ext>
            </a:extLst>
          </p:cNvPr>
          <p:cNvGraphicFramePr>
            <a:graphicFrameLocks noGrp="1"/>
          </p:cNvGraphicFramePr>
          <p:nvPr/>
        </p:nvGraphicFramePr>
        <p:xfrm>
          <a:off x="1769163" y="2502837"/>
          <a:ext cx="6298723" cy="319261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6298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182"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kumimoji="0" sz="1800" b="1" i="0" strike="noStrike" kern="1200" cap="none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	</a:t>
                      </a:r>
                      <a:endParaRPr kumimoji="0" lang="ko-KR" altLang="en-US" sz="1800" b="1" i="0" strike="noStrike" kern="1200" cap="none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5720" marR="45720" marT="46355" marB="4635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433"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endParaRPr kumimoji="0" lang="ko-KR" altLang="en-US" sz="1800" b="0" i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5720" marR="45720" marT="46355" marB="4635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 0">
            <a:extLst>
              <a:ext uri="{FF2B5EF4-FFF2-40B4-BE49-F238E27FC236}">
                <a16:creationId xmlns:a16="http://schemas.microsoft.com/office/drawing/2014/main" id="{BCD5B8E7-FD77-1B5C-C319-80EA413FCC05}"/>
              </a:ext>
            </a:extLst>
          </p:cNvPr>
          <p:cNvSpPr txBox="1">
            <a:spLocks/>
          </p:cNvSpPr>
          <p:nvPr/>
        </p:nvSpPr>
        <p:spPr>
          <a:xfrm>
            <a:off x="4372473" y="2599172"/>
            <a:ext cx="1040001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en-US" altLang="ko-KR" sz="1100" b="0" i="0" strike="noStrike" cap="none">
                <a:solidFill>
                  <a:srgbClr val="313A46"/>
                </a:solidFill>
                <a:latin typeface="맑은 고딕" charset="0"/>
                <a:ea typeface="맑은 고딕" charset="0"/>
              </a:rPr>
              <a:t>&lt;</a:t>
            </a:r>
            <a:r>
              <a: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공지사항 </a:t>
            </a:r>
            <a:r>
              <a:rPr lang="en-US" altLang="ko-KR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5&gt;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6D820271-C211-9ADC-A58A-0E1AD5275F56}"/>
              </a:ext>
            </a:extLst>
          </p:cNvPr>
          <p:cNvSpPr txBox="1">
            <a:spLocks/>
          </p:cNvSpPr>
          <p:nvPr/>
        </p:nvSpPr>
        <p:spPr>
          <a:xfrm>
            <a:off x="2139835" y="2599172"/>
            <a:ext cx="162620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6314FD71-6CF4-DD37-5C5B-7A2C736525E1}"/>
              </a:ext>
            </a:extLst>
          </p:cNvPr>
          <p:cNvSpPr txBox="1">
            <a:spLocks/>
          </p:cNvSpPr>
          <p:nvPr/>
        </p:nvSpPr>
        <p:spPr>
          <a:xfrm>
            <a:off x="6934721" y="2599172"/>
            <a:ext cx="954650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2023-</a:t>
            </a:r>
            <a:r>
              <a:rPr 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11</a:t>
            </a: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28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20FB599B-0828-604C-38D7-5AE9A82AE733}"/>
              </a:ext>
            </a:extLst>
          </p:cNvPr>
          <p:cNvSpPr txBox="1">
            <a:spLocks/>
          </p:cNvSpPr>
          <p:nvPr/>
        </p:nvSpPr>
        <p:spPr>
          <a:xfrm>
            <a:off x="2000303" y="3363689"/>
            <a:ext cx="1974606" cy="181588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공지사항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latinLnBrk="0" hangingPunct="0"/>
            <a:endParaRPr lang="en-US" altLang="ko-KR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공지사항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endParaRPr lang="en-US" altLang="ko-KR" sz="14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공지사항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endParaRPr lang="en-US" altLang="ko-KR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공지사항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E30563B5-2EE6-CFC5-833C-6C70E9C1612E}"/>
              </a:ext>
            </a:extLst>
          </p:cNvPr>
          <p:cNvSpPr>
            <a:spLocks/>
          </p:cNvSpPr>
          <p:nvPr/>
        </p:nvSpPr>
        <p:spPr>
          <a:xfrm>
            <a:off x="1781682" y="5905265"/>
            <a:ext cx="695325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8704E9D8-4E95-FB32-B27A-7C7AEECDBABF}"/>
              </a:ext>
            </a:extLst>
          </p:cNvPr>
          <p:cNvSpPr txBox="1">
            <a:spLocks/>
          </p:cNvSpPr>
          <p:nvPr/>
        </p:nvSpPr>
        <p:spPr>
          <a:xfrm>
            <a:off x="1938252" y="5907805"/>
            <a:ext cx="565785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E89F907B-ABF0-19C8-F1C6-B0264F357C6E}"/>
              </a:ext>
            </a:extLst>
          </p:cNvPr>
          <p:cNvSpPr>
            <a:spLocks/>
          </p:cNvSpPr>
          <p:nvPr/>
        </p:nvSpPr>
        <p:spPr>
          <a:xfrm>
            <a:off x="7347797" y="5917683"/>
            <a:ext cx="473824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31D4DD69-FA9F-13F5-E9D6-DF25DEE66006}"/>
              </a:ext>
            </a:extLst>
          </p:cNvPr>
          <p:cNvSpPr txBox="1">
            <a:spLocks/>
          </p:cNvSpPr>
          <p:nvPr/>
        </p:nvSpPr>
        <p:spPr>
          <a:xfrm>
            <a:off x="7355416" y="5901173"/>
            <a:ext cx="712470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rgbClr val="AFABAB"/>
                </a:solidFill>
                <a:latin typeface="맑은 고딕" charset="0"/>
                <a:ea typeface="맑은 고딕" charset="0"/>
              </a:rPr>
              <a:t>삭제</a:t>
            </a:r>
          </a:p>
        </p:txBody>
      </p:sp>
      <p:sp>
        <p:nvSpPr>
          <p:cNvPr id="48" name="Rect 0">
            <a:extLst>
              <a:ext uri="{FF2B5EF4-FFF2-40B4-BE49-F238E27FC236}">
                <a16:creationId xmlns:a16="http://schemas.microsoft.com/office/drawing/2014/main" id="{FC68C073-85CF-B0A2-946F-190A6CDFC979}"/>
              </a:ext>
            </a:extLst>
          </p:cNvPr>
          <p:cNvSpPr>
            <a:spLocks/>
          </p:cNvSpPr>
          <p:nvPr/>
        </p:nvSpPr>
        <p:spPr>
          <a:xfrm>
            <a:off x="6786896" y="5923045"/>
            <a:ext cx="459419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Rect 0">
            <a:extLst>
              <a:ext uri="{FF2B5EF4-FFF2-40B4-BE49-F238E27FC236}">
                <a16:creationId xmlns:a16="http://schemas.microsoft.com/office/drawing/2014/main" id="{65866ABD-E50A-EC9E-53A9-13552D705186}"/>
              </a:ext>
            </a:extLst>
          </p:cNvPr>
          <p:cNvSpPr txBox="1">
            <a:spLocks/>
          </p:cNvSpPr>
          <p:nvPr/>
        </p:nvSpPr>
        <p:spPr>
          <a:xfrm>
            <a:off x="6794516" y="5906535"/>
            <a:ext cx="523240" cy="261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rgbClr val="AFABAB"/>
                </a:solidFill>
                <a:latin typeface="맑은 고딕" charset="0"/>
                <a:ea typeface="맑은 고딕" charset="0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279011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899B0E-C0EA-10E9-7D10-74C6DBA55393}"/>
              </a:ext>
            </a:extLst>
          </p:cNvPr>
          <p:cNvSpPr/>
          <p:nvPr/>
        </p:nvSpPr>
        <p:spPr>
          <a:xfrm>
            <a:off x="1347041" y="1990774"/>
            <a:ext cx="7034818" cy="478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398782" y="2017018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/>
              <a:t>가맹상담관리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4BE5587-EDDF-9D12-E783-1FC392B3C480}"/>
              </a:ext>
            </a:extLst>
          </p:cNvPr>
          <p:cNvSpPr/>
          <p:nvPr/>
        </p:nvSpPr>
        <p:spPr>
          <a:xfrm>
            <a:off x="1469904" y="2730873"/>
            <a:ext cx="6830816" cy="38934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창업상담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가맹상담관리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홈페이지의 가맹상담 폼을 통해 상담 신청이 들어온 내역을 조회할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신청자 이름을 클릭 하면 상세보기 조회가 가능하다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홈페이지의 가맹상담 폼을 통해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상담 신청이 들어온 내역을 조회할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B1A629D8-5A37-7351-0E05-76E90BB7B5D5}"/>
              </a:ext>
            </a:extLst>
          </p:cNvPr>
          <p:cNvGrpSpPr/>
          <p:nvPr/>
        </p:nvGrpSpPr>
        <p:grpSpPr>
          <a:xfrm>
            <a:off x="1643032" y="2875316"/>
            <a:ext cx="6398120" cy="3255502"/>
            <a:chOff x="885448" y="3190375"/>
            <a:chExt cx="6693240" cy="3136255"/>
          </a:xfrm>
        </p:grpSpPr>
        <p:cxnSp>
          <p:nvCxnSpPr>
            <p:cNvPr id="11" name="Rect 0">
              <a:extLst>
                <a:ext uri="{FF2B5EF4-FFF2-40B4-BE49-F238E27FC236}">
                  <a16:creationId xmlns:a16="http://schemas.microsoft.com/office/drawing/2014/main" id="{F3287D6C-D65B-3C8E-F462-AF36CF68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190375"/>
              <a:ext cx="6692400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t 0">
              <a:extLst>
                <a:ext uri="{FF2B5EF4-FFF2-40B4-BE49-F238E27FC236}">
                  <a16:creationId xmlns:a16="http://schemas.microsoft.com/office/drawing/2014/main" id="{CC7DFF94-C528-D805-6471-A8D762ADF62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624081"/>
              <a:ext cx="6693239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B1321436-5BE6-13AC-DBED-D69304AD8F2F}"/>
                </a:ext>
              </a:extLst>
            </p:cNvPr>
            <p:cNvSpPr txBox="1">
              <a:spLocks/>
            </p:cNvSpPr>
            <p:nvPr/>
          </p:nvSpPr>
          <p:spPr>
            <a:xfrm>
              <a:off x="967365" y="3283095"/>
              <a:ext cx="6512711" cy="26685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순번</a:t>
              </a:r>
              <a:r>
                <a:rPr sz="1200" dirty="0">
                  <a:latin typeface="맑은 고딕" charset="0"/>
                  <a:ea typeface="맑은 고딕" charset="0"/>
                </a:rPr>
                <a:t>   </a:t>
              </a:r>
              <a:r>
                <a:rPr lang="en-US" sz="1200" dirty="0">
                  <a:latin typeface="맑은 고딕" charset="0"/>
                  <a:ea typeface="맑은 고딕" charset="0"/>
                </a:rPr>
                <a:t>  </a:t>
              </a:r>
              <a:r>
                <a:rPr sz="1200" dirty="0">
                  <a:latin typeface="맑은 고딕" charset="0"/>
                  <a:ea typeface="맑은 고딕" charset="0"/>
                </a:rPr>
                <a:t> </a:t>
              </a:r>
              <a:r>
                <a:rPr lang="en-US" sz="1200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신청자명               전화번호            연락 여부     계약 현황        상담여부</a:t>
              </a:r>
            </a:p>
          </p:txBody>
        </p:sp>
        <p:cxnSp>
          <p:nvCxnSpPr>
            <p:cNvPr id="15" name="Rect 0">
              <a:extLst>
                <a:ext uri="{FF2B5EF4-FFF2-40B4-BE49-F238E27FC236}">
                  <a16:creationId xmlns:a16="http://schemas.microsoft.com/office/drawing/2014/main" id="{9F26D005-B856-6EF0-CCD6-498735B824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8" y="6326630"/>
              <a:ext cx="6692400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 0">
              <a:extLst>
                <a:ext uri="{FF2B5EF4-FFF2-40B4-BE49-F238E27FC236}">
                  <a16:creationId xmlns:a16="http://schemas.microsoft.com/office/drawing/2014/main" id="{4401BF4F-216B-CD8A-B757-A015C308FE09}"/>
                </a:ext>
              </a:extLst>
            </p:cNvPr>
            <p:cNvSpPr txBox="1">
              <a:spLocks/>
            </p:cNvSpPr>
            <p:nvPr/>
          </p:nvSpPr>
          <p:spPr>
            <a:xfrm>
              <a:off x="1009904" y="3668288"/>
              <a:ext cx="404121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200000"/>
                </a:lnSpc>
                <a:buFontTx/>
                <a:buNone/>
              </a:pPr>
              <a:r>
                <a:rPr sz="1200" dirty="0">
                  <a:latin typeface="맑은 고딕" charset="0"/>
                  <a:ea typeface="맑은 고딕" charset="0"/>
                </a:rPr>
                <a:t> </a:t>
              </a:r>
              <a:r>
                <a:rPr lang="en-US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1</a:t>
              </a:r>
              <a:r>
                <a:rPr lang="en-US" sz="1200" b="1" dirty="0">
                  <a:latin typeface="맑은 고딕" charset="0"/>
                  <a:ea typeface="맑은 고딕" charset="0"/>
                </a:rPr>
                <a:t> </a:t>
              </a:r>
            </a:p>
            <a:p>
              <a:pPr marL="0" indent="0" algn="ctr" defTabSz="914400" rtl="0" eaLnBrk="1" latinLnBrk="0" hangingPunct="1">
                <a:lnSpc>
                  <a:spcPct val="200000"/>
                </a:lnSpc>
                <a:buFontTx/>
                <a:buNone/>
              </a:pPr>
              <a:r>
                <a:rPr lang="en-US" altLang="ko-KR" sz="1200" b="1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2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 3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 4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 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 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 7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>
              <a:extLst>
                <a:ext uri="{FF2B5EF4-FFF2-40B4-BE49-F238E27FC236}">
                  <a16:creationId xmlns:a16="http://schemas.microsoft.com/office/drawing/2014/main" id="{84713BE7-7FF4-DAB9-A556-E91FF6CB7FF5}"/>
                </a:ext>
              </a:extLst>
            </p:cNvPr>
            <p:cNvSpPr txBox="1">
              <a:spLocks/>
            </p:cNvSpPr>
            <p:nvPr/>
          </p:nvSpPr>
          <p:spPr>
            <a:xfrm>
              <a:off x="1572618" y="3668288"/>
              <a:ext cx="1027942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b="1" u="sng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홍길동</a:t>
              </a:r>
              <a:endParaRPr lang="en-US" altLang="ko-KR" sz="1200" b="1" u="sng" dirty="0">
                <a:solidFill>
                  <a:schemeClr val="accent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b="1" u="sng" dirty="0" err="1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일길동</a:t>
              </a:r>
              <a:endParaRPr lang="en-US" altLang="ko-KR" sz="1200" b="1" u="sng" dirty="0">
                <a:solidFill>
                  <a:schemeClr val="accent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이길동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삼길동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사길동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오길동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육길동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04D2BBA-01AD-D339-65CD-691599546D8B}"/>
                </a:ext>
              </a:extLst>
            </p:cNvPr>
            <p:cNvSpPr txBox="1">
              <a:spLocks/>
            </p:cNvSpPr>
            <p:nvPr/>
          </p:nvSpPr>
          <p:spPr>
            <a:xfrm>
              <a:off x="2759154" y="3668288"/>
              <a:ext cx="1644546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010-1234-5678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010-1111-2222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010-2222-3333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010-4444-5555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010-7777-5678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010-8888-2222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010-2222-9999</a:t>
              </a:r>
            </a:p>
          </p:txBody>
        </p:sp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355B27F0-20F1-97DF-62AB-CE738FED7AA6}"/>
                </a:ext>
              </a:extLst>
            </p:cNvPr>
            <p:cNvSpPr txBox="1">
              <a:spLocks/>
            </p:cNvSpPr>
            <p:nvPr/>
          </p:nvSpPr>
          <p:spPr>
            <a:xfrm>
              <a:off x="4562293" y="3668288"/>
              <a:ext cx="664891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</p:txBody>
        </p:sp>
        <p:sp>
          <p:nvSpPr>
            <p:cNvPr id="48" name="Rect 0">
              <a:extLst>
                <a:ext uri="{FF2B5EF4-FFF2-40B4-BE49-F238E27FC236}">
                  <a16:creationId xmlns:a16="http://schemas.microsoft.com/office/drawing/2014/main" id="{C39C7C61-98E1-8D1E-D20C-5FB855CDB202}"/>
                </a:ext>
              </a:extLst>
            </p:cNvPr>
            <p:cNvSpPr txBox="1">
              <a:spLocks/>
            </p:cNvSpPr>
            <p:nvPr/>
          </p:nvSpPr>
          <p:spPr>
            <a:xfrm>
              <a:off x="5385778" y="3668288"/>
              <a:ext cx="1021134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계약예정</a:t>
              </a:r>
              <a:endParaRPr lang="en-US" altLang="ko-KR" sz="1200" b="1" dirty="0">
                <a:solidFill>
                  <a:schemeClr val="accent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계약예정</a:t>
              </a:r>
              <a:endParaRPr lang="en-US" altLang="ko-KR" sz="1200" b="1" dirty="0">
                <a:solidFill>
                  <a:schemeClr val="accent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계약실패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계약완료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계약예정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계약실패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계약완료</a:t>
              </a:r>
            </a:p>
          </p:txBody>
        </p:sp>
        <p:sp>
          <p:nvSpPr>
            <p:cNvPr id="1025" name="Rect 0">
              <a:extLst>
                <a:ext uri="{FF2B5EF4-FFF2-40B4-BE49-F238E27FC236}">
                  <a16:creationId xmlns:a16="http://schemas.microsoft.com/office/drawing/2014/main" id="{5A57BF32-3899-9212-48D1-C3E1EF15014C}"/>
                </a:ext>
              </a:extLst>
            </p:cNvPr>
            <p:cNvSpPr txBox="1">
              <a:spLocks/>
            </p:cNvSpPr>
            <p:nvPr/>
          </p:nvSpPr>
          <p:spPr>
            <a:xfrm>
              <a:off x="6565508" y="3668288"/>
              <a:ext cx="928303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N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N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Y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N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Y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Y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N</a:t>
              </a:r>
            </a:p>
          </p:txBody>
        </p:sp>
      </p:grpSp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2320137" y="-25199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pic>
        <p:nvPicPr>
          <p:cNvPr id="49" name="Picture " descr="C:/Users/PC-05/AppData/Roaming/PolarisOffice/ETemp/5392_7985736/fImage8246124722391.png">
            <a:extLst>
              <a:ext uri="{FF2B5EF4-FFF2-40B4-BE49-F238E27FC236}">
                <a16:creationId xmlns:a16="http://schemas.microsoft.com/office/drawing/2014/main" id="{7092EA4C-F681-D468-896B-992E64530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865" y="6248741"/>
            <a:ext cx="1106455" cy="290774"/>
          </a:xfrm>
          <a:prstGeom prst="rect">
            <a:avLst/>
          </a:prstGeom>
          <a:noFill/>
        </p:spPr>
      </p:pic>
      <p:pic>
        <p:nvPicPr>
          <p:cNvPr id="50" name="Picture ">
            <a:extLst>
              <a:ext uri="{FF2B5EF4-FFF2-40B4-BE49-F238E27FC236}">
                <a16:creationId xmlns:a16="http://schemas.microsoft.com/office/drawing/2014/main" id="{55423ECA-A18D-3248-FADB-3787557865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659" y="2376811"/>
            <a:ext cx="309880" cy="339090"/>
          </a:xfrm>
          <a:prstGeom prst="rect">
            <a:avLst/>
          </a:prstGeom>
          <a:noFill/>
        </p:spPr>
      </p:pic>
      <p:sp>
        <p:nvSpPr>
          <p:cNvPr id="51" name="Rect 0">
            <a:extLst>
              <a:ext uri="{FF2B5EF4-FFF2-40B4-BE49-F238E27FC236}">
                <a16:creationId xmlns:a16="http://schemas.microsoft.com/office/drawing/2014/main" id="{62D8EE0F-CB20-276E-FC95-28682A37D2A3}"/>
              </a:ext>
            </a:extLst>
          </p:cNvPr>
          <p:cNvSpPr txBox="1">
            <a:spLocks/>
          </p:cNvSpPr>
          <p:nvPr/>
        </p:nvSpPr>
        <p:spPr>
          <a:xfrm>
            <a:off x="1820269" y="2393321"/>
            <a:ext cx="4189095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 b="1" dirty="0" err="1">
                <a:latin typeface="맑은 고딕" charset="0"/>
                <a:ea typeface="맑은 고딕" charset="0"/>
              </a:rPr>
              <a:t>관리자님</a:t>
            </a:r>
            <a:r>
              <a:rPr sz="1200" b="1" dirty="0">
                <a:latin typeface="맑은 고딕" charset="0"/>
                <a:ea typeface="맑은 고딕" charset="0"/>
              </a:rPr>
              <a:t>, </a:t>
            </a:r>
            <a:r>
              <a:rPr sz="1200" b="1" dirty="0" err="1">
                <a:latin typeface="맑은 고딕" charset="0"/>
                <a:ea typeface="맑은 고딕" charset="0"/>
              </a:rPr>
              <a:t>새로운</a:t>
            </a:r>
            <a:r>
              <a:rPr sz="1200" b="1" dirty="0">
                <a:latin typeface="맑은 고딕" charset="0"/>
                <a:ea typeface="맑은 고딕" charset="0"/>
              </a:rPr>
              <a:t> </a:t>
            </a:r>
            <a:r>
              <a:rPr sz="1200" b="1" dirty="0" err="1">
                <a:latin typeface="맑은 고딕" charset="0"/>
                <a:ea typeface="맑은 고딕" charset="0"/>
              </a:rPr>
              <a:t>상담이</a:t>
            </a:r>
            <a:r>
              <a:rPr sz="1200" b="1" dirty="0">
                <a:latin typeface="맑은 고딕" charset="0"/>
                <a:ea typeface="맑은 고딕" charset="0"/>
              </a:rPr>
              <a:t> </a:t>
            </a:r>
            <a:r>
              <a:rPr sz="1200" b="1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2건</a:t>
            </a:r>
            <a:r>
              <a:rPr sz="1200" b="1" dirty="0">
                <a:latin typeface="맑은 고딕" charset="0"/>
                <a:ea typeface="맑은 고딕" charset="0"/>
              </a:rPr>
              <a:t> </a:t>
            </a:r>
            <a:r>
              <a:rPr sz="1200" b="1" dirty="0" err="1">
                <a:latin typeface="맑은 고딕" charset="0"/>
                <a:ea typeface="맑은 고딕" charset="0"/>
              </a:rPr>
              <a:t>등록되었습니다</a:t>
            </a:r>
            <a:r>
              <a:rPr sz="1200" b="1" dirty="0">
                <a:latin typeface="맑은 고딕" charset="0"/>
                <a:ea typeface="맑은 고딕" charset="0"/>
              </a:rPr>
              <a:t>.</a:t>
            </a:r>
            <a:endParaRPr lang="ko-KR" altLang="en-US" sz="1200" b="1" dirty="0">
              <a:latin typeface="맑은 고딕" charset="0"/>
              <a:ea typeface="맑은 고딕" charset="0"/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7B7365B7-B4F0-4511-DDF3-30CCA0C8F674}"/>
              </a:ext>
            </a:extLst>
          </p:cNvPr>
          <p:cNvSpPr txBox="1"/>
          <p:nvPr/>
        </p:nvSpPr>
        <p:spPr>
          <a:xfrm>
            <a:off x="8673955" y="5192869"/>
            <a:ext cx="10092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상담자명을 클릭하면 상세보기</a:t>
            </a:r>
            <a:r>
              <a:rPr lang="en-US" altLang="ko-KR" sz="1200" dirty="0"/>
              <a:t>[</a:t>
            </a:r>
            <a:r>
              <a:rPr lang="ko-KR" altLang="en-US" sz="1200" dirty="0"/>
              <a:t>창업희망지역</a:t>
            </a:r>
            <a:r>
              <a:rPr lang="en-US" altLang="ko-KR" sz="1200" dirty="0"/>
              <a:t>, </a:t>
            </a:r>
            <a:r>
              <a:rPr lang="ko-KR" altLang="en-US" sz="1200" dirty="0"/>
              <a:t>예상 창업비용</a:t>
            </a:r>
            <a:r>
              <a:rPr lang="en-US" altLang="ko-KR" sz="1200" dirty="0"/>
              <a:t>, </a:t>
            </a:r>
            <a:r>
              <a:rPr lang="ko-KR" altLang="en-US" sz="1200" dirty="0"/>
              <a:t>점포보유유무</a:t>
            </a:r>
            <a:r>
              <a:rPr lang="en-US" altLang="ko-KR" sz="1200" dirty="0"/>
              <a:t>, </a:t>
            </a:r>
            <a:r>
              <a:rPr lang="ko-KR" altLang="en-US" sz="1200" dirty="0"/>
              <a:t>상가주소</a:t>
            </a:r>
            <a:r>
              <a:rPr lang="en-US" altLang="ko-KR" sz="1200" dirty="0"/>
              <a:t>, </a:t>
            </a:r>
            <a:r>
              <a:rPr lang="ko-KR" altLang="en-US" sz="1200" dirty="0"/>
              <a:t>상담희망시간</a:t>
            </a:r>
            <a:r>
              <a:rPr lang="en-US" altLang="ko-KR" sz="1200" dirty="0"/>
              <a:t>, </a:t>
            </a:r>
            <a:r>
              <a:rPr lang="ko-KR" altLang="en-US" sz="1200" dirty="0"/>
              <a:t>문의내용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문의내용상세</a:t>
            </a:r>
            <a:r>
              <a:rPr lang="en-US" altLang="ko-KR" sz="1200" dirty="0"/>
              <a:t>]</a:t>
            </a:r>
            <a:r>
              <a:rPr lang="ko-KR" altLang="en-US" sz="1200" dirty="0"/>
              <a:t>를 조회할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9B5F8BA-BA48-6BBA-7539-4DA55EF444C7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759BBB30-CAF5-728B-53BC-23EAEDE676EE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9F897A80-C452-1B6B-7B5E-103B21695DCC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B2D5E196-1955-9054-65C5-A15FF3BC9982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050941E1-985C-462A-60B7-E2C639A462BB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F4197856-5352-33E6-DBB5-0D981FDAA262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9A141A32-210F-7798-4240-01B4CA901C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70D5103A-DC4F-E44C-65D5-1A4500BBE2E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82E307C-FDB2-BB34-FF58-7D6DB22D1A4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그림 33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C1C7CEE3-413C-B0F0-0A32-65E27ACC9DC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Rect 0">
                      <a:extLst>
                        <a:ext uri="{FF2B5EF4-FFF2-40B4-BE49-F238E27FC236}">
                          <a16:creationId xmlns:a16="http://schemas.microsoft.com/office/drawing/2014/main" id="{2341E3CA-9CD3-E51B-E192-534FEC168760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0A3EDB04-3C47-FFB5-7318-8739863F3A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90E0F0C-41ED-A99E-987B-BCFF85B21F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95785" cy="21698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지점관리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가맹상담관리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1C965D0-5A8E-A0F1-CAA2-90F6CE50B09E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301521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705282"/>
              </p:ext>
            </p:extLst>
          </p:nvPr>
        </p:nvGraphicFramePr>
        <p:xfrm>
          <a:off x="8878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게시판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본사의 공지사항을 작성할 수 있는 화면이다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290706"/>
              </p:ext>
            </p:extLst>
          </p:nvPr>
        </p:nvGraphicFramePr>
        <p:xfrm>
          <a:off x="8503166" y="142240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본사의 공지사항을 작성할 수 있는 화면이다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본사의 공지사항을 작성할 수 있는 화면이다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69304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공문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게시판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공지사항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FAQ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DCA702-0E35-6123-0380-64A3D8A3F948}"/>
              </a:ext>
            </a:extLst>
          </p:cNvPr>
          <p:cNvGrpSpPr/>
          <p:nvPr/>
        </p:nvGrpSpPr>
        <p:grpSpPr>
          <a:xfrm>
            <a:off x="1453481" y="2553643"/>
            <a:ext cx="6626722" cy="3444929"/>
            <a:chOff x="2254885" y="2506345"/>
            <a:chExt cx="7699375" cy="4198620"/>
          </a:xfrm>
        </p:grpSpPr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F21F474F-8F58-5680-BBBE-5DA8D289FE03}"/>
                </a:ext>
              </a:extLst>
            </p:cNvPr>
            <p:cNvSpPr>
              <a:spLocks/>
            </p:cNvSpPr>
            <p:nvPr/>
          </p:nvSpPr>
          <p:spPr>
            <a:xfrm>
              <a:off x="2273935" y="2506345"/>
              <a:ext cx="7671435" cy="419862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>
              <a:extLst>
                <a:ext uri="{FF2B5EF4-FFF2-40B4-BE49-F238E27FC236}">
                  <a16:creationId xmlns:a16="http://schemas.microsoft.com/office/drawing/2014/main" id="{A9696EAA-CC51-89A7-4BE4-BE7A423241BB}"/>
                </a:ext>
              </a:extLst>
            </p:cNvPr>
            <p:cNvSpPr>
              <a:spLocks/>
            </p:cNvSpPr>
            <p:nvPr/>
          </p:nvSpPr>
          <p:spPr>
            <a:xfrm>
              <a:off x="8957945" y="6325235"/>
              <a:ext cx="695325" cy="26543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Rect 0">
              <a:extLst>
                <a:ext uri="{FF2B5EF4-FFF2-40B4-BE49-F238E27FC236}">
                  <a16:creationId xmlns:a16="http://schemas.microsoft.com/office/drawing/2014/main" id="{A77E9421-5C04-C31F-A4EE-37493C5D560F}"/>
                </a:ext>
              </a:extLst>
            </p:cNvPr>
            <p:cNvSpPr txBox="1">
              <a:spLocks/>
            </p:cNvSpPr>
            <p:nvPr/>
          </p:nvSpPr>
          <p:spPr>
            <a:xfrm>
              <a:off x="9137650" y="6325870"/>
              <a:ext cx="565785" cy="260350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100" b="0" i="0" strike="noStrike" cap="none">
                  <a:solidFill>
                    <a:srgbClr val="AFABAB"/>
                  </a:solidFill>
                  <a:latin typeface="맑은 고딕" charset="0"/>
                  <a:ea typeface="맑은 고딕" charset="0"/>
                </a:rPr>
                <a:t>등록</a:t>
              </a:r>
              <a:endParaRPr lang="ko-KR" altLang="en-US" sz="1100" b="0" i="0" strike="noStrike" cap="none">
                <a:solidFill>
                  <a:srgbClr val="AFABAB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40" name="Picture " descr="C:/Users/PC-19/AppData/Roaming/PolarisOffice/ETemp/13480_23508312/fImage47691120517982.png">
              <a:extLst>
                <a:ext uri="{FF2B5EF4-FFF2-40B4-BE49-F238E27FC236}">
                  <a16:creationId xmlns:a16="http://schemas.microsoft.com/office/drawing/2014/main" id="{0AD52386-C978-240B-C066-01DD73106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4885" y="2936240"/>
              <a:ext cx="7699375" cy="3288665"/>
            </a:xfrm>
            <a:prstGeom prst="rect">
              <a:avLst/>
            </a:prstGeom>
            <a:noFill/>
            <a:ln w="12700" cap="flat" cmpd="sng">
              <a:prstDash/>
              <a:miter lim="800000"/>
            </a:ln>
          </p:spPr>
        </p:pic>
        <p:sp>
          <p:nvSpPr>
            <p:cNvPr id="43" name="Rect 0">
              <a:extLst>
                <a:ext uri="{FF2B5EF4-FFF2-40B4-BE49-F238E27FC236}">
                  <a16:creationId xmlns:a16="http://schemas.microsoft.com/office/drawing/2014/main" id="{C9333AC3-2B36-1602-5FA6-63D97F025C10}"/>
                </a:ext>
              </a:extLst>
            </p:cNvPr>
            <p:cNvSpPr txBox="1">
              <a:spLocks/>
            </p:cNvSpPr>
            <p:nvPr/>
          </p:nvSpPr>
          <p:spPr>
            <a:xfrm>
              <a:off x="2697480" y="3897631"/>
              <a:ext cx="1675484" cy="114409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non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공지사항 내용입니다</a:t>
              </a:r>
              <a:r>
                <a:rPr lang="en-US" altLang="ko-KR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.</a:t>
              </a:r>
            </a:p>
            <a:p>
              <a:pPr marL="0" indent="0" algn="l" defTabSz="914400" rtl="0" eaLnBrk="1" latinLnBrk="0" hangingPunct="0">
                <a:buFontTx/>
                <a:buNone/>
              </a:pPr>
              <a:endParaRPr lang="en-US" altLang="ko-KR" sz="11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공지사항 내용입니다</a:t>
              </a:r>
              <a:r>
                <a:rPr lang="en-US" altLang="ko-KR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.</a:t>
              </a:r>
            </a:p>
            <a:p>
              <a:pPr marL="0" indent="0" algn="l" defTabSz="914400" rtl="0" eaLnBrk="1" latinLnBrk="0" hangingPunct="0">
                <a:buFontTx/>
                <a:buNone/>
              </a:pPr>
              <a:endParaRPr lang="en-US" altLang="ko-KR" sz="11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공지사항 내용입니다</a:t>
              </a:r>
              <a:r>
                <a:rPr lang="en-US" altLang="ko-KR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.</a:t>
              </a:r>
              <a:endPara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Rect 0">
              <a:extLst>
                <a:ext uri="{FF2B5EF4-FFF2-40B4-BE49-F238E27FC236}">
                  <a16:creationId xmlns:a16="http://schemas.microsoft.com/office/drawing/2014/main" id="{0519E73E-B125-FBE0-6B37-101B3B09390F}"/>
                </a:ext>
              </a:extLst>
            </p:cNvPr>
            <p:cNvSpPr txBox="1">
              <a:spLocks/>
            </p:cNvSpPr>
            <p:nvPr/>
          </p:nvSpPr>
          <p:spPr>
            <a:xfrm>
              <a:off x="2436495" y="2686685"/>
              <a:ext cx="421640" cy="261620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non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1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제목</a:t>
              </a:r>
              <a:r>
                <a:rPr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Rect 0">
              <a:extLst>
                <a:ext uri="{FF2B5EF4-FFF2-40B4-BE49-F238E27FC236}">
                  <a16:creationId xmlns:a16="http://schemas.microsoft.com/office/drawing/2014/main" id="{714359C9-3765-D8FF-B6E2-0D6F89C61E77}"/>
                </a:ext>
              </a:extLst>
            </p:cNvPr>
            <p:cNvSpPr>
              <a:spLocks/>
            </p:cNvSpPr>
            <p:nvPr/>
          </p:nvSpPr>
          <p:spPr>
            <a:xfrm>
              <a:off x="3112136" y="2688590"/>
              <a:ext cx="6647815" cy="265430"/>
            </a:xfrm>
            <a:prstGeom prst="roundRect">
              <a:avLst>
                <a:gd name="adj" fmla="val 6938"/>
              </a:avLst>
            </a:prstGeom>
            <a:solidFill>
              <a:srgbClr val="FFFFFF"/>
            </a:solidFill>
            <a:ln w="12700" cap="flat" cmpd="sng">
              <a:solidFill>
                <a:srgbClr val="DDDDDD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&lt; </a:t>
              </a:r>
              <a:r>
                <a:rPr lang="ko-KR" altLang="en-US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공지사항 </a:t>
              </a:r>
              <a:r>
                <a:rPr lang="en-US" altLang="ko-KR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11 &gt;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7" name="Group 5">
              <a:extLst>
                <a:ext uri="{FF2B5EF4-FFF2-40B4-BE49-F238E27FC236}">
                  <a16:creationId xmlns:a16="http://schemas.microsoft.com/office/drawing/2014/main" id="{ED7E622A-1A90-2636-505F-B2477F00447C}"/>
                </a:ext>
              </a:extLst>
            </p:cNvPr>
            <p:cNvGrpSpPr>
              <a:grpSpLocks/>
            </p:cNvGrpSpPr>
            <p:nvPr/>
          </p:nvGrpSpPr>
          <p:grpSpPr>
            <a:xfrm>
              <a:off x="2433955" y="6273165"/>
              <a:ext cx="2722880" cy="267024"/>
              <a:chOff x="2433955" y="6273165"/>
              <a:chExt cx="2722880" cy="267024"/>
            </a:xfrm>
          </p:grpSpPr>
          <p:sp>
            <p:nvSpPr>
              <p:cNvPr id="48" name="Rect 0">
                <a:extLst>
                  <a:ext uri="{FF2B5EF4-FFF2-40B4-BE49-F238E27FC236}">
                    <a16:creationId xmlns:a16="http://schemas.microsoft.com/office/drawing/2014/main" id="{42E37562-5F03-8BCD-89DA-5F7826F4CB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6295" y="6273165"/>
                <a:ext cx="1438275" cy="24892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선택한 파일 없음</a:t>
                </a:r>
                <a:endParaRPr lang="ko-KR" altLang="en-US" sz="100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>
                <a:extLst>
                  <a:ext uri="{FF2B5EF4-FFF2-40B4-BE49-F238E27FC236}">
                    <a16:creationId xmlns:a16="http://schemas.microsoft.com/office/drawing/2014/main" id="{DF180D0C-BA40-0438-7500-6BBC31F8E5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1110" y="6277610"/>
                <a:ext cx="760095" cy="2625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800" dirty="0" err="1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파일</a:t>
                </a:r>
                <a:r>
                  <a:rPr sz="800" dirty="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800" dirty="0" err="1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선택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1" name="Rect 0">
                <a:extLst>
                  <a:ext uri="{FF2B5EF4-FFF2-40B4-BE49-F238E27FC236}">
                    <a16:creationId xmlns:a16="http://schemas.microsoft.com/office/drawing/2014/main" id="{0C354D1A-94C0-BF9B-5784-14BA344A6F9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33955" y="6276975"/>
                <a:ext cx="2722880" cy="250825"/>
              </a:xfrm>
              <a:prstGeom prst="roundRect">
                <a:avLst>
                  <a:gd name="adj" fmla="val 4937"/>
                </a:avLst>
              </a:prstGeom>
              <a:noFill/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3638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833225"/>
              </p:ext>
            </p:extLst>
          </p:nvPr>
        </p:nvGraphicFramePr>
        <p:xfrm>
          <a:off x="8878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FAQ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게시판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본사의 </a:t>
                      </a:r>
                      <a:r>
                        <a:rPr lang="en-US" altLang="ko-KR" sz="1100" b="0" dirty="0"/>
                        <a:t>FAQ</a:t>
                      </a:r>
                      <a:r>
                        <a:rPr lang="ko-KR" altLang="en-US" sz="1100" b="0" dirty="0"/>
                        <a:t>를 확인할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40065"/>
              </p:ext>
            </p:extLst>
          </p:nvPr>
        </p:nvGraphicFramePr>
        <p:xfrm>
          <a:off x="8503166" y="142240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본사의 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FAQ</a:t>
                      </a:r>
                      <a:r>
                        <a:rPr lang="ko-KR" altLang="en-US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를 확인할 수 있다</a:t>
                      </a:r>
                      <a:r>
                        <a:rPr lang="en-US" altLang="ko-KR" sz="1100" kern="12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본사의 </a:t>
                      </a:r>
                      <a:r>
                        <a:rPr lang="en-US" altLang="ko-KR" sz="1100" b="0" dirty="0"/>
                        <a:t>FAQ</a:t>
                      </a:r>
                      <a:r>
                        <a:rPr lang="ko-KR" altLang="en-US" sz="1100" b="0" dirty="0"/>
                        <a:t>를 확인할 수 있다</a:t>
                      </a:r>
                      <a:r>
                        <a:rPr lang="en-US" altLang="ko-KR" sz="1100" b="0" dirty="0"/>
                        <a:t>.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69304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공문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게시판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공지사항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en-US" altLang="ko-KR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FAQ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sp>
        <p:nvSpPr>
          <p:cNvPr id="2" name="Rect 0">
            <a:extLst>
              <a:ext uri="{FF2B5EF4-FFF2-40B4-BE49-F238E27FC236}">
                <a16:creationId xmlns:a16="http://schemas.microsoft.com/office/drawing/2014/main" id="{2F15D4E6-64D7-4A9E-1836-5148D7FE083D}"/>
              </a:ext>
            </a:extLst>
          </p:cNvPr>
          <p:cNvSpPr txBox="1">
            <a:spLocks/>
          </p:cNvSpPr>
          <p:nvPr/>
        </p:nvSpPr>
        <p:spPr>
          <a:xfrm>
            <a:off x="1598183" y="2645061"/>
            <a:ext cx="565785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Display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id="{D20695BF-46E4-3878-765F-7185345BB23B}"/>
              </a:ext>
            </a:extLst>
          </p:cNvPr>
          <p:cNvGrpSpPr>
            <a:grpSpLocks/>
          </p:cNvGrpSpPr>
          <p:nvPr/>
        </p:nvGrpSpPr>
        <p:grpSpPr>
          <a:xfrm>
            <a:off x="2208418" y="2645061"/>
            <a:ext cx="1020445" cy="265430"/>
            <a:chOff x="3126740" y="2727325"/>
            <a:chExt cx="1020445" cy="265430"/>
          </a:xfrm>
        </p:grpSpPr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39C0F192-7DC2-A041-D20B-8B244FF11900}"/>
                </a:ext>
              </a:extLst>
            </p:cNvPr>
            <p:cNvSpPr>
              <a:spLocks/>
            </p:cNvSpPr>
            <p:nvPr/>
          </p:nvSpPr>
          <p:spPr>
            <a:xfrm>
              <a:off x="3126740" y="2727325"/>
              <a:ext cx="695325" cy="26543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4388015A-EAE8-D646-FD28-3793FDED1EDC}"/>
                </a:ext>
              </a:extLst>
            </p:cNvPr>
            <p:cNvSpPr txBox="1">
              <a:spLocks/>
            </p:cNvSpPr>
            <p:nvPr/>
          </p:nvSpPr>
          <p:spPr>
            <a:xfrm>
              <a:off x="3267710" y="2727960"/>
              <a:ext cx="879475" cy="2616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en-US" sz="1100" dirty="0">
                  <a:ln w="9525" cap="flat" cmpd="sng">
                    <a:noFill/>
                    <a:prstDash/>
                  </a:ln>
                  <a:latin typeface="맑은 고딕" charset="0"/>
                  <a:ea typeface="맑은 고딕" charset="0"/>
                </a:rPr>
                <a:t>6</a:t>
              </a:r>
              <a:r>
                <a:rPr sz="1100" b="0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b="0" i="0" strike="noStrike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∨</a:t>
              </a:r>
              <a:endParaRPr lang="ko-KR" altLang="en-US" sz="1100" b="0" i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1" name="Picture " descr="C:/Users/PC-19/AppData/Roaming/PolarisOffice/ETemp/13480_23508312/fImage157011973808.png">
            <a:extLst>
              <a:ext uri="{FF2B5EF4-FFF2-40B4-BE49-F238E27FC236}">
                <a16:creationId xmlns:a16="http://schemas.microsoft.com/office/drawing/2014/main" id="{C68CD915-3F4B-6284-550B-E7DBBBB2D76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5358" y="5904793"/>
            <a:ext cx="1553845" cy="35814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id="{37C0FB7B-97D2-9055-F446-242A9C55E48B}"/>
              </a:ext>
            </a:extLst>
          </p:cNvPr>
          <p:cNvGrpSpPr>
            <a:grpSpLocks/>
          </p:cNvGrpSpPr>
          <p:nvPr/>
        </p:nvGrpSpPr>
        <p:grpSpPr>
          <a:xfrm>
            <a:off x="6307785" y="2574576"/>
            <a:ext cx="1877060" cy="330835"/>
            <a:chOff x="7804150" y="2687955"/>
            <a:chExt cx="1877060" cy="330835"/>
          </a:xfrm>
        </p:grpSpPr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B7FDC5D3-4E2A-2DC2-02BC-D353689D5B3F}"/>
                </a:ext>
              </a:extLst>
            </p:cNvPr>
            <p:cNvSpPr>
              <a:spLocks/>
            </p:cNvSpPr>
            <p:nvPr/>
          </p:nvSpPr>
          <p:spPr>
            <a:xfrm>
              <a:off x="7804150" y="2687955"/>
              <a:ext cx="1877060" cy="330835"/>
            </a:xfrm>
            <a:prstGeom prst="roundRect">
              <a:avLst>
                <a:gd name="adj" fmla="val 14126"/>
              </a:avLst>
            </a:prstGeom>
            <a:solidFill>
              <a:srgbClr val="E7E6E6"/>
            </a:solidFill>
            <a:ln w="0">
              <a:noFill/>
              <a:prstDash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6" name="Picture " descr="C:/Users/PC-19/AppData/Roaming/PolarisOffice/ETemp/13480_23508312/fImage931119821832.png">
              <a:extLst>
                <a:ext uri="{FF2B5EF4-FFF2-40B4-BE49-F238E27FC236}">
                  <a16:creationId xmlns:a16="http://schemas.microsoft.com/office/drawing/2014/main" id="{9D37A294-F161-4A53-155E-394F570BF3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0195" y="2764790"/>
              <a:ext cx="176530" cy="17653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B54339A-AC5F-A989-C015-277F5DC00C37}"/>
                </a:ext>
              </a:extLst>
            </p:cNvPr>
            <p:cNvSpPr txBox="1">
              <a:spLocks/>
            </p:cNvSpPr>
            <p:nvPr/>
          </p:nvSpPr>
          <p:spPr>
            <a:xfrm>
              <a:off x="8194040" y="2720975"/>
              <a:ext cx="962660" cy="2463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>
                  <a:solidFill>
                    <a:srgbClr val="A6A6A6"/>
                  </a:solidFill>
                  <a:latin typeface="맑은 고딕" charset="0"/>
                  <a:ea typeface="맑은 고딕" charset="0"/>
                </a:rPr>
                <a:t>Search</a:t>
              </a:r>
              <a:endParaRPr lang="ko-KR" altLang="en-US" sz="1000" b="0" i="0" strike="noStrike" cap="none" dirty="0">
                <a:solidFill>
                  <a:srgbClr val="A6A6A6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8E99249-B5CF-21FF-C240-308DCA49A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291698"/>
              </p:ext>
            </p:extLst>
          </p:nvPr>
        </p:nvGraphicFramePr>
        <p:xfrm>
          <a:off x="1571207" y="3069914"/>
          <a:ext cx="6718648" cy="2135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707">
                  <a:extLst>
                    <a:ext uri="{9D8B030D-6E8A-4147-A177-3AD203B41FA5}">
                      <a16:colId xmlns:a16="http://schemas.microsoft.com/office/drawing/2014/main" val="4161567209"/>
                    </a:ext>
                  </a:extLst>
                </a:gridCol>
                <a:gridCol w="1608365">
                  <a:extLst>
                    <a:ext uri="{9D8B030D-6E8A-4147-A177-3AD203B41FA5}">
                      <a16:colId xmlns:a16="http://schemas.microsoft.com/office/drawing/2014/main" val="1779723123"/>
                    </a:ext>
                  </a:extLst>
                </a:gridCol>
                <a:gridCol w="2981801">
                  <a:extLst>
                    <a:ext uri="{9D8B030D-6E8A-4147-A177-3AD203B41FA5}">
                      <a16:colId xmlns:a16="http://schemas.microsoft.com/office/drawing/2014/main" val="3822373437"/>
                    </a:ext>
                  </a:extLst>
                </a:gridCol>
                <a:gridCol w="1119775">
                  <a:extLst>
                    <a:ext uri="{9D8B030D-6E8A-4147-A177-3AD203B41FA5}">
                      <a16:colId xmlns:a16="http://schemas.microsoft.com/office/drawing/2014/main" val="3085223259"/>
                    </a:ext>
                  </a:extLst>
                </a:gridCol>
              </a:tblGrid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카테고리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441757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교환 </a:t>
                      </a:r>
                      <a:r>
                        <a:rPr lang="en-US" altLang="ko-KR" sz="1200" dirty="0"/>
                        <a:t>&amp; </a:t>
                      </a:r>
                      <a:r>
                        <a:rPr lang="ko-KR" altLang="en-US" sz="1200" dirty="0"/>
                        <a:t>환불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&lt;FAQ 6&gt;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281081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반품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&lt;FAQ 5&gt;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54165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이용방법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&lt;FAQ 4&gt;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041316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이용방법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&lt;FAQ 3&gt;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00974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계정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&lt;FAQ 2&gt;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231018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계정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&lt;FAQ 1&gt;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422780"/>
                  </a:ext>
                </a:extLst>
              </a:tr>
            </a:tbl>
          </a:graphicData>
        </a:graphic>
      </p:graphicFrame>
      <p:sp>
        <p:nvSpPr>
          <p:cNvPr id="42" name="Rect 0">
            <a:extLst>
              <a:ext uri="{FF2B5EF4-FFF2-40B4-BE49-F238E27FC236}">
                <a16:creationId xmlns:a16="http://schemas.microsoft.com/office/drawing/2014/main" id="{49D9C579-B57D-D5E2-A38F-291B45C17784}"/>
              </a:ext>
            </a:extLst>
          </p:cNvPr>
          <p:cNvSpPr>
            <a:spLocks/>
          </p:cNvSpPr>
          <p:nvPr/>
        </p:nvSpPr>
        <p:spPr>
          <a:xfrm>
            <a:off x="7485736" y="5379836"/>
            <a:ext cx="695325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1FBBB979-DC90-60F1-E66E-5B9250B22C65}"/>
              </a:ext>
            </a:extLst>
          </p:cNvPr>
          <p:cNvSpPr txBox="1">
            <a:spLocks/>
          </p:cNvSpPr>
          <p:nvPr/>
        </p:nvSpPr>
        <p:spPr>
          <a:xfrm>
            <a:off x="7493356" y="5363326"/>
            <a:ext cx="712470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선택삭제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9" name="Rect 0">
            <a:extLst>
              <a:ext uri="{FF2B5EF4-FFF2-40B4-BE49-F238E27FC236}">
                <a16:creationId xmlns:a16="http://schemas.microsoft.com/office/drawing/2014/main" id="{5301EACC-6B92-65CB-6FF0-A3AB1BD1695A}"/>
              </a:ext>
            </a:extLst>
          </p:cNvPr>
          <p:cNvSpPr>
            <a:spLocks/>
          </p:cNvSpPr>
          <p:nvPr/>
        </p:nvSpPr>
        <p:spPr>
          <a:xfrm>
            <a:off x="6924836" y="5385198"/>
            <a:ext cx="521970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Rect 0">
            <a:extLst>
              <a:ext uri="{FF2B5EF4-FFF2-40B4-BE49-F238E27FC236}">
                <a16:creationId xmlns:a16="http://schemas.microsoft.com/office/drawing/2014/main" id="{3C36732A-523D-D1D2-60CC-CC685D9A2049}"/>
              </a:ext>
            </a:extLst>
          </p:cNvPr>
          <p:cNvSpPr txBox="1">
            <a:spLocks/>
          </p:cNvSpPr>
          <p:nvPr/>
        </p:nvSpPr>
        <p:spPr>
          <a:xfrm>
            <a:off x="6932456" y="5368688"/>
            <a:ext cx="523240" cy="261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글쓰기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5226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7840"/>
              </p:ext>
            </p:extLst>
          </p:nvPr>
        </p:nvGraphicFramePr>
        <p:xfrm>
          <a:off x="8878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FAQ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2023. 11. 29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 페이지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게시판 </a:t>
                      </a:r>
                      <a:r>
                        <a:rPr lang="en-US" altLang="ko-KR" sz="1100" b="0" dirty="0"/>
                        <a:t>&gt; </a:t>
                      </a:r>
                      <a:r>
                        <a:rPr lang="ko-KR" altLang="en-US" sz="1100" b="0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/>
                        <a:t>본사의 </a:t>
                      </a:r>
                      <a:r>
                        <a:rPr lang="en-US" altLang="ko-KR" sz="1100" b="0" dirty="0"/>
                        <a:t>FAQ</a:t>
                      </a:r>
                      <a:r>
                        <a:rPr lang="ko-KR" altLang="en-US" sz="1100" b="0" dirty="0"/>
                        <a:t>를 확인할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dirty="0"/>
              <a:t>교육훈련관리</a:t>
            </a:r>
            <a:endParaRPr lang="en-US" altLang="ko-KR" sz="120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48F44BDB-8455-E3A2-A2F2-2945C155B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515519"/>
              </p:ext>
            </p:extLst>
          </p:nvPr>
        </p:nvGraphicFramePr>
        <p:xfrm>
          <a:off x="8503166" y="142240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kern="12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="0" dirty="0"/>
                        <a:t>본사의 </a:t>
                      </a:r>
                      <a:r>
                        <a:rPr lang="en-US" altLang="ko-KR" sz="1100" b="0" dirty="0"/>
                        <a:t>FAQ</a:t>
                      </a:r>
                      <a:r>
                        <a:rPr lang="ko-KR" altLang="en-US" sz="1100" b="0" dirty="0"/>
                        <a:t>를 확인할 수 있다</a:t>
                      </a:r>
                      <a:r>
                        <a:rPr lang="en-US" altLang="ko-KR" sz="1100" b="0"/>
                        <a:t>.</a:t>
                      </a:r>
                      <a:endParaRPr lang="en-US" altLang="ko-KR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5C6C0751-6B41-79BA-85AF-EE0BF748EDB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7896A01D-D109-98C4-7DC9-2D0045A682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A421B2DB-D0C7-EE19-0548-7FA6BA756FF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57D07F6C-9541-9925-4DF9-0AD6D751AF59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442DB593-AB8D-1FC1-E460-92E6927DC669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946C0D4-2F57-F66F-CE46-8F78F12A2166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37621B8-3AA5-7D98-141B-C5729A148F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8A7AB33-F99D-1695-15F3-2ACAA08305C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BD53BD9-5196-E342-580B-7A51F3D06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3" name="그림 32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F63BB413-6215-4B34-2EF6-62A1BB352B5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hq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4" name="Rect 0">
                      <a:extLst>
                        <a:ext uri="{FF2B5EF4-FFF2-40B4-BE49-F238E27FC236}">
                          <a16:creationId xmlns:a16="http://schemas.microsoft.com/office/drawing/2014/main" id="{410BDE1B-A66E-AB8A-DF54-975A00C9763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4D9B0AFD-2971-14FB-7E4E-066912B95E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92C8B387-D80E-A67C-7A32-1B6141C2BA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877163" cy="269304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>
                    <a:latin typeface="맑은 고딕" charset="0"/>
                    <a:ea typeface="맑은 고딕" charset="0"/>
                  </a:rPr>
                  <a:t>공문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게시판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공지사항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latinLnBrk="0"/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en-US" altLang="ko-KR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FAQ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ACAC23-5845-4A8F-B4CE-0C73AD901F8C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F70ADD2E-352C-91F4-AD30-77D6F3E13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442279"/>
              </p:ext>
            </p:extLst>
          </p:nvPr>
        </p:nvGraphicFramePr>
        <p:xfrm>
          <a:off x="1769163" y="2502837"/>
          <a:ext cx="6298723" cy="319261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6298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182"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kumimoji="0" sz="1800" b="1" i="0" strike="noStrike" kern="1200" cap="none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	</a:t>
                      </a:r>
                      <a:endParaRPr kumimoji="0" lang="ko-KR" altLang="en-US" sz="1800" b="1" i="0" strike="noStrike" kern="1200" cap="none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5720" marR="45720" marT="46355" marB="4635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433"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endParaRPr kumimoji="0" lang="ko-KR" altLang="en-US" sz="1800" b="0" i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5720" marR="45720" marT="46355" marB="4635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Rect 0">
            <a:extLst>
              <a:ext uri="{FF2B5EF4-FFF2-40B4-BE49-F238E27FC236}">
                <a16:creationId xmlns:a16="http://schemas.microsoft.com/office/drawing/2014/main" id="{F5C80131-DEC6-54EB-B758-7246D132EEFA}"/>
              </a:ext>
            </a:extLst>
          </p:cNvPr>
          <p:cNvSpPr txBox="1">
            <a:spLocks/>
          </p:cNvSpPr>
          <p:nvPr/>
        </p:nvSpPr>
        <p:spPr>
          <a:xfrm>
            <a:off x="4372473" y="2599172"/>
            <a:ext cx="1344515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en-US" altLang="ko-KR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&lt;FAQ</a:t>
            </a:r>
            <a:r>
              <a: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5&gt;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E0FB10A8-540B-8886-AB97-73F405ADE678}"/>
              </a:ext>
            </a:extLst>
          </p:cNvPr>
          <p:cNvSpPr txBox="1">
            <a:spLocks/>
          </p:cNvSpPr>
          <p:nvPr/>
        </p:nvSpPr>
        <p:spPr>
          <a:xfrm>
            <a:off x="2139835" y="2599172"/>
            <a:ext cx="162620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81EA0470-B942-231B-B813-BA296FA44AAD}"/>
              </a:ext>
            </a:extLst>
          </p:cNvPr>
          <p:cNvSpPr txBox="1">
            <a:spLocks/>
          </p:cNvSpPr>
          <p:nvPr/>
        </p:nvSpPr>
        <p:spPr>
          <a:xfrm>
            <a:off x="6934721" y="2599172"/>
            <a:ext cx="954650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2023-</a:t>
            </a:r>
            <a:r>
              <a:rPr 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11</a:t>
            </a: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28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D939B42E-172B-33D8-AA08-00C41DD7FD0E}"/>
              </a:ext>
            </a:extLst>
          </p:cNvPr>
          <p:cNvSpPr txBox="1">
            <a:spLocks/>
          </p:cNvSpPr>
          <p:nvPr/>
        </p:nvSpPr>
        <p:spPr>
          <a:xfrm>
            <a:off x="2000302" y="3363689"/>
            <a:ext cx="4857697" cy="954107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en-US" altLang="ko-KR" sz="14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FAQ 5) </a:t>
            </a:r>
            <a:r>
              <a:rPr lang="ko-KR" altLang="en-US" sz="14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거래처 제품이상으로 인한 환불은 어떻게 하나요</a:t>
            </a:r>
            <a:r>
              <a:rPr lang="en-US" altLang="ko-KR" sz="14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?</a:t>
            </a:r>
          </a:p>
          <a:p>
            <a:pPr marL="0" indent="0" algn="l" defTabSz="914400" rtl="0" eaLnBrk="1" latinLnBrk="0" hangingPunct="0">
              <a:buFontTx/>
              <a:buNone/>
            </a:pPr>
            <a:endParaRPr lang="en-US" altLang="ko-KR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altLang="ko-KR" sz="14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거래처에 연락해보세요</a:t>
            </a:r>
            <a:r>
              <a:rPr lang="en-US" altLang="ko-KR" sz="14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r>
              <a:rPr lang="ko-KR" altLang="en-US" sz="14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CC8EA34C-0457-190A-0420-98BDB0F2EF1E}"/>
              </a:ext>
            </a:extLst>
          </p:cNvPr>
          <p:cNvSpPr>
            <a:spLocks/>
          </p:cNvSpPr>
          <p:nvPr/>
        </p:nvSpPr>
        <p:spPr>
          <a:xfrm>
            <a:off x="1781682" y="5905265"/>
            <a:ext cx="695325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목록으로</a:t>
            </a: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442111F5-61C7-0750-5AE5-6177312B80F5}"/>
              </a:ext>
            </a:extLst>
          </p:cNvPr>
          <p:cNvSpPr>
            <a:spLocks/>
          </p:cNvSpPr>
          <p:nvPr/>
        </p:nvSpPr>
        <p:spPr>
          <a:xfrm>
            <a:off x="6555604" y="5905265"/>
            <a:ext cx="695325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수정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295229F0-E09F-DCAC-EDDC-95B6E39C635F}"/>
              </a:ext>
            </a:extLst>
          </p:cNvPr>
          <p:cNvSpPr>
            <a:spLocks/>
          </p:cNvSpPr>
          <p:nvPr/>
        </p:nvSpPr>
        <p:spPr>
          <a:xfrm>
            <a:off x="7372561" y="5898767"/>
            <a:ext cx="695325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3006705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55586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홈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</a:t>
                      </a:r>
                      <a:r>
                        <a:rPr lang="en-US" altLang="ko-KR" sz="1100" b="1" dirty="0"/>
                        <a:t>ERP </a:t>
                      </a:r>
                      <a:r>
                        <a:rPr lang="ko-KR" altLang="en-US" sz="1100" b="1" dirty="0"/>
                        <a:t>시스템에 접속한 첫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4181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가맹점의 알림을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매장스케줄을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매장의 운영 상태를 확인할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 </a:t>
                      </a:r>
                      <a:r>
                        <a:rPr lang="en-US" altLang="ko-KR" sz="900" b="0" dirty="0"/>
                        <a:t>ERP </a:t>
                      </a:r>
                      <a:r>
                        <a:rPr lang="ko-KR" altLang="en-US" sz="900" b="0" dirty="0"/>
                        <a:t>시스템에 접속한 첫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66994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D644D-AF75-4054-8FB2-2CB1024AFD87}"/>
              </a:ext>
            </a:extLst>
          </p:cNvPr>
          <p:cNvSpPr txBox="1"/>
          <p:nvPr/>
        </p:nvSpPr>
        <p:spPr>
          <a:xfrm>
            <a:off x="300493" y="2625167"/>
            <a:ext cx="6202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홈</a:t>
            </a: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00879F1C-A7EC-9BD6-150F-3DE8969E8794}"/>
              </a:ext>
            </a:extLst>
          </p:cNvPr>
          <p:cNvSpPr txBox="1">
            <a:spLocks/>
          </p:cNvSpPr>
          <p:nvPr/>
        </p:nvSpPr>
        <p:spPr>
          <a:xfrm>
            <a:off x="1661528" y="2266980"/>
            <a:ext cx="2504853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[</a:t>
            </a: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대전</a:t>
            </a: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오류점</a:t>
            </a: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] </a:t>
            </a:r>
            <a:r>
              <a: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가맹점주님</a:t>
            </a: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, </a:t>
            </a: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환영합니다</a:t>
            </a: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0AFC31-7186-3E49-E31C-2DDC9465C494}"/>
              </a:ext>
            </a:extLst>
          </p:cNvPr>
          <p:cNvGrpSpPr/>
          <p:nvPr/>
        </p:nvGrpSpPr>
        <p:grpSpPr>
          <a:xfrm>
            <a:off x="1615805" y="4591020"/>
            <a:ext cx="6307801" cy="1842706"/>
            <a:chOff x="2280285" y="3358515"/>
            <a:chExt cx="7646670" cy="2129790"/>
          </a:xfrm>
        </p:grpSpPr>
        <p:pic>
          <p:nvPicPr>
            <p:cNvPr id="9" name="Picture " descr="C:/Users/PC-19/AppData/Roaming/PolarisOffice/ETemp/13480_23508312/fImage2928110065523.png">
              <a:extLst>
                <a:ext uri="{FF2B5EF4-FFF2-40B4-BE49-F238E27FC236}">
                  <a16:creationId xmlns:a16="http://schemas.microsoft.com/office/drawing/2014/main" id="{0C1B7DB6-0B08-B2E8-96F6-EEB5FB3458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2675" y="3371850"/>
              <a:ext cx="3764280" cy="2116455"/>
            </a:xfrm>
            <a:prstGeom prst="rect">
              <a:avLst/>
            </a:prstGeom>
            <a:noFill/>
          </p:spPr>
        </p:pic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C56F695D-D25C-93A8-8FC4-3C04205964A9}"/>
                </a:ext>
              </a:extLst>
            </p:cNvPr>
            <p:cNvSpPr>
              <a:spLocks/>
            </p:cNvSpPr>
            <p:nvPr/>
          </p:nvSpPr>
          <p:spPr>
            <a:xfrm>
              <a:off x="2280285" y="3358515"/>
              <a:ext cx="3783330" cy="2125980"/>
            </a:xfrm>
            <a:prstGeom prst="rect">
              <a:avLst/>
            </a:prstGeom>
            <a:solidFill>
              <a:schemeClr val="bg1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F8F2FEC6-1E64-237D-2915-6C9E12E6211B}"/>
                </a:ext>
              </a:extLst>
            </p:cNvPr>
            <p:cNvSpPr txBox="1">
              <a:spLocks/>
            </p:cNvSpPr>
            <p:nvPr/>
          </p:nvSpPr>
          <p:spPr>
            <a:xfrm>
              <a:off x="2453005" y="3468524"/>
              <a:ext cx="787423" cy="321636"/>
            </a:xfrm>
            <a:prstGeom prst="rect">
              <a:avLst/>
            </a:prstGeom>
            <a:noFill/>
            <a:ln w="0" cap="flat" cmpd="sng">
              <a:solidFill>
                <a:srgbClr val="FFFFFF">
                  <a:alpha val="100000"/>
                </a:srgbClr>
              </a:solidFill>
              <a:prstDash val="solid"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알림</a:t>
              </a:r>
            </a:p>
          </p:txBody>
        </p:sp>
        <p:sp>
          <p:nvSpPr>
            <p:cNvPr id="15" name="Rect 0">
              <a:extLst>
                <a:ext uri="{FF2B5EF4-FFF2-40B4-BE49-F238E27FC236}">
                  <a16:creationId xmlns:a16="http://schemas.microsoft.com/office/drawing/2014/main" id="{E6DAB655-6862-2639-83AE-959E85A8D1E5}"/>
                </a:ext>
              </a:extLst>
            </p:cNvPr>
            <p:cNvSpPr txBox="1">
              <a:spLocks/>
            </p:cNvSpPr>
            <p:nvPr/>
          </p:nvSpPr>
          <p:spPr>
            <a:xfrm>
              <a:off x="6124406" y="3412314"/>
              <a:ext cx="1350801" cy="321636"/>
            </a:xfrm>
            <a:prstGeom prst="rect">
              <a:avLst/>
            </a:prstGeom>
            <a:noFill/>
            <a:ln w="0" cap="flat" cmpd="sng">
              <a:solidFill>
                <a:srgbClr val="FFFFFF">
                  <a:alpha val="100000"/>
                </a:srgbClr>
              </a:solidFill>
              <a:prstDash val="solid"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200" dirty="0" err="1">
                  <a:latin typeface="맑은 고딕" charset="0"/>
                  <a:ea typeface="맑은 고딕" charset="0"/>
                </a:rPr>
                <a:t>매장스케줄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Rect 0">
              <a:extLst>
                <a:ext uri="{FF2B5EF4-FFF2-40B4-BE49-F238E27FC236}">
                  <a16:creationId xmlns:a16="http://schemas.microsoft.com/office/drawing/2014/main" id="{FD29B812-5002-53F9-8C96-562698F36BCA}"/>
                </a:ext>
              </a:extLst>
            </p:cNvPr>
            <p:cNvSpPr>
              <a:spLocks/>
            </p:cNvSpPr>
            <p:nvPr/>
          </p:nvSpPr>
          <p:spPr>
            <a:xfrm>
              <a:off x="2458085" y="4877435"/>
              <a:ext cx="3411220" cy="420370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>
              <a:extLst>
                <a:ext uri="{FF2B5EF4-FFF2-40B4-BE49-F238E27FC236}">
                  <a16:creationId xmlns:a16="http://schemas.microsoft.com/office/drawing/2014/main" id="{A88289A7-E606-24DB-BCE5-56493BF0EEDE}"/>
                </a:ext>
              </a:extLst>
            </p:cNvPr>
            <p:cNvSpPr>
              <a:spLocks/>
            </p:cNvSpPr>
            <p:nvPr/>
          </p:nvSpPr>
          <p:spPr>
            <a:xfrm>
              <a:off x="2457450" y="3905250"/>
              <a:ext cx="3411220" cy="42037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9999810-F5F6-B328-772B-36ED5F670471}"/>
                </a:ext>
              </a:extLst>
            </p:cNvPr>
            <p:cNvSpPr txBox="1">
              <a:spLocks/>
            </p:cNvSpPr>
            <p:nvPr/>
          </p:nvSpPr>
          <p:spPr>
            <a:xfrm>
              <a:off x="5454015" y="3891915"/>
              <a:ext cx="530225" cy="232410"/>
            </a:xfrm>
            <a:prstGeom prst="rect">
              <a:avLst/>
            </a:prstGeom>
            <a:noFill/>
            <a:ln w="0" cap="flat" cmpd="sng">
              <a:solidFill>
                <a:srgbClr val="FFFFFF">
                  <a:alpha val="100000"/>
                </a:srgbClr>
              </a:solidFill>
              <a:prstDash val="solid"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900" dirty="0">
                  <a:latin typeface="맑은 고딕" charset="0"/>
                  <a:ea typeface="맑은 고딕" charset="0"/>
                </a:rPr>
                <a:t>X</a:t>
              </a:r>
              <a:endParaRPr lang="ko-KR" altLang="en-US" sz="9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9" name="Rect 0">
              <a:extLst>
                <a:ext uri="{FF2B5EF4-FFF2-40B4-BE49-F238E27FC236}">
                  <a16:creationId xmlns:a16="http://schemas.microsoft.com/office/drawing/2014/main" id="{C855D28D-D230-DCE7-7173-453B2E1A131D}"/>
                </a:ext>
              </a:extLst>
            </p:cNvPr>
            <p:cNvSpPr>
              <a:spLocks/>
            </p:cNvSpPr>
            <p:nvPr/>
          </p:nvSpPr>
          <p:spPr>
            <a:xfrm>
              <a:off x="2453005" y="4386580"/>
              <a:ext cx="3411220" cy="42037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4" name="Picture " descr="C:/Users/PC-19/AppData/Roaming/PolarisOffice/ETemp/13480_23508312/fImage3057100721587.png">
            <a:extLst>
              <a:ext uri="{FF2B5EF4-FFF2-40B4-BE49-F238E27FC236}">
                <a16:creationId xmlns:a16="http://schemas.microsoft.com/office/drawing/2014/main" id="{3651245B-E8E2-DD8E-EB3C-4D896E917A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398" y="5080952"/>
            <a:ext cx="920556" cy="304625"/>
          </a:xfrm>
          <a:prstGeom prst="rect">
            <a:avLst/>
          </a:prstGeom>
          <a:noFill/>
        </p:spPr>
      </p:pic>
      <p:pic>
        <p:nvPicPr>
          <p:cNvPr id="26" name="Picture " descr="C:/Users/PC-19/AppData/Roaming/PolarisOffice/ETemp/13480_23508312/fImage3057100721587.png">
            <a:extLst>
              <a:ext uri="{FF2B5EF4-FFF2-40B4-BE49-F238E27FC236}">
                <a16:creationId xmlns:a16="http://schemas.microsoft.com/office/drawing/2014/main" id="{B1B4A22A-D5DC-A14E-7FBE-B68770B7B9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3398" y="5488749"/>
            <a:ext cx="920556" cy="304625"/>
          </a:xfrm>
          <a:prstGeom prst="rect">
            <a:avLst/>
          </a:prstGeom>
          <a:noFill/>
        </p:spPr>
      </p:pic>
      <p:pic>
        <p:nvPicPr>
          <p:cNvPr id="27" name="Picture " descr="C:/Users/PC-19/AppData/Roaming/PolarisOffice/ETemp/13480_23508312/fImage3057100721587.png">
            <a:extLst>
              <a:ext uri="{FF2B5EF4-FFF2-40B4-BE49-F238E27FC236}">
                <a16:creationId xmlns:a16="http://schemas.microsoft.com/office/drawing/2014/main" id="{764102B6-3768-C1BC-AE96-4DBFB0E9A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0559" y="5943790"/>
            <a:ext cx="920556" cy="304625"/>
          </a:xfrm>
          <a:prstGeom prst="rect">
            <a:avLst/>
          </a:prstGeom>
          <a:noFill/>
        </p:spPr>
      </p:pic>
      <p:sp>
        <p:nvSpPr>
          <p:cNvPr id="40" name="Rect 0">
            <a:extLst>
              <a:ext uri="{FF2B5EF4-FFF2-40B4-BE49-F238E27FC236}">
                <a16:creationId xmlns:a16="http://schemas.microsoft.com/office/drawing/2014/main" id="{FA20138E-9209-0125-608F-B96DB18B5262}"/>
              </a:ext>
            </a:extLst>
          </p:cNvPr>
          <p:cNvSpPr txBox="1">
            <a:spLocks/>
          </p:cNvSpPr>
          <p:nvPr/>
        </p:nvSpPr>
        <p:spPr>
          <a:xfrm>
            <a:off x="4232259" y="5493478"/>
            <a:ext cx="437387" cy="201082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 dirty="0">
                <a:latin typeface="맑은 고딕" charset="0"/>
                <a:ea typeface="맑은 고딕" charset="0"/>
              </a:rPr>
              <a:t>X</a:t>
            </a:r>
            <a:endParaRPr lang="ko-KR" altLang="en-US" sz="900" dirty="0">
              <a:latin typeface="맑은 고딕" charset="0"/>
              <a:ea typeface="맑은 고딕" charset="0"/>
            </a:endParaRPr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id="{B6A1EFB9-6B50-785F-B1A4-876D35410923}"/>
              </a:ext>
            </a:extLst>
          </p:cNvPr>
          <p:cNvSpPr txBox="1">
            <a:spLocks/>
          </p:cNvSpPr>
          <p:nvPr/>
        </p:nvSpPr>
        <p:spPr>
          <a:xfrm>
            <a:off x="4231553" y="5936119"/>
            <a:ext cx="437387" cy="201082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900" dirty="0">
                <a:latin typeface="맑은 고딕" charset="0"/>
                <a:ea typeface="맑은 고딕" charset="0"/>
              </a:rPr>
              <a:t>X</a:t>
            </a:r>
            <a:endParaRPr lang="ko-KR" altLang="en-US" sz="900" dirty="0">
              <a:latin typeface="맑은 고딕" charset="0"/>
              <a:ea typeface="맑은 고딕" charset="0"/>
            </a:endParaRP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id="{4F2E7C7B-DAC2-5E75-99F1-8EBF18FC9827}"/>
              </a:ext>
            </a:extLst>
          </p:cNvPr>
          <p:cNvSpPr>
            <a:spLocks/>
          </p:cNvSpPr>
          <p:nvPr/>
        </p:nvSpPr>
        <p:spPr>
          <a:xfrm>
            <a:off x="6096000" y="2999663"/>
            <a:ext cx="1809115" cy="10325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3F389ECC-885E-2A61-331C-3D9D3577884D}"/>
              </a:ext>
            </a:extLst>
          </p:cNvPr>
          <p:cNvSpPr txBox="1">
            <a:spLocks/>
          </p:cNvSpPr>
          <p:nvPr/>
        </p:nvSpPr>
        <p:spPr>
          <a:xfrm>
            <a:off x="6242685" y="3235883"/>
            <a:ext cx="1535430" cy="5861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dirty="0" err="1">
                <a:latin typeface="맑은 고딕" charset="0"/>
                <a:ea typeface="맑은 고딕" charset="0"/>
              </a:rPr>
              <a:t>운영</a:t>
            </a:r>
            <a:r>
              <a:rPr sz="1200" dirty="0">
                <a:latin typeface="맑은 고딕" charset="0"/>
                <a:ea typeface="맑은 고딕" charset="0"/>
              </a:rPr>
              <a:t> </a:t>
            </a:r>
            <a:r>
              <a:rPr sz="1200" dirty="0" err="1">
                <a:latin typeface="맑은 고딕" charset="0"/>
                <a:ea typeface="맑은 고딕" charset="0"/>
              </a:rPr>
              <a:t>상태</a:t>
            </a:r>
            <a:endParaRPr lang="ko-KR" altLang="en-US" sz="1200" dirty="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b="1" dirty="0">
                <a:latin typeface="맑은 고딕" charset="0"/>
                <a:ea typeface="맑은 고딕" charset="0"/>
              </a:rPr>
              <a:t>OPEN</a:t>
            </a:r>
            <a:endParaRPr lang="ko-KR" altLang="en-US" sz="2000" b="1" dirty="0">
              <a:latin typeface="맑은 고딕" charset="0"/>
              <a:ea typeface="맑은 고딕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11723BC-573A-6985-AD45-9DD9A8DE5667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4" name="그룹 83">
              <a:extLst>
                <a:ext uri="{FF2B5EF4-FFF2-40B4-BE49-F238E27FC236}">
                  <a16:creationId xmlns:a16="http://schemas.microsoft.com/office/drawing/2014/main" id="{54C293D7-7D35-A71F-CCA8-7920BBD1598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1F1BF092-FE8C-CCEB-5500-ED10268BCC64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66" name="그룹 65">
                  <a:extLst>
                    <a:ext uri="{FF2B5EF4-FFF2-40B4-BE49-F238E27FC236}">
                      <a16:creationId xmlns:a16="http://schemas.microsoft.com/office/drawing/2014/main" id="{60916995-9CF3-FC61-BBA9-93BBCB830456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68" name="그룹 67">
                    <a:extLst>
                      <a:ext uri="{FF2B5EF4-FFF2-40B4-BE49-F238E27FC236}">
                        <a16:creationId xmlns:a16="http://schemas.microsoft.com/office/drawing/2014/main" id="{6A8590F8-5E9D-41D8-9F38-0494A3DD09B9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70" name="그룹 69">
                      <a:extLst>
                        <a:ext uri="{FF2B5EF4-FFF2-40B4-BE49-F238E27FC236}">
                          <a16:creationId xmlns:a16="http://schemas.microsoft.com/office/drawing/2014/main" id="{ECE85790-CCEE-F5A5-F142-FFCF43B0C50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72" name="직사각형 71">
                        <a:extLst>
                          <a:ext uri="{FF2B5EF4-FFF2-40B4-BE49-F238E27FC236}">
                            <a16:creationId xmlns:a16="http://schemas.microsoft.com/office/drawing/2014/main" id="{6D0BA229-54CE-9D9E-5CD0-441FCF894F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73" name="그룹 72">
                        <a:extLst>
                          <a:ext uri="{FF2B5EF4-FFF2-40B4-BE49-F238E27FC236}">
                            <a16:creationId xmlns:a16="http://schemas.microsoft.com/office/drawing/2014/main" id="{FF0421F4-2AA6-C21D-FA3C-51BCCC4AD7D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74" name="직사각형 73">
                          <a:extLst>
                            <a:ext uri="{FF2B5EF4-FFF2-40B4-BE49-F238E27FC236}">
                              <a16:creationId xmlns:a16="http://schemas.microsoft.com/office/drawing/2014/main" id="{8BEA3402-EFD6-1432-8D81-0EE1D8FF033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5" name="그림 74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71FB974-A285-6A6D-B4BB-50D9B635238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6" name="그림 75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69EC7388-FAE6-C5BD-C367-D7FBEBE3E49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7" name="그림 76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85917A0-D4EC-442D-5ECE-641E65A7ACE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71" name="그림 70">
                      <a:extLst>
                        <a:ext uri="{FF2B5EF4-FFF2-40B4-BE49-F238E27FC236}">
                          <a16:creationId xmlns:a16="http://schemas.microsoft.com/office/drawing/2014/main" id="{538176B7-98EC-C6E0-4F7E-8E1FBE60078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9" name="Rect 0">
                    <a:extLst>
                      <a:ext uri="{FF2B5EF4-FFF2-40B4-BE49-F238E27FC236}">
                        <a16:creationId xmlns:a16="http://schemas.microsoft.com/office/drawing/2014/main" id="{BB57E1D3-BD5E-3406-A567-6FACB3E812A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1892826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B934490C-6F5D-548B-452D-0CC7E5E49D2D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rgbClr val="FF0000"/>
                      </a:solidFill>
                    </a:rPr>
                    <a:t>홈</a:t>
                  </a:r>
                  <a:endParaRPr lang="ko-KR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81" name="Rect 0">
                <a:extLst>
                  <a:ext uri="{FF2B5EF4-FFF2-40B4-BE49-F238E27FC236}">
                    <a16:creationId xmlns:a16="http://schemas.microsoft.com/office/drawing/2014/main" id="{4EB4E9BA-1A38-FC74-769D-BFF373A337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2" name="Rect 0">
                <a:extLst>
                  <a:ext uri="{FF2B5EF4-FFF2-40B4-BE49-F238E27FC236}">
                    <a16:creationId xmlns:a16="http://schemas.microsoft.com/office/drawing/2014/main" id="{E127E8AE-8CAD-B865-2FE7-25AA1F0712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83" name="Rect 0">
              <a:extLst>
                <a:ext uri="{FF2B5EF4-FFF2-40B4-BE49-F238E27FC236}">
                  <a16:creationId xmlns:a16="http://schemas.microsoft.com/office/drawing/2014/main" id="{4132F5BD-7B3B-073E-361C-653091D94B4B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0" name="Rect 0">
            <a:extLst>
              <a:ext uri="{FF2B5EF4-FFF2-40B4-BE49-F238E27FC236}">
                <a16:creationId xmlns:a16="http://schemas.microsoft.com/office/drawing/2014/main" id="{77B445F2-5552-03DC-148E-03F327460E0B}"/>
              </a:ext>
            </a:extLst>
          </p:cNvPr>
          <p:cNvSpPr>
            <a:spLocks/>
          </p:cNvSpPr>
          <p:nvPr/>
        </p:nvSpPr>
        <p:spPr>
          <a:xfrm>
            <a:off x="3932820" y="2999663"/>
            <a:ext cx="1809115" cy="10325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1" name="Rect 0">
            <a:extLst>
              <a:ext uri="{FF2B5EF4-FFF2-40B4-BE49-F238E27FC236}">
                <a16:creationId xmlns:a16="http://schemas.microsoft.com/office/drawing/2014/main" id="{E89533BA-FD80-AC0F-14FC-F3B8D144FFC0}"/>
              </a:ext>
            </a:extLst>
          </p:cNvPr>
          <p:cNvSpPr txBox="1">
            <a:spLocks/>
          </p:cNvSpPr>
          <p:nvPr/>
        </p:nvSpPr>
        <p:spPr>
          <a:xfrm>
            <a:off x="4010410" y="3173154"/>
            <a:ext cx="1608850" cy="678391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재고가 부족합니다</a:t>
            </a:r>
            <a:r>
              <a:rPr lang="en-US" altLang="ko-KR" sz="1000" dirty="0">
                <a:latin typeface="맑은 고딕" charset="0"/>
                <a:ea typeface="맑은 고딕" charset="0"/>
              </a:rPr>
              <a:t>.</a:t>
            </a: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sz="1000" dirty="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b="1" dirty="0">
                <a:latin typeface="맑은 고딕" charset="0"/>
                <a:ea typeface="맑은 고딕" charset="0"/>
              </a:rPr>
              <a:t>설탕</a:t>
            </a:r>
            <a:endParaRPr lang="ko-KR" altLang="en-US" sz="2000" b="1" dirty="0">
              <a:latin typeface="맑은 고딕" charset="0"/>
              <a:ea typeface="맑은 고딕" charset="0"/>
            </a:endParaRPr>
          </a:p>
        </p:txBody>
      </p:sp>
      <p:sp>
        <p:nvSpPr>
          <p:cNvPr id="14" name="Rect 0">
            <a:extLst>
              <a:ext uri="{FF2B5EF4-FFF2-40B4-BE49-F238E27FC236}">
                <a16:creationId xmlns:a16="http://schemas.microsoft.com/office/drawing/2014/main" id="{6D59B25D-7B55-D5DE-9D7E-0FFF434D6F58}"/>
              </a:ext>
            </a:extLst>
          </p:cNvPr>
          <p:cNvSpPr>
            <a:spLocks/>
          </p:cNvSpPr>
          <p:nvPr/>
        </p:nvSpPr>
        <p:spPr>
          <a:xfrm>
            <a:off x="1775287" y="2999663"/>
            <a:ext cx="1809115" cy="10325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34CB5851-FD59-347B-CAE5-425876A02030}"/>
              </a:ext>
            </a:extLst>
          </p:cNvPr>
          <p:cNvSpPr txBox="1">
            <a:spLocks/>
          </p:cNvSpPr>
          <p:nvPr/>
        </p:nvSpPr>
        <p:spPr>
          <a:xfrm>
            <a:off x="1858524" y="3189739"/>
            <a:ext cx="1597556" cy="678391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확인하지 않은 공문</a:t>
            </a:r>
            <a:endParaRPr lang="en-US" altLang="ko-KR" sz="1000" dirty="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endParaRPr lang="en-US" altLang="ko-KR" sz="1000" b="1" dirty="0">
              <a:latin typeface="맑은 고딕" charset="0"/>
              <a:ea typeface="맑은 고딕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b="1" dirty="0">
                <a:latin typeface="맑은 고딕" charset="0"/>
                <a:ea typeface="맑은 고딕" charset="0"/>
              </a:rPr>
              <a:t>5</a:t>
            </a:r>
            <a:r>
              <a:rPr lang="ko-KR" altLang="en-US" b="1" dirty="0">
                <a:latin typeface="맑은 고딕" charset="0"/>
                <a:ea typeface="맑은 고딕" charset="0"/>
              </a:rPr>
              <a:t>건</a:t>
            </a:r>
            <a:endParaRPr lang="ko-KR" altLang="en-US" sz="3200" b="1" dirty="0"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1009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290586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공과금 및 월세 납부 내역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공과금 및 월세 내역을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348699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가맹점의 공과금 및 월세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내역을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공과금 및 월세 내역을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66994" cy="530272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ECA0D-1E6E-6089-8ACD-71A57595A219}"/>
              </a:ext>
            </a:extLst>
          </p:cNvPr>
          <p:cNvSpPr txBox="1"/>
          <p:nvPr/>
        </p:nvSpPr>
        <p:spPr>
          <a:xfrm>
            <a:off x="313887" y="2646906"/>
            <a:ext cx="465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홈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6582C43-3651-4760-A33F-341F78C54636}"/>
              </a:ext>
            </a:extLst>
          </p:cNvPr>
          <p:cNvGrpSpPr/>
          <p:nvPr/>
        </p:nvGrpSpPr>
        <p:grpSpPr>
          <a:xfrm>
            <a:off x="1569668" y="2646906"/>
            <a:ext cx="6818794" cy="3532209"/>
            <a:chOff x="2546985" y="2546350"/>
            <a:chExt cx="7337425" cy="3771265"/>
          </a:xfrm>
        </p:grpSpPr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FC12CD52-E1F9-51F6-462B-5671581C066C}"/>
                </a:ext>
              </a:extLst>
            </p:cNvPr>
            <p:cNvSpPr txBox="1">
              <a:spLocks/>
            </p:cNvSpPr>
            <p:nvPr/>
          </p:nvSpPr>
          <p:spPr>
            <a:xfrm>
              <a:off x="3904615" y="2547620"/>
              <a:ext cx="920115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2023년 09월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8" name="Rect 0">
              <a:extLst>
                <a:ext uri="{FF2B5EF4-FFF2-40B4-BE49-F238E27FC236}">
                  <a16:creationId xmlns:a16="http://schemas.microsoft.com/office/drawing/2014/main" id="{AF47FDA2-A8EF-F586-640F-7E8269653292}"/>
                </a:ext>
              </a:extLst>
            </p:cNvPr>
            <p:cNvCxnSpPr/>
            <p:nvPr/>
          </p:nvCxnSpPr>
          <p:spPr>
            <a:xfrm>
              <a:off x="2607945" y="2872105"/>
              <a:ext cx="3449955" cy="1270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t 0">
              <a:extLst>
                <a:ext uri="{FF2B5EF4-FFF2-40B4-BE49-F238E27FC236}">
                  <a16:creationId xmlns:a16="http://schemas.microsoft.com/office/drawing/2014/main" id="{47A413BA-C44D-F18A-8189-1DD4D2147E56}"/>
                </a:ext>
              </a:extLst>
            </p:cNvPr>
            <p:cNvCxnSpPr/>
            <p:nvPr/>
          </p:nvCxnSpPr>
          <p:spPr>
            <a:xfrm>
              <a:off x="2607945" y="5966460"/>
              <a:ext cx="3449955" cy="1270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99FCC457-7A8B-92E3-DEE5-CC123305EF0A}"/>
                </a:ext>
              </a:extLst>
            </p:cNvPr>
            <p:cNvSpPr>
              <a:spLocks/>
            </p:cNvSpPr>
            <p:nvPr/>
          </p:nvSpPr>
          <p:spPr>
            <a:xfrm>
              <a:off x="5306695" y="6024880"/>
              <a:ext cx="663575" cy="292735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E9325534-26D7-EAF4-443D-50158A933369}"/>
                </a:ext>
              </a:extLst>
            </p:cNvPr>
            <p:cNvSpPr txBox="1">
              <a:spLocks/>
            </p:cNvSpPr>
            <p:nvPr/>
          </p:nvSpPr>
          <p:spPr>
            <a:xfrm>
              <a:off x="5403850" y="6061710"/>
              <a:ext cx="636905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등록</a:t>
              </a:r>
              <a:endParaRPr lang="ko-KR" altLang="en-US" sz="10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Rect 0">
              <a:extLst>
                <a:ext uri="{FF2B5EF4-FFF2-40B4-BE49-F238E27FC236}">
                  <a16:creationId xmlns:a16="http://schemas.microsoft.com/office/drawing/2014/main" id="{6C74F290-98D5-4BE3-38A0-BC7FA7A82019}"/>
                </a:ext>
              </a:extLst>
            </p:cNvPr>
            <p:cNvSpPr txBox="1">
              <a:spLocks/>
            </p:cNvSpPr>
            <p:nvPr/>
          </p:nvSpPr>
          <p:spPr>
            <a:xfrm>
              <a:off x="2546985" y="2563495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◀</a:t>
              </a:r>
              <a:endPara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Rect 0">
              <a:extLst>
                <a:ext uri="{FF2B5EF4-FFF2-40B4-BE49-F238E27FC236}">
                  <a16:creationId xmlns:a16="http://schemas.microsoft.com/office/drawing/2014/main" id="{A2A1B44B-C651-7263-CD3A-9A0964EE38D6}"/>
                </a:ext>
              </a:extLst>
            </p:cNvPr>
            <p:cNvSpPr txBox="1">
              <a:spLocks/>
            </p:cNvSpPr>
            <p:nvPr/>
          </p:nvSpPr>
          <p:spPr>
            <a:xfrm>
              <a:off x="5789930" y="2571750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▶</a:t>
              </a:r>
              <a:endPara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7" name="Group 5">
              <a:extLst>
                <a:ext uri="{FF2B5EF4-FFF2-40B4-BE49-F238E27FC236}">
                  <a16:creationId xmlns:a16="http://schemas.microsoft.com/office/drawing/2014/main" id="{45B28BFC-98D5-0A30-B1BD-64AF0C00F83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321425" y="2546350"/>
              <a:ext cx="3395345" cy="3754120"/>
              <a:chOff x="6321425" y="2546350"/>
              <a:chExt cx="3395345" cy="3754120"/>
            </a:xfrm>
          </p:grpSpPr>
          <p:pic>
            <p:nvPicPr>
              <p:cNvPr id="18" name="Picture ">
                <a:extLst>
                  <a:ext uri="{FF2B5EF4-FFF2-40B4-BE49-F238E27FC236}">
                    <a16:creationId xmlns:a16="http://schemas.microsoft.com/office/drawing/2014/main" id="{A33415FA-952E-9FDB-F0B8-AC9E74FCA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3812"/>
              <a:stretch>
                <a:fillRect/>
              </a:stretch>
            </p:blipFill>
            <p:spPr>
              <a:xfrm>
                <a:off x="6321425" y="2546350"/>
                <a:ext cx="3395345" cy="3754120"/>
              </a:xfrm>
              <a:prstGeom prst="rect">
                <a:avLst/>
              </a:prstGeom>
              <a:noFill/>
            </p:spPr>
          </p:pic>
          <p:sp>
            <p:nvSpPr>
              <p:cNvPr id="19" name="Rect 0">
                <a:extLst>
                  <a:ext uri="{FF2B5EF4-FFF2-40B4-BE49-F238E27FC236}">
                    <a16:creationId xmlns:a16="http://schemas.microsoft.com/office/drawing/2014/main" id="{809F0685-2CBC-36A8-3BD0-31C432AE85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38900" y="2691130"/>
                <a:ext cx="3206750" cy="612140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20" name="Group 5">
              <a:extLst>
                <a:ext uri="{FF2B5EF4-FFF2-40B4-BE49-F238E27FC236}">
                  <a16:creationId xmlns:a16="http://schemas.microsoft.com/office/drawing/2014/main" id="{CD169734-E93D-78BA-1E42-95E76CBC982A}"/>
                </a:ext>
              </a:extLst>
            </p:cNvPr>
            <p:cNvGrpSpPr>
              <a:grpSpLocks/>
            </p:cNvGrpSpPr>
            <p:nvPr/>
          </p:nvGrpSpPr>
          <p:grpSpPr>
            <a:xfrm>
              <a:off x="2607310" y="2991485"/>
              <a:ext cx="3449955" cy="1677035"/>
              <a:chOff x="2607310" y="2991485"/>
              <a:chExt cx="3449955" cy="1677035"/>
            </a:xfrm>
          </p:grpSpPr>
          <p:sp>
            <p:nvSpPr>
              <p:cNvPr id="21" name="Rect 0">
                <a:extLst>
                  <a:ext uri="{FF2B5EF4-FFF2-40B4-BE49-F238E27FC236}">
                    <a16:creationId xmlns:a16="http://schemas.microsoft.com/office/drawing/2014/main" id="{0B78DA75-0448-1BE0-9C9F-A424BC603A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9075" y="3497580"/>
                <a:ext cx="683260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전기세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2" name="Rect 0">
                <a:extLst>
                  <a:ext uri="{FF2B5EF4-FFF2-40B4-BE49-F238E27FC236}">
                    <a16:creationId xmlns:a16="http://schemas.microsoft.com/office/drawing/2014/main" id="{4C5006DE-2C36-4AB6-D436-97C70EB72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08095" y="3968115"/>
                <a:ext cx="2223770" cy="24130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C6E3DA13-0891-114B-8D97-F29FE7CCF7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0345" y="3950335"/>
                <a:ext cx="683260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수도세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E04EFA5F-5CDB-2731-9855-9C383D71A4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08095" y="4427220"/>
                <a:ext cx="2226945" cy="24130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B437D2DF-BD0F-C26C-89F7-6B4B99576C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630" y="4409440"/>
                <a:ext cx="683260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가스비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26" name="Rect 0">
                <a:extLst>
                  <a:ext uri="{FF2B5EF4-FFF2-40B4-BE49-F238E27FC236}">
                    <a16:creationId xmlns:a16="http://schemas.microsoft.com/office/drawing/2014/main" id="{4B8B7D90-3C7A-B57F-250B-BE5DC1CE0BF1}"/>
                  </a:ext>
                </a:extLst>
              </p:cNvPr>
              <p:cNvCxnSpPr/>
              <p:nvPr/>
            </p:nvCxnSpPr>
            <p:spPr>
              <a:xfrm>
                <a:off x="2607310" y="3267710"/>
                <a:ext cx="3449955" cy="1270"/>
              </a:xfrm>
              <a:prstGeom prst="line">
                <a:avLst/>
              </a:prstGeom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C4F5E458-1FBF-3C48-236D-546C4D30F0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2645" y="2991485"/>
                <a:ext cx="683260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금액</a:t>
                </a:r>
                <a:endPara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4" name="Rect 0">
                <a:extLst>
                  <a:ext uri="{FF2B5EF4-FFF2-40B4-BE49-F238E27FC236}">
                    <a16:creationId xmlns:a16="http://schemas.microsoft.com/office/drawing/2014/main" id="{81630E1B-2E95-62A5-CB70-44297AF0CD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2420" y="2997200"/>
                <a:ext cx="683260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항목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0" name="Rect 0">
                <a:extLst>
                  <a:ext uri="{FF2B5EF4-FFF2-40B4-BE49-F238E27FC236}">
                    <a16:creationId xmlns:a16="http://schemas.microsoft.com/office/drawing/2014/main" id="{B57A07D3-2C07-F82E-498D-2C6C01DCFC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08095" y="3515360"/>
                <a:ext cx="2216785" cy="24130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" name="Rect 0">
              <a:extLst>
                <a:ext uri="{FF2B5EF4-FFF2-40B4-BE49-F238E27FC236}">
                  <a16:creationId xmlns:a16="http://schemas.microsoft.com/office/drawing/2014/main" id="{4898376E-0771-E2F4-9DCD-21446BCBA946}"/>
                </a:ext>
              </a:extLst>
            </p:cNvPr>
            <p:cNvSpPr txBox="1">
              <a:spLocks/>
            </p:cNvSpPr>
            <p:nvPr/>
          </p:nvSpPr>
          <p:spPr>
            <a:xfrm>
              <a:off x="7185025" y="2570344"/>
              <a:ext cx="163576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2023년 </a:t>
              </a:r>
              <a:r>
                <a:rPr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월별</a:t>
              </a: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납부</a:t>
              </a: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금액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5" name="Rect 0">
              <a:extLst>
                <a:ext uri="{FF2B5EF4-FFF2-40B4-BE49-F238E27FC236}">
                  <a16:creationId xmlns:a16="http://schemas.microsoft.com/office/drawing/2014/main" id="{FF6525AB-14C4-5747-1AAC-7586CCE84F29}"/>
                </a:ext>
              </a:extLst>
            </p:cNvPr>
            <p:cNvCxnSpPr/>
            <p:nvPr/>
          </p:nvCxnSpPr>
          <p:spPr>
            <a:xfrm>
              <a:off x="6434455" y="2880360"/>
              <a:ext cx="3449955" cy="1270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 0">
              <a:extLst>
                <a:ext uri="{FF2B5EF4-FFF2-40B4-BE49-F238E27FC236}">
                  <a16:creationId xmlns:a16="http://schemas.microsoft.com/office/drawing/2014/main" id="{B599690B-42F7-9ECC-657A-088A689F6EF4}"/>
                </a:ext>
              </a:extLst>
            </p:cNvPr>
            <p:cNvSpPr txBox="1">
              <a:spLocks/>
            </p:cNvSpPr>
            <p:nvPr/>
          </p:nvSpPr>
          <p:spPr>
            <a:xfrm>
              <a:off x="6373495" y="2563495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◀</a:t>
              </a:r>
              <a:endPara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>
              <a:extLst>
                <a:ext uri="{FF2B5EF4-FFF2-40B4-BE49-F238E27FC236}">
                  <a16:creationId xmlns:a16="http://schemas.microsoft.com/office/drawing/2014/main" id="{0A533036-4B84-1796-4D60-49C2364205DF}"/>
                </a:ext>
              </a:extLst>
            </p:cNvPr>
            <p:cNvSpPr txBox="1">
              <a:spLocks/>
            </p:cNvSpPr>
            <p:nvPr/>
          </p:nvSpPr>
          <p:spPr>
            <a:xfrm>
              <a:off x="9311261" y="2570344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▶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Rect 0">
              <a:extLst>
                <a:ext uri="{FF2B5EF4-FFF2-40B4-BE49-F238E27FC236}">
                  <a16:creationId xmlns:a16="http://schemas.microsoft.com/office/drawing/2014/main" id="{363F5A02-7A0B-B37E-B845-4BC6A4A18720}"/>
                </a:ext>
              </a:extLst>
            </p:cNvPr>
            <p:cNvSpPr>
              <a:spLocks/>
            </p:cNvSpPr>
            <p:nvPr/>
          </p:nvSpPr>
          <p:spPr>
            <a:xfrm>
              <a:off x="3803650" y="5161280"/>
              <a:ext cx="2238375" cy="241300"/>
            </a:xfrm>
            <a:prstGeom prst="roundRect">
              <a:avLst>
                <a:gd name="adj" fmla="val 4937"/>
              </a:avLst>
            </a:prstGeom>
            <a:solidFill>
              <a:schemeClr val="bg1">
                <a:lumMod val="95000"/>
                <a:lumOff val="0"/>
              </a:schemeClr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Rect 0">
              <a:extLst>
                <a:ext uri="{FF2B5EF4-FFF2-40B4-BE49-F238E27FC236}">
                  <a16:creationId xmlns:a16="http://schemas.microsoft.com/office/drawing/2014/main" id="{BF0D0E57-E2FE-3F00-EF92-224E6A0AF7DF}"/>
                </a:ext>
              </a:extLst>
            </p:cNvPr>
            <p:cNvSpPr txBox="1">
              <a:spLocks/>
            </p:cNvSpPr>
            <p:nvPr/>
          </p:nvSpPr>
          <p:spPr>
            <a:xfrm>
              <a:off x="2767330" y="4871085"/>
              <a:ext cx="782320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월세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50" name="Group 5">
              <a:extLst>
                <a:ext uri="{FF2B5EF4-FFF2-40B4-BE49-F238E27FC236}">
                  <a16:creationId xmlns:a16="http://schemas.microsoft.com/office/drawing/2014/main" id="{1BE59506-5083-9651-98FB-876082BBB1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06190" y="4874895"/>
              <a:ext cx="1160145" cy="246380"/>
              <a:chOff x="3806190" y="4874895"/>
              <a:chExt cx="1160145" cy="246380"/>
            </a:xfrm>
          </p:grpSpPr>
          <p:sp>
            <p:nvSpPr>
              <p:cNvPr id="51" name="Rect 0">
                <a:extLst>
                  <a:ext uri="{FF2B5EF4-FFF2-40B4-BE49-F238E27FC236}">
                    <a16:creationId xmlns:a16="http://schemas.microsoft.com/office/drawing/2014/main" id="{094FD731-A8FF-BB1A-42B0-E297F954BD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06190" y="4935855"/>
                <a:ext cx="142875" cy="128905"/>
              </a:xfrm>
              <a:prstGeom prst="round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Rect 0">
                <a:extLst>
                  <a:ext uri="{FF2B5EF4-FFF2-40B4-BE49-F238E27FC236}">
                    <a16:creationId xmlns:a16="http://schemas.microsoft.com/office/drawing/2014/main" id="{94536470-5EF6-3BE1-BBCC-BAB1E1F4D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3040" y="4874895"/>
                <a:ext cx="963295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월세</a:t>
                </a:r>
                <a:endParaRPr lang="ko-KR" altLang="en-US" sz="100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3" name="Group 5">
              <a:extLst>
                <a:ext uri="{FF2B5EF4-FFF2-40B4-BE49-F238E27FC236}">
                  <a16:creationId xmlns:a16="http://schemas.microsoft.com/office/drawing/2014/main" id="{30964809-B691-CC22-6483-B46EFD5CCFBA}"/>
                </a:ext>
              </a:extLst>
            </p:cNvPr>
            <p:cNvGrpSpPr>
              <a:grpSpLocks/>
            </p:cNvGrpSpPr>
            <p:nvPr/>
          </p:nvGrpSpPr>
          <p:grpSpPr>
            <a:xfrm>
              <a:off x="4980305" y="4883785"/>
              <a:ext cx="1160145" cy="246380"/>
              <a:chOff x="4980305" y="4883785"/>
              <a:chExt cx="1160145" cy="246380"/>
            </a:xfrm>
          </p:grpSpPr>
          <p:sp>
            <p:nvSpPr>
              <p:cNvPr id="54" name="Rect 0">
                <a:extLst>
                  <a:ext uri="{FF2B5EF4-FFF2-40B4-BE49-F238E27FC236}">
                    <a16:creationId xmlns:a16="http://schemas.microsoft.com/office/drawing/2014/main" id="{16D664D2-CE31-2480-2CD5-E073FD6AD8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80305" y="4944745"/>
                <a:ext cx="142875" cy="128905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>
                <a:extLst>
                  <a:ext uri="{FF2B5EF4-FFF2-40B4-BE49-F238E27FC236}">
                    <a16:creationId xmlns:a16="http://schemas.microsoft.com/office/drawing/2014/main" id="{5FD7004E-FD36-C883-E1F5-3DC47AC17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155" y="4883785"/>
                <a:ext cx="963295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월세아님</a:t>
                </a:r>
                <a:endParaRPr lang="ko-KR" altLang="en-US" sz="100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56" name="Rect 0">
              <a:extLst>
                <a:ext uri="{FF2B5EF4-FFF2-40B4-BE49-F238E27FC236}">
                  <a16:creationId xmlns:a16="http://schemas.microsoft.com/office/drawing/2014/main" id="{BCFFB1C3-78B6-22E5-E690-FDB62FF6CDF9}"/>
                </a:ext>
              </a:extLst>
            </p:cNvPr>
            <p:cNvSpPr txBox="1">
              <a:spLocks/>
            </p:cNvSpPr>
            <p:nvPr/>
          </p:nvSpPr>
          <p:spPr>
            <a:xfrm>
              <a:off x="2573020" y="6053455"/>
              <a:ext cx="2091055" cy="21590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80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※ 등록한 내용은 매출 통계에 반영됩니다.</a:t>
              </a:r>
              <a:endParaRPr lang="ko-KR" altLang="en-US" sz="80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>
              <a:extLst>
                <a:ext uri="{FF2B5EF4-FFF2-40B4-BE49-F238E27FC236}">
                  <a16:creationId xmlns:a16="http://schemas.microsoft.com/office/drawing/2014/main" id="{61703B93-0329-3B15-168A-CD97C28C7E6B}"/>
                </a:ext>
              </a:extLst>
            </p:cNvPr>
            <p:cNvSpPr txBox="1">
              <a:spLocks/>
            </p:cNvSpPr>
            <p:nvPr/>
          </p:nvSpPr>
          <p:spPr>
            <a:xfrm>
              <a:off x="4455795" y="5605145"/>
              <a:ext cx="1379855" cy="2781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합계</a:t>
              </a:r>
              <a:endParaRPr lang="ko-KR" altLang="en-US" sz="120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8" name="Rect 0">
              <a:extLst>
                <a:ext uri="{FF2B5EF4-FFF2-40B4-BE49-F238E27FC236}">
                  <a16:creationId xmlns:a16="http://schemas.microsoft.com/office/drawing/2014/main" id="{824FE8A7-1C43-4B9E-2115-06806C724803}"/>
                </a:ext>
              </a:extLst>
            </p:cNvPr>
            <p:cNvSpPr txBox="1">
              <a:spLocks/>
            </p:cNvSpPr>
            <p:nvPr/>
          </p:nvSpPr>
          <p:spPr>
            <a:xfrm>
              <a:off x="4994910" y="5595620"/>
              <a:ext cx="1052830" cy="2781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\200,000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>
              <a:extLst>
                <a:ext uri="{FF2B5EF4-FFF2-40B4-BE49-F238E27FC236}">
                  <a16:creationId xmlns:a16="http://schemas.microsoft.com/office/drawing/2014/main" id="{AEEB9BF2-F02C-0F98-201F-EE80C20ECBD7}"/>
                </a:ext>
              </a:extLst>
            </p:cNvPr>
            <p:cNvSpPr txBox="1">
              <a:spLocks/>
            </p:cNvSpPr>
            <p:nvPr/>
          </p:nvSpPr>
          <p:spPr>
            <a:xfrm>
              <a:off x="4980940" y="3497580"/>
              <a:ext cx="105219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\30,000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>
              <a:extLst>
                <a:ext uri="{FF2B5EF4-FFF2-40B4-BE49-F238E27FC236}">
                  <a16:creationId xmlns:a16="http://schemas.microsoft.com/office/drawing/2014/main" id="{C9294B04-FE9F-0294-451A-DC2997035875}"/>
                </a:ext>
              </a:extLst>
            </p:cNvPr>
            <p:cNvSpPr txBox="1">
              <a:spLocks/>
            </p:cNvSpPr>
            <p:nvPr/>
          </p:nvSpPr>
          <p:spPr>
            <a:xfrm>
              <a:off x="4989830" y="3946525"/>
              <a:ext cx="105219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\100,000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>
              <a:extLst>
                <a:ext uri="{FF2B5EF4-FFF2-40B4-BE49-F238E27FC236}">
                  <a16:creationId xmlns:a16="http://schemas.microsoft.com/office/drawing/2014/main" id="{B49CFB72-2C0F-CD87-C9B7-61A65CF7A32F}"/>
                </a:ext>
              </a:extLst>
            </p:cNvPr>
            <p:cNvSpPr txBox="1">
              <a:spLocks/>
            </p:cNvSpPr>
            <p:nvPr/>
          </p:nvSpPr>
          <p:spPr>
            <a:xfrm>
              <a:off x="4989830" y="4408170"/>
              <a:ext cx="105219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\70,000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FF66BF4-D0E0-344E-433E-6FB18D4111F0}"/>
              </a:ext>
            </a:extLst>
          </p:cNvPr>
          <p:cNvSpPr/>
          <p:nvPr/>
        </p:nvSpPr>
        <p:spPr>
          <a:xfrm>
            <a:off x="5404236" y="5853556"/>
            <a:ext cx="2690192" cy="280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DE12839A-C3AC-72D4-EBFE-1339DB00DC37}"/>
              </a:ext>
            </a:extLst>
          </p:cNvPr>
          <p:cNvSpPr/>
          <p:nvPr/>
        </p:nvSpPr>
        <p:spPr>
          <a:xfrm>
            <a:off x="5347495" y="5165387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C848A337-C8B7-B48E-F9B4-6D75E0B19311}"/>
              </a:ext>
            </a:extLst>
          </p:cNvPr>
          <p:cNvSpPr/>
          <p:nvPr/>
        </p:nvSpPr>
        <p:spPr>
          <a:xfrm>
            <a:off x="5601835" y="5026487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564C2FED-FA82-B2DC-BD2A-469B4FC79CB1}"/>
              </a:ext>
            </a:extLst>
          </p:cNvPr>
          <p:cNvSpPr/>
          <p:nvPr/>
        </p:nvSpPr>
        <p:spPr>
          <a:xfrm>
            <a:off x="5823700" y="4858443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90B985BD-A6BB-F15F-0F5E-5B569F2FB9DF}"/>
              </a:ext>
            </a:extLst>
          </p:cNvPr>
          <p:cNvSpPr/>
          <p:nvPr/>
        </p:nvSpPr>
        <p:spPr>
          <a:xfrm>
            <a:off x="6036772" y="3665142"/>
            <a:ext cx="327395" cy="1195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28C47BD-BA5B-536B-5328-8A8BE0BD5112}"/>
              </a:ext>
            </a:extLst>
          </p:cNvPr>
          <p:cNvSpPr/>
          <p:nvPr/>
        </p:nvSpPr>
        <p:spPr>
          <a:xfrm>
            <a:off x="6340707" y="4820106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D857AA23-EBCB-2757-A0E4-DE63E5EBDC4E}"/>
              </a:ext>
            </a:extLst>
          </p:cNvPr>
          <p:cNvSpPr/>
          <p:nvPr/>
        </p:nvSpPr>
        <p:spPr>
          <a:xfrm>
            <a:off x="6523100" y="4917044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D408C9FF-28BC-C048-D244-D20501CED85A}"/>
              </a:ext>
            </a:extLst>
          </p:cNvPr>
          <p:cNvSpPr/>
          <p:nvPr/>
        </p:nvSpPr>
        <p:spPr>
          <a:xfrm>
            <a:off x="6753886" y="498559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DA3C6F2D-EA33-25B9-D522-F1838AC69321}"/>
              </a:ext>
            </a:extLst>
          </p:cNvPr>
          <p:cNvSpPr/>
          <p:nvPr/>
        </p:nvSpPr>
        <p:spPr>
          <a:xfrm>
            <a:off x="6990040" y="5151318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15FB6AD4-E735-6717-0E54-611C16A76833}"/>
              </a:ext>
            </a:extLst>
          </p:cNvPr>
          <p:cNvSpPr/>
          <p:nvPr/>
        </p:nvSpPr>
        <p:spPr>
          <a:xfrm>
            <a:off x="7195249" y="5350124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901FE2FF-4BAB-1C50-1181-BF9F05926C8C}"/>
              </a:ext>
            </a:extLst>
          </p:cNvPr>
          <p:cNvSpPr/>
          <p:nvPr/>
        </p:nvSpPr>
        <p:spPr>
          <a:xfrm>
            <a:off x="7445491" y="5492993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685E527F-0C1C-775F-58D3-247042DBAA1E}"/>
              </a:ext>
            </a:extLst>
          </p:cNvPr>
          <p:cNvSpPr/>
          <p:nvPr/>
        </p:nvSpPr>
        <p:spPr>
          <a:xfrm>
            <a:off x="7712820" y="5492993"/>
            <a:ext cx="240236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C7034642-E2D9-47AA-F93B-2F5536202F9E}"/>
              </a:ext>
            </a:extLst>
          </p:cNvPr>
          <p:cNvSpPr/>
          <p:nvPr/>
        </p:nvSpPr>
        <p:spPr>
          <a:xfrm>
            <a:off x="7863915" y="5511809"/>
            <a:ext cx="282109" cy="2282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B1B5256-D365-7A61-E5F5-E7748B58D1D9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CDAEFB89-4B7A-22A4-F665-7B4660FFB4E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4" name="그룹 43">
                <a:extLst>
                  <a:ext uri="{FF2B5EF4-FFF2-40B4-BE49-F238E27FC236}">
                    <a16:creationId xmlns:a16="http://schemas.microsoft.com/office/drawing/2014/main" id="{8FA6127F-1E85-AF3B-AD8E-F97E7F130C98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5DF3704-0181-30A6-E173-C7B0716E1C7B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80" name="그룹 79">
                    <a:extLst>
                      <a:ext uri="{FF2B5EF4-FFF2-40B4-BE49-F238E27FC236}">
                        <a16:creationId xmlns:a16="http://schemas.microsoft.com/office/drawing/2014/main" id="{12E00DCF-2CB6-9A4E-79D9-B7FF560971FF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82" name="그룹 81">
                      <a:extLst>
                        <a:ext uri="{FF2B5EF4-FFF2-40B4-BE49-F238E27FC236}">
                          <a16:creationId xmlns:a16="http://schemas.microsoft.com/office/drawing/2014/main" id="{E93867DA-2348-107D-FA17-214A32680D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84" name="직사각형 83">
                        <a:extLst>
                          <a:ext uri="{FF2B5EF4-FFF2-40B4-BE49-F238E27FC236}">
                            <a16:creationId xmlns:a16="http://schemas.microsoft.com/office/drawing/2014/main" id="{B8BF525B-A234-23C8-163B-9545FFD6C9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85" name="그룹 84">
                        <a:extLst>
                          <a:ext uri="{FF2B5EF4-FFF2-40B4-BE49-F238E27FC236}">
                            <a16:creationId xmlns:a16="http://schemas.microsoft.com/office/drawing/2014/main" id="{FCCE25D2-7D7B-71C3-E06E-34E0BB6D2FA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86" name="직사각형 85">
                          <a:extLst>
                            <a:ext uri="{FF2B5EF4-FFF2-40B4-BE49-F238E27FC236}">
                              <a16:creationId xmlns:a16="http://schemas.microsoft.com/office/drawing/2014/main" id="{108F9FDC-1FDD-B5F1-E1AD-38757716E19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87" name="그림 86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E22F70-F95A-D760-5D54-53B176098BD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8" name="그림 87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AEAE95D-FD9B-0602-4C6D-19CE21BD9F0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9" name="그림 88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6BB606DD-F699-8C61-F4E0-9E74585D6C2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83" name="그림 82">
                      <a:extLst>
                        <a:ext uri="{FF2B5EF4-FFF2-40B4-BE49-F238E27FC236}">
                          <a16:creationId xmlns:a16="http://schemas.microsoft.com/office/drawing/2014/main" id="{F316E115-AA47-1E56-279A-4BD6163E2A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1" name="Rect 0">
                    <a:extLst>
                      <a:ext uri="{FF2B5EF4-FFF2-40B4-BE49-F238E27FC236}">
                        <a16:creationId xmlns:a16="http://schemas.microsoft.com/office/drawing/2014/main" id="{BFC02A69-4CDD-954B-1E4D-E61F3FA384B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9455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공과금 및 월세 내역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본사 청구액 납부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매장 위생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8E10070A-D1EE-0876-9DBE-11B79B030145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65" name="Rect 0">
                <a:extLst>
                  <a:ext uri="{FF2B5EF4-FFF2-40B4-BE49-F238E27FC236}">
                    <a16:creationId xmlns:a16="http://schemas.microsoft.com/office/drawing/2014/main" id="{80B0403E-4912-6A54-1F44-1B9A4DFAC6D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7" name="Rect 0">
                <a:extLst>
                  <a:ext uri="{FF2B5EF4-FFF2-40B4-BE49-F238E27FC236}">
                    <a16:creationId xmlns:a16="http://schemas.microsoft.com/office/drawing/2014/main" id="{ABB83AC5-9300-BCE6-5809-55B95B61C3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3" name="Rect 0">
              <a:extLst>
                <a:ext uri="{FF2B5EF4-FFF2-40B4-BE49-F238E27FC236}">
                  <a16:creationId xmlns:a16="http://schemas.microsoft.com/office/drawing/2014/main" id="{23B50548-3008-8062-42CF-4865277742CB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9420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공과금 및 월세 납부 내역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공과금 및 월세 내역을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가맹점의 공과금 및 월세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내역을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공과금 및 월세 내역을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66994" cy="530272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ECA0D-1E6E-6089-8ACD-71A57595A219}"/>
              </a:ext>
            </a:extLst>
          </p:cNvPr>
          <p:cNvSpPr txBox="1"/>
          <p:nvPr/>
        </p:nvSpPr>
        <p:spPr>
          <a:xfrm>
            <a:off x="313887" y="2646906"/>
            <a:ext cx="465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홈</a:t>
            </a: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6582C43-3651-4760-A33F-341F78C54636}"/>
              </a:ext>
            </a:extLst>
          </p:cNvPr>
          <p:cNvGrpSpPr/>
          <p:nvPr/>
        </p:nvGrpSpPr>
        <p:grpSpPr>
          <a:xfrm>
            <a:off x="1569668" y="2646906"/>
            <a:ext cx="6818794" cy="3532209"/>
            <a:chOff x="2546985" y="2546350"/>
            <a:chExt cx="7337425" cy="3771265"/>
          </a:xfrm>
        </p:grpSpPr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FC12CD52-E1F9-51F6-462B-5671581C066C}"/>
                </a:ext>
              </a:extLst>
            </p:cNvPr>
            <p:cNvSpPr txBox="1">
              <a:spLocks/>
            </p:cNvSpPr>
            <p:nvPr/>
          </p:nvSpPr>
          <p:spPr>
            <a:xfrm>
              <a:off x="3904615" y="2547620"/>
              <a:ext cx="920115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2023년 09월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8" name="Rect 0">
              <a:extLst>
                <a:ext uri="{FF2B5EF4-FFF2-40B4-BE49-F238E27FC236}">
                  <a16:creationId xmlns:a16="http://schemas.microsoft.com/office/drawing/2014/main" id="{AF47FDA2-A8EF-F586-640F-7E8269653292}"/>
                </a:ext>
              </a:extLst>
            </p:cNvPr>
            <p:cNvCxnSpPr/>
            <p:nvPr/>
          </p:nvCxnSpPr>
          <p:spPr>
            <a:xfrm>
              <a:off x="2607945" y="2872105"/>
              <a:ext cx="3449955" cy="1270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Rect 0">
              <a:extLst>
                <a:ext uri="{FF2B5EF4-FFF2-40B4-BE49-F238E27FC236}">
                  <a16:creationId xmlns:a16="http://schemas.microsoft.com/office/drawing/2014/main" id="{47A413BA-C44D-F18A-8189-1DD4D2147E56}"/>
                </a:ext>
              </a:extLst>
            </p:cNvPr>
            <p:cNvCxnSpPr/>
            <p:nvPr/>
          </p:nvCxnSpPr>
          <p:spPr>
            <a:xfrm>
              <a:off x="2607945" y="5966460"/>
              <a:ext cx="3449955" cy="1270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99FCC457-7A8B-92E3-DEE5-CC123305EF0A}"/>
                </a:ext>
              </a:extLst>
            </p:cNvPr>
            <p:cNvSpPr>
              <a:spLocks/>
            </p:cNvSpPr>
            <p:nvPr/>
          </p:nvSpPr>
          <p:spPr>
            <a:xfrm>
              <a:off x="5306695" y="6024880"/>
              <a:ext cx="663575" cy="292735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E9325534-26D7-EAF4-443D-50158A933369}"/>
                </a:ext>
              </a:extLst>
            </p:cNvPr>
            <p:cNvSpPr txBox="1">
              <a:spLocks/>
            </p:cNvSpPr>
            <p:nvPr/>
          </p:nvSpPr>
          <p:spPr>
            <a:xfrm>
              <a:off x="5403850" y="6061710"/>
              <a:ext cx="636905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등록</a:t>
              </a:r>
              <a:endParaRPr lang="ko-KR" altLang="en-US" sz="10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" name="Rect 0">
              <a:extLst>
                <a:ext uri="{FF2B5EF4-FFF2-40B4-BE49-F238E27FC236}">
                  <a16:creationId xmlns:a16="http://schemas.microsoft.com/office/drawing/2014/main" id="{6C74F290-98D5-4BE3-38A0-BC7FA7A82019}"/>
                </a:ext>
              </a:extLst>
            </p:cNvPr>
            <p:cNvSpPr txBox="1">
              <a:spLocks/>
            </p:cNvSpPr>
            <p:nvPr/>
          </p:nvSpPr>
          <p:spPr>
            <a:xfrm>
              <a:off x="2546985" y="2563495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◀</a:t>
              </a:r>
              <a:endPara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Rect 0">
              <a:extLst>
                <a:ext uri="{FF2B5EF4-FFF2-40B4-BE49-F238E27FC236}">
                  <a16:creationId xmlns:a16="http://schemas.microsoft.com/office/drawing/2014/main" id="{A2A1B44B-C651-7263-CD3A-9A0964EE38D6}"/>
                </a:ext>
              </a:extLst>
            </p:cNvPr>
            <p:cNvSpPr txBox="1">
              <a:spLocks/>
            </p:cNvSpPr>
            <p:nvPr/>
          </p:nvSpPr>
          <p:spPr>
            <a:xfrm>
              <a:off x="5789930" y="2571750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▶</a:t>
              </a:r>
              <a:endPara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7" name="Group 5">
              <a:extLst>
                <a:ext uri="{FF2B5EF4-FFF2-40B4-BE49-F238E27FC236}">
                  <a16:creationId xmlns:a16="http://schemas.microsoft.com/office/drawing/2014/main" id="{45B28BFC-98D5-0A30-B1BD-64AF0C00F83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321425" y="2546350"/>
              <a:ext cx="3395345" cy="3754120"/>
              <a:chOff x="6321425" y="2546350"/>
              <a:chExt cx="3395345" cy="3754120"/>
            </a:xfrm>
          </p:grpSpPr>
          <p:pic>
            <p:nvPicPr>
              <p:cNvPr id="18" name="Picture ">
                <a:extLst>
                  <a:ext uri="{FF2B5EF4-FFF2-40B4-BE49-F238E27FC236}">
                    <a16:creationId xmlns:a16="http://schemas.microsoft.com/office/drawing/2014/main" id="{A33415FA-952E-9FDB-F0B8-AC9E74FCA6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3812"/>
              <a:stretch>
                <a:fillRect/>
              </a:stretch>
            </p:blipFill>
            <p:spPr>
              <a:xfrm>
                <a:off x="6321425" y="2546350"/>
                <a:ext cx="3395345" cy="3754120"/>
              </a:xfrm>
              <a:prstGeom prst="rect">
                <a:avLst/>
              </a:prstGeom>
              <a:noFill/>
            </p:spPr>
          </p:pic>
          <p:sp>
            <p:nvSpPr>
              <p:cNvPr id="19" name="Rect 0">
                <a:extLst>
                  <a:ext uri="{FF2B5EF4-FFF2-40B4-BE49-F238E27FC236}">
                    <a16:creationId xmlns:a16="http://schemas.microsoft.com/office/drawing/2014/main" id="{809F0685-2CBC-36A8-3BD0-31C432AE85C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438900" y="2691130"/>
                <a:ext cx="3206750" cy="612140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20" name="Group 5">
              <a:extLst>
                <a:ext uri="{FF2B5EF4-FFF2-40B4-BE49-F238E27FC236}">
                  <a16:creationId xmlns:a16="http://schemas.microsoft.com/office/drawing/2014/main" id="{CD169734-E93D-78BA-1E42-95E76CBC982A}"/>
                </a:ext>
              </a:extLst>
            </p:cNvPr>
            <p:cNvGrpSpPr>
              <a:grpSpLocks/>
            </p:cNvGrpSpPr>
            <p:nvPr/>
          </p:nvGrpSpPr>
          <p:grpSpPr>
            <a:xfrm>
              <a:off x="2607310" y="2991485"/>
              <a:ext cx="3449955" cy="1677035"/>
              <a:chOff x="2607310" y="2991485"/>
              <a:chExt cx="3449955" cy="1677035"/>
            </a:xfrm>
          </p:grpSpPr>
          <p:sp>
            <p:nvSpPr>
              <p:cNvPr id="21" name="Rect 0">
                <a:extLst>
                  <a:ext uri="{FF2B5EF4-FFF2-40B4-BE49-F238E27FC236}">
                    <a16:creationId xmlns:a16="http://schemas.microsoft.com/office/drawing/2014/main" id="{0B78DA75-0448-1BE0-9C9F-A424BC603A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9075" y="3497580"/>
                <a:ext cx="683260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전기세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2" name="Rect 0">
                <a:extLst>
                  <a:ext uri="{FF2B5EF4-FFF2-40B4-BE49-F238E27FC236}">
                    <a16:creationId xmlns:a16="http://schemas.microsoft.com/office/drawing/2014/main" id="{4C5006DE-2C36-4AB6-D436-97C70EB72DD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08095" y="3968115"/>
                <a:ext cx="2223770" cy="24130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C6E3DA13-0891-114B-8D97-F29FE7CCF7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0345" y="3950335"/>
                <a:ext cx="683260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수도세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E04EFA5F-5CDB-2731-9855-9C383D71A4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08095" y="4427220"/>
                <a:ext cx="2226945" cy="24130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B437D2DF-BD0F-C26C-89F7-6B4B99576C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54630" y="4409440"/>
                <a:ext cx="683260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가스비</a:t>
                </a:r>
                <a:endParaRPr lang="ko-KR" altLang="en-US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26" name="Rect 0">
                <a:extLst>
                  <a:ext uri="{FF2B5EF4-FFF2-40B4-BE49-F238E27FC236}">
                    <a16:creationId xmlns:a16="http://schemas.microsoft.com/office/drawing/2014/main" id="{4B8B7D90-3C7A-B57F-250B-BE5DC1CE0BF1}"/>
                  </a:ext>
                </a:extLst>
              </p:cNvPr>
              <p:cNvCxnSpPr/>
              <p:nvPr/>
            </p:nvCxnSpPr>
            <p:spPr>
              <a:xfrm>
                <a:off x="2607310" y="3267710"/>
                <a:ext cx="3449955" cy="1270"/>
              </a:xfrm>
              <a:prstGeom prst="line">
                <a:avLst/>
              </a:prstGeom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C4F5E458-1FBF-3C48-236D-546C4D30F0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52645" y="2991485"/>
                <a:ext cx="683260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금액</a:t>
                </a:r>
                <a:endParaRPr lang="ko-KR" altLang="en-US"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4" name="Rect 0">
                <a:extLst>
                  <a:ext uri="{FF2B5EF4-FFF2-40B4-BE49-F238E27FC236}">
                    <a16:creationId xmlns:a16="http://schemas.microsoft.com/office/drawing/2014/main" id="{81630E1B-2E95-62A5-CB70-44297AF0CD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52420" y="2997200"/>
                <a:ext cx="683260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rPr>
                  <a:t>항목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0" name="Rect 0">
                <a:extLst>
                  <a:ext uri="{FF2B5EF4-FFF2-40B4-BE49-F238E27FC236}">
                    <a16:creationId xmlns:a16="http://schemas.microsoft.com/office/drawing/2014/main" id="{B57A07D3-2C07-F82E-498D-2C6C01DCFC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08095" y="3515360"/>
                <a:ext cx="2216785" cy="24130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" name="Rect 0">
              <a:extLst>
                <a:ext uri="{FF2B5EF4-FFF2-40B4-BE49-F238E27FC236}">
                  <a16:creationId xmlns:a16="http://schemas.microsoft.com/office/drawing/2014/main" id="{4898376E-0771-E2F4-9DCD-21446BCBA946}"/>
                </a:ext>
              </a:extLst>
            </p:cNvPr>
            <p:cNvSpPr txBox="1">
              <a:spLocks/>
            </p:cNvSpPr>
            <p:nvPr/>
          </p:nvSpPr>
          <p:spPr>
            <a:xfrm>
              <a:off x="7185025" y="2570344"/>
              <a:ext cx="163576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2023년 </a:t>
              </a:r>
              <a:r>
                <a:rPr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월별</a:t>
              </a: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납부</a:t>
              </a: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금액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5" name="Rect 0">
              <a:extLst>
                <a:ext uri="{FF2B5EF4-FFF2-40B4-BE49-F238E27FC236}">
                  <a16:creationId xmlns:a16="http://schemas.microsoft.com/office/drawing/2014/main" id="{FF6525AB-14C4-5747-1AAC-7586CCE84F29}"/>
                </a:ext>
              </a:extLst>
            </p:cNvPr>
            <p:cNvCxnSpPr/>
            <p:nvPr/>
          </p:nvCxnSpPr>
          <p:spPr>
            <a:xfrm>
              <a:off x="6434455" y="2880360"/>
              <a:ext cx="3449955" cy="1270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ect 0">
              <a:extLst>
                <a:ext uri="{FF2B5EF4-FFF2-40B4-BE49-F238E27FC236}">
                  <a16:creationId xmlns:a16="http://schemas.microsoft.com/office/drawing/2014/main" id="{B599690B-42F7-9ECC-657A-088A689F6EF4}"/>
                </a:ext>
              </a:extLst>
            </p:cNvPr>
            <p:cNvSpPr txBox="1">
              <a:spLocks/>
            </p:cNvSpPr>
            <p:nvPr/>
          </p:nvSpPr>
          <p:spPr>
            <a:xfrm>
              <a:off x="6373495" y="2563495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◀</a:t>
              </a:r>
              <a:endPara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>
              <a:extLst>
                <a:ext uri="{FF2B5EF4-FFF2-40B4-BE49-F238E27FC236}">
                  <a16:creationId xmlns:a16="http://schemas.microsoft.com/office/drawing/2014/main" id="{0A533036-4B84-1796-4D60-49C2364205DF}"/>
                </a:ext>
              </a:extLst>
            </p:cNvPr>
            <p:cNvSpPr txBox="1">
              <a:spLocks/>
            </p:cNvSpPr>
            <p:nvPr/>
          </p:nvSpPr>
          <p:spPr>
            <a:xfrm>
              <a:off x="9311261" y="2570344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▶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Rect 0">
              <a:extLst>
                <a:ext uri="{FF2B5EF4-FFF2-40B4-BE49-F238E27FC236}">
                  <a16:creationId xmlns:a16="http://schemas.microsoft.com/office/drawing/2014/main" id="{363F5A02-7A0B-B37E-B845-4BC6A4A18720}"/>
                </a:ext>
              </a:extLst>
            </p:cNvPr>
            <p:cNvSpPr>
              <a:spLocks/>
            </p:cNvSpPr>
            <p:nvPr/>
          </p:nvSpPr>
          <p:spPr>
            <a:xfrm>
              <a:off x="3803650" y="5161280"/>
              <a:ext cx="2238375" cy="241300"/>
            </a:xfrm>
            <a:prstGeom prst="roundRect">
              <a:avLst>
                <a:gd name="adj" fmla="val 4937"/>
              </a:avLst>
            </a:prstGeom>
            <a:solidFill>
              <a:schemeClr val="bg1">
                <a:lumMod val="95000"/>
                <a:lumOff val="0"/>
              </a:schemeClr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9" name="Rect 0">
              <a:extLst>
                <a:ext uri="{FF2B5EF4-FFF2-40B4-BE49-F238E27FC236}">
                  <a16:creationId xmlns:a16="http://schemas.microsoft.com/office/drawing/2014/main" id="{BF0D0E57-E2FE-3F00-EF92-224E6A0AF7DF}"/>
                </a:ext>
              </a:extLst>
            </p:cNvPr>
            <p:cNvSpPr txBox="1">
              <a:spLocks/>
            </p:cNvSpPr>
            <p:nvPr/>
          </p:nvSpPr>
          <p:spPr>
            <a:xfrm>
              <a:off x="2767330" y="4871085"/>
              <a:ext cx="782320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월세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50" name="Group 5">
              <a:extLst>
                <a:ext uri="{FF2B5EF4-FFF2-40B4-BE49-F238E27FC236}">
                  <a16:creationId xmlns:a16="http://schemas.microsoft.com/office/drawing/2014/main" id="{1BE59506-5083-9651-98FB-876082BBB1E5}"/>
                </a:ext>
              </a:extLst>
            </p:cNvPr>
            <p:cNvGrpSpPr>
              <a:grpSpLocks/>
            </p:cNvGrpSpPr>
            <p:nvPr/>
          </p:nvGrpSpPr>
          <p:grpSpPr>
            <a:xfrm>
              <a:off x="3806190" y="4874895"/>
              <a:ext cx="1160145" cy="246380"/>
              <a:chOff x="3806190" y="4874895"/>
              <a:chExt cx="1160145" cy="246380"/>
            </a:xfrm>
          </p:grpSpPr>
          <p:sp>
            <p:nvSpPr>
              <p:cNvPr id="51" name="Rect 0">
                <a:extLst>
                  <a:ext uri="{FF2B5EF4-FFF2-40B4-BE49-F238E27FC236}">
                    <a16:creationId xmlns:a16="http://schemas.microsoft.com/office/drawing/2014/main" id="{094FD731-A8FF-BB1A-42B0-E297F954BD8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06190" y="4935855"/>
                <a:ext cx="142875" cy="128905"/>
              </a:xfrm>
              <a:prstGeom prst="round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2" name="Rect 0">
                <a:extLst>
                  <a:ext uri="{FF2B5EF4-FFF2-40B4-BE49-F238E27FC236}">
                    <a16:creationId xmlns:a16="http://schemas.microsoft.com/office/drawing/2014/main" id="{94536470-5EF6-3BE1-BBCC-BAB1E1F4D5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03040" y="4874895"/>
                <a:ext cx="963295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월세</a:t>
                </a:r>
                <a:endParaRPr lang="ko-KR" altLang="en-US" sz="100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53" name="Group 5">
              <a:extLst>
                <a:ext uri="{FF2B5EF4-FFF2-40B4-BE49-F238E27FC236}">
                  <a16:creationId xmlns:a16="http://schemas.microsoft.com/office/drawing/2014/main" id="{30964809-B691-CC22-6483-B46EFD5CCFBA}"/>
                </a:ext>
              </a:extLst>
            </p:cNvPr>
            <p:cNvGrpSpPr>
              <a:grpSpLocks/>
            </p:cNvGrpSpPr>
            <p:nvPr/>
          </p:nvGrpSpPr>
          <p:grpSpPr>
            <a:xfrm>
              <a:off x="4980305" y="4883785"/>
              <a:ext cx="1160145" cy="246380"/>
              <a:chOff x="4980305" y="4883785"/>
              <a:chExt cx="1160145" cy="246380"/>
            </a:xfrm>
          </p:grpSpPr>
          <p:sp>
            <p:nvSpPr>
              <p:cNvPr id="54" name="Rect 0">
                <a:extLst>
                  <a:ext uri="{FF2B5EF4-FFF2-40B4-BE49-F238E27FC236}">
                    <a16:creationId xmlns:a16="http://schemas.microsoft.com/office/drawing/2014/main" id="{16D664D2-CE31-2480-2CD5-E073FD6AD80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980305" y="4944745"/>
                <a:ext cx="142875" cy="128905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>
                <a:extLst>
                  <a:ext uri="{FF2B5EF4-FFF2-40B4-BE49-F238E27FC236}">
                    <a16:creationId xmlns:a16="http://schemas.microsoft.com/office/drawing/2014/main" id="{5FD7004E-FD36-C883-E1F5-3DC47AC170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77155" y="4883785"/>
                <a:ext cx="963295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월세아님</a:t>
                </a:r>
                <a:endParaRPr lang="ko-KR" altLang="en-US" sz="100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56" name="Rect 0">
              <a:extLst>
                <a:ext uri="{FF2B5EF4-FFF2-40B4-BE49-F238E27FC236}">
                  <a16:creationId xmlns:a16="http://schemas.microsoft.com/office/drawing/2014/main" id="{BCFFB1C3-78B6-22E5-E690-FDB62FF6CDF9}"/>
                </a:ext>
              </a:extLst>
            </p:cNvPr>
            <p:cNvSpPr txBox="1">
              <a:spLocks/>
            </p:cNvSpPr>
            <p:nvPr/>
          </p:nvSpPr>
          <p:spPr>
            <a:xfrm>
              <a:off x="2573020" y="6053455"/>
              <a:ext cx="2091055" cy="21590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80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※ 등록한 내용은 매출 통계에 반영됩니다.</a:t>
              </a:r>
              <a:endParaRPr lang="ko-KR" altLang="en-US" sz="80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>
              <a:extLst>
                <a:ext uri="{FF2B5EF4-FFF2-40B4-BE49-F238E27FC236}">
                  <a16:creationId xmlns:a16="http://schemas.microsoft.com/office/drawing/2014/main" id="{61703B93-0329-3B15-168A-CD97C28C7E6B}"/>
                </a:ext>
              </a:extLst>
            </p:cNvPr>
            <p:cNvSpPr txBox="1">
              <a:spLocks/>
            </p:cNvSpPr>
            <p:nvPr/>
          </p:nvSpPr>
          <p:spPr>
            <a:xfrm>
              <a:off x="4455795" y="5605145"/>
              <a:ext cx="1379855" cy="2781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합계</a:t>
              </a:r>
              <a:endParaRPr lang="ko-KR" altLang="en-US" sz="120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8" name="Rect 0">
              <a:extLst>
                <a:ext uri="{FF2B5EF4-FFF2-40B4-BE49-F238E27FC236}">
                  <a16:creationId xmlns:a16="http://schemas.microsoft.com/office/drawing/2014/main" id="{824FE8A7-1C43-4B9E-2115-06806C724803}"/>
                </a:ext>
              </a:extLst>
            </p:cNvPr>
            <p:cNvSpPr txBox="1">
              <a:spLocks/>
            </p:cNvSpPr>
            <p:nvPr/>
          </p:nvSpPr>
          <p:spPr>
            <a:xfrm>
              <a:off x="4994910" y="5595620"/>
              <a:ext cx="1052830" cy="2781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\200,000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>
              <a:extLst>
                <a:ext uri="{FF2B5EF4-FFF2-40B4-BE49-F238E27FC236}">
                  <a16:creationId xmlns:a16="http://schemas.microsoft.com/office/drawing/2014/main" id="{AEEB9BF2-F02C-0F98-201F-EE80C20ECBD7}"/>
                </a:ext>
              </a:extLst>
            </p:cNvPr>
            <p:cNvSpPr txBox="1">
              <a:spLocks/>
            </p:cNvSpPr>
            <p:nvPr/>
          </p:nvSpPr>
          <p:spPr>
            <a:xfrm>
              <a:off x="4980940" y="3497580"/>
              <a:ext cx="105219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\30,000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>
              <a:extLst>
                <a:ext uri="{FF2B5EF4-FFF2-40B4-BE49-F238E27FC236}">
                  <a16:creationId xmlns:a16="http://schemas.microsoft.com/office/drawing/2014/main" id="{C9294B04-FE9F-0294-451A-DC2997035875}"/>
                </a:ext>
              </a:extLst>
            </p:cNvPr>
            <p:cNvSpPr txBox="1">
              <a:spLocks/>
            </p:cNvSpPr>
            <p:nvPr/>
          </p:nvSpPr>
          <p:spPr>
            <a:xfrm>
              <a:off x="4989830" y="3946525"/>
              <a:ext cx="105219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\100,000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1" name="Rect 0">
              <a:extLst>
                <a:ext uri="{FF2B5EF4-FFF2-40B4-BE49-F238E27FC236}">
                  <a16:creationId xmlns:a16="http://schemas.microsoft.com/office/drawing/2014/main" id="{B49CFB72-2C0F-CD87-C9B7-61A65CF7A32F}"/>
                </a:ext>
              </a:extLst>
            </p:cNvPr>
            <p:cNvSpPr txBox="1">
              <a:spLocks/>
            </p:cNvSpPr>
            <p:nvPr/>
          </p:nvSpPr>
          <p:spPr>
            <a:xfrm>
              <a:off x="4989830" y="4408170"/>
              <a:ext cx="105219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\70,000</a:t>
              </a:r>
              <a:endParaRPr lang="ko-KR" alt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FF66BF4-D0E0-344E-433E-6FB18D4111F0}"/>
              </a:ext>
            </a:extLst>
          </p:cNvPr>
          <p:cNvSpPr/>
          <p:nvPr/>
        </p:nvSpPr>
        <p:spPr>
          <a:xfrm>
            <a:off x="5404236" y="5853556"/>
            <a:ext cx="2690192" cy="280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39182825-B820-6B73-351B-F44BE04F48A0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22DD931B-0F0C-8AA4-A88A-89FDF2F96317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2A8890FC-B05C-41C2-E0E6-2DF9FA841E54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113" name="그룹 112">
                  <a:extLst>
                    <a:ext uri="{FF2B5EF4-FFF2-40B4-BE49-F238E27FC236}">
                      <a16:creationId xmlns:a16="http://schemas.microsoft.com/office/drawing/2014/main" id="{AECD5E67-75EE-B739-D7BF-6D99D41BE42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115" name="그룹 114">
                    <a:extLst>
                      <a:ext uri="{FF2B5EF4-FFF2-40B4-BE49-F238E27FC236}">
                        <a16:creationId xmlns:a16="http://schemas.microsoft.com/office/drawing/2014/main" id="{5EB51738-B8D9-CC95-15EC-4F74D3175006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117" name="그룹 116">
                      <a:extLst>
                        <a:ext uri="{FF2B5EF4-FFF2-40B4-BE49-F238E27FC236}">
                          <a16:creationId xmlns:a16="http://schemas.microsoft.com/office/drawing/2014/main" id="{2136EB76-75E5-AB12-49B6-B202BA2797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119" name="직사각형 118">
                        <a:extLst>
                          <a:ext uri="{FF2B5EF4-FFF2-40B4-BE49-F238E27FC236}">
                            <a16:creationId xmlns:a16="http://schemas.microsoft.com/office/drawing/2014/main" id="{9286F78E-C1B5-5D57-78AD-C93DF2BB99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120" name="그룹 119">
                        <a:extLst>
                          <a:ext uri="{FF2B5EF4-FFF2-40B4-BE49-F238E27FC236}">
                            <a16:creationId xmlns:a16="http://schemas.microsoft.com/office/drawing/2014/main" id="{F6D5A711-D6FC-52F2-ABB2-CF0E79785C3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121" name="직사각형 120">
                          <a:extLst>
                            <a:ext uri="{FF2B5EF4-FFF2-40B4-BE49-F238E27FC236}">
                              <a16:creationId xmlns:a16="http://schemas.microsoft.com/office/drawing/2014/main" id="{F15B5BF2-5053-1D36-BE84-8718E07245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122" name="그림 121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26A59EB-1105-2CF6-82B5-DE81FEF062E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3" name="그림 122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0FABBEE-1A17-3048-7560-BDBE38A5198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24" name="그림 123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44A0CE20-DB97-769D-EC87-23E2927916E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118" name="그림 117">
                      <a:extLst>
                        <a:ext uri="{FF2B5EF4-FFF2-40B4-BE49-F238E27FC236}">
                          <a16:creationId xmlns:a16="http://schemas.microsoft.com/office/drawing/2014/main" id="{714C098E-A284-70C1-C5AC-35CC7B87964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16" name="Rect 0">
                    <a:extLst>
                      <a:ext uri="{FF2B5EF4-FFF2-40B4-BE49-F238E27FC236}">
                        <a16:creationId xmlns:a16="http://schemas.microsoft.com/office/drawing/2014/main" id="{73B3D0C1-FBCF-D321-F549-75BF1355139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9455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공과금 및 월세 내역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본사 청구액 납부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매장 위생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F41938BF-6C75-3EF6-A5EA-4CC84805BDF8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111" name="Rect 0">
                <a:extLst>
                  <a:ext uri="{FF2B5EF4-FFF2-40B4-BE49-F238E27FC236}">
                    <a16:creationId xmlns:a16="http://schemas.microsoft.com/office/drawing/2014/main" id="{DBE22368-77D2-0EF4-DB5A-044BDD22689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12" name="Rect 0">
                <a:extLst>
                  <a:ext uri="{FF2B5EF4-FFF2-40B4-BE49-F238E27FC236}">
                    <a16:creationId xmlns:a16="http://schemas.microsoft.com/office/drawing/2014/main" id="{A997B4F3-D88E-2D11-E32C-D236C2BEF8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09" name="Rect 0">
              <a:extLst>
                <a:ext uri="{FF2B5EF4-FFF2-40B4-BE49-F238E27FC236}">
                  <a16:creationId xmlns:a16="http://schemas.microsoft.com/office/drawing/2014/main" id="{B2461468-7912-7ECE-AB4D-9E0F9E5D1934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70" name="Rect 0">
            <a:extLst>
              <a:ext uri="{FF2B5EF4-FFF2-40B4-BE49-F238E27FC236}">
                <a16:creationId xmlns:a16="http://schemas.microsoft.com/office/drawing/2014/main" id="{3AAFCDE3-83BB-47F8-B76C-29AB29A0BF4A}"/>
              </a:ext>
            </a:extLst>
          </p:cNvPr>
          <p:cNvSpPr>
            <a:spLocks/>
          </p:cNvSpPr>
          <p:nvPr/>
        </p:nvSpPr>
        <p:spPr>
          <a:xfrm>
            <a:off x="128660" y="1485355"/>
            <a:ext cx="8253195" cy="5302371"/>
          </a:xfrm>
          <a:prstGeom prst="rect">
            <a:avLst/>
          </a:prstGeom>
          <a:solidFill>
            <a:schemeClr val="bg2">
              <a:alpha val="60052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9809F898-BA68-EA5D-90B9-71AF7363C160}"/>
              </a:ext>
            </a:extLst>
          </p:cNvPr>
          <p:cNvGrpSpPr>
            <a:grpSpLocks/>
          </p:cNvGrpSpPr>
          <p:nvPr/>
        </p:nvGrpSpPr>
        <p:grpSpPr>
          <a:xfrm>
            <a:off x="3064945" y="3224364"/>
            <a:ext cx="2827020" cy="1403350"/>
            <a:chOff x="4901565" y="3810000"/>
            <a:chExt cx="2827020" cy="1403350"/>
          </a:xfrm>
        </p:grpSpPr>
        <p:grpSp>
          <p:nvGrpSpPr>
            <p:cNvPr id="42" name="Group 5">
              <a:extLst>
                <a:ext uri="{FF2B5EF4-FFF2-40B4-BE49-F238E27FC236}">
                  <a16:creationId xmlns:a16="http://schemas.microsoft.com/office/drawing/2014/main" id="{B012AB90-5C68-9657-AE96-3BD6D834CFAF}"/>
                </a:ext>
              </a:extLst>
            </p:cNvPr>
            <p:cNvGrpSpPr>
              <a:grpSpLocks/>
            </p:cNvGrpSpPr>
            <p:nvPr/>
          </p:nvGrpSpPr>
          <p:grpSpPr>
            <a:xfrm>
              <a:off x="4901565" y="3810000"/>
              <a:ext cx="2827020" cy="1403350"/>
              <a:chOff x="4901565" y="3810000"/>
              <a:chExt cx="2827020" cy="1403350"/>
            </a:xfrm>
          </p:grpSpPr>
          <p:grpSp>
            <p:nvGrpSpPr>
              <p:cNvPr id="44" name="Group 5">
                <a:extLst>
                  <a:ext uri="{FF2B5EF4-FFF2-40B4-BE49-F238E27FC236}">
                    <a16:creationId xmlns:a16="http://schemas.microsoft.com/office/drawing/2014/main" id="{35C4CDF4-1F59-0C0D-AE7C-29862DD88DE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901565" y="3810000"/>
                <a:ext cx="2827020" cy="1403350"/>
                <a:chOff x="4901565" y="3810000"/>
                <a:chExt cx="2827020" cy="1403350"/>
              </a:xfrm>
            </p:grpSpPr>
            <p:pic>
              <p:nvPicPr>
                <p:cNvPr id="68" name="Picture ">
                  <a:extLst>
                    <a:ext uri="{FF2B5EF4-FFF2-40B4-BE49-F238E27FC236}">
                      <a16:creationId xmlns:a16="http://schemas.microsoft.com/office/drawing/2014/main" id="{2E4EBE01-FBF3-6A94-3FD4-1CC21D8FB3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49954"/>
                <a:stretch>
                  <a:fillRect/>
                </a:stretch>
              </p:blipFill>
              <p:spPr>
                <a:xfrm>
                  <a:off x="4901565" y="3810000"/>
                  <a:ext cx="2827020" cy="1403350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sp>
              <p:nvSpPr>
                <p:cNvPr id="69" name="Rect 0">
                  <a:extLst>
                    <a:ext uri="{FF2B5EF4-FFF2-40B4-BE49-F238E27FC236}">
                      <a16:creationId xmlns:a16="http://schemas.microsoft.com/office/drawing/2014/main" id="{2F2BCD84-292D-6279-D617-FFA35C20D72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56225" y="4468495"/>
                  <a:ext cx="1778000" cy="507365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</p:grpSp>
          <p:grpSp>
            <p:nvGrpSpPr>
              <p:cNvPr id="64" name="Group 5">
                <a:extLst>
                  <a:ext uri="{FF2B5EF4-FFF2-40B4-BE49-F238E27FC236}">
                    <a16:creationId xmlns:a16="http://schemas.microsoft.com/office/drawing/2014/main" id="{827520FC-B7B4-F256-C727-229F9B873B89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965825" y="4789805"/>
                <a:ext cx="663575" cy="259715"/>
                <a:chOff x="5965825" y="4789805"/>
                <a:chExt cx="663575" cy="259715"/>
              </a:xfrm>
            </p:grpSpPr>
            <p:sp>
              <p:nvSpPr>
                <p:cNvPr id="66" name="Rect 0">
                  <a:extLst>
                    <a:ext uri="{FF2B5EF4-FFF2-40B4-BE49-F238E27FC236}">
                      <a16:creationId xmlns:a16="http://schemas.microsoft.com/office/drawing/2014/main" id="{F9A913D8-0E62-2081-F96F-D47FD10320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965825" y="4789805"/>
                  <a:ext cx="663575" cy="259715"/>
                </a:xfrm>
                <a:prstGeom prst="roundRect">
                  <a:avLst>
                    <a:gd name="adj" fmla="val 6505"/>
                  </a:avLst>
                </a:prstGeom>
                <a:solidFill>
                  <a:srgbClr val="727CF5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7" name="Rect 0">
                  <a:extLst>
                    <a:ext uri="{FF2B5EF4-FFF2-40B4-BE49-F238E27FC236}">
                      <a16:creationId xmlns:a16="http://schemas.microsoft.com/office/drawing/2014/main" id="{5CB2B21A-E2D9-899A-AE43-CA6D61EBA97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074410" y="4801235"/>
                  <a:ext cx="539115" cy="246380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000">
                      <a:solidFill>
                        <a:schemeClr val="bg1"/>
                      </a:solidFill>
                      <a:latin typeface="맑은 고딕" charset="0"/>
                      <a:ea typeface="맑은 고딕" charset="0"/>
                    </a:rPr>
                    <a:t>확인</a:t>
                  </a:r>
                  <a:endParaRPr lang="ko-KR" altLang="en-US" sz="1000">
                    <a:solidFill>
                      <a:schemeClr val="bg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65" name="Rect 0">
                <a:extLst>
                  <a:ext uri="{FF2B5EF4-FFF2-40B4-BE49-F238E27FC236}">
                    <a16:creationId xmlns:a16="http://schemas.microsoft.com/office/drawing/2014/main" id="{AC06B5E5-A916-2466-653E-DB521616B18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22240" y="3820160"/>
                <a:ext cx="2285365" cy="832485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3" name="Rect 0">
              <a:extLst>
                <a:ext uri="{FF2B5EF4-FFF2-40B4-BE49-F238E27FC236}">
                  <a16:creationId xmlns:a16="http://schemas.microsoft.com/office/drawing/2014/main" id="{0500B5B5-3308-DDBF-B618-CC500FF7167D}"/>
                </a:ext>
              </a:extLst>
            </p:cNvPr>
            <p:cNvSpPr txBox="1">
              <a:spLocks/>
            </p:cNvSpPr>
            <p:nvPr/>
          </p:nvSpPr>
          <p:spPr>
            <a:xfrm>
              <a:off x="5279390" y="4225290"/>
              <a:ext cx="2120900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정상적으로 등록 되었습니다!</a:t>
              </a:r>
              <a:endParaRPr lang="ko-KR" altLang="en-US" sz="11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9398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5116567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본사 청구액 납부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본사에 납부할 청구액을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87525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본사에 납부할 청구액을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 수 있는 화면이다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본사에 납부할 청구액을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397183" cy="530272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ECA0D-1E6E-6089-8ACD-71A57595A219}"/>
              </a:ext>
            </a:extLst>
          </p:cNvPr>
          <p:cNvSpPr txBox="1"/>
          <p:nvPr/>
        </p:nvSpPr>
        <p:spPr>
          <a:xfrm>
            <a:off x="313887" y="2646906"/>
            <a:ext cx="465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홈</a:t>
            </a:r>
          </a:p>
        </p:txBody>
      </p:sp>
      <p:sp>
        <p:nvSpPr>
          <p:cNvPr id="63" name="Rect 0">
            <a:extLst>
              <a:ext uri="{FF2B5EF4-FFF2-40B4-BE49-F238E27FC236}">
                <a16:creationId xmlns:a16="http://schemas.microsoft.com/office/drawing/2014/main" id="{4CCA592D-864B-E05E-A23F-8101C14D2B0D}"/>
              </a:ext>
            </a:extLst>
          </p:cNvPr>
          <p:cNvSpPr>
            <a:spLocks/>
          </p:cNvSpPr>
          <p:nvPr/>
        </p:nvSpPr>
        <p:spPr>
          <a:xfrm>
            <a:off x="1609497" y="2101330"/>
            <a:ext cx="6693299" cy="445849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69A7CF9-2821-BB01-93EB-E251B870F87B}"/>
              </a:ext>
            </a:extLst>
          </p:cNvPr>
          <p:cNvGrpSpPr/>
          <p:nvPr/>
        </p:nvGrpSpPr>
        <p:grpSpPr>
          <a:xfrm>
            <a:off x="2688372" y="2445781"/>
            <a:ext cx="3998595" cy="3813175"/>
            <a:chOff x="2633345" y="2547620"/>
            <a:chExt cx="3998595" cy="3813175"/>
          </a:xfrm>
        </p:grpSpPr>
        <p:sp>
          <p:nvSpPr>
            <p:cNvPr id="48" name="Rect 0">
              <a:extLst>
                <a:ext uri="{FF2B5EF4-FFF2-40B4-BE49-F238E27FC236}">
                  <a16:creationId xmlns:a16="http://schemas.microsoft.com/office/drawing/2014/main" id="{FCF1BB3D-EA01-3C55-ECA7-64186B59F2B0}"/>
                </a:ext>
              </a:extLst>
            </p:cNvPr>
            <p:cNvSpPr txBox="1">
              <a:spLocks/>
            </p:cNvSpPr>
            <p:nvPr/>
          </p:nvSpPr>
          <p:spPr>
            <a:xfrm>
              <a:off x="3948430" y="2547620"/>
              <a:ext cx="1479892" cy="26161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2023년 </a:t>
              </a: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11</a:t>
              </a: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월 </a:t>
              </a:r>
              <a:r>
                <a:rPr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청구서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9" name="Rect 0">
              <a:extLst>
                <a:ext uri="{FF2B5EF4-FFF2-40B4-BE49-F238E27FC236}">
                  <a16:creationId xmlns:a16="http://schemas.microsoft.com/office/drawing/2014/main" id="{200001A9-1179-3EF3-41F1-E82A91CB2767}"/>
                </a:ext>
              </a:extLst>
            </p:cNvPr>
            <p:cNvCxnSpPr/>
            <p:nvPr/>
          </p:nvCxnSpPr>
          <p:spPr>
            <a:xfrm>
              <a:off x="2931795" y="2872105"/>
              <a:ext cx="3449955" cy="1905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 0">
              <a:extLst>
                <a:ext uri="{FF2B5EF4-FFF2-40B4-BE49-F238E27FC236}">
                  <a16:creationId xmlns:a16="http://schemas.microsoft.com/office/drawing/2014/main" id="{80C270F7-F829-D270-A880-33FE3B3F903F}"/>
                </a:ext>
              </a:extLst>
            </p:cNvPr>
            <p:cNvSpPr txBox="1">
              <a:spLocks/>
            </p:cNvSpPr>
            <p:nvPr/>
          </p:nvSpPr>
          <p:spPr>
            <a:xfrm>
              <a:off x="2633345" y="2563495"/>
              <a:ext cx="289560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◀</a:t>
              </a:r>
              <a:endPara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Rect 0">
              <a:extLst>
                <a:ext uri="{FF2B5EF4-FFF2-40B4-BE49-F238E27FC236}">
                  <a16:creationId xmlns:a16="http://schemas.microsoft.com/office/drawing/2014/main" id="{DE7EECAB-2416-CB79-B801-3026A964F8E9}"/>
                </a:ext>
              </a:extLst>
            </p:cNvPr>
            <p:cNvSpPr txBox="1">
              <a:spLocks/>
            </p:cNvSpPr>
            <p:nvPr/>
          </p:nvSpPr>
          <p:spPr>
            <a:xfrm>
              <a:off x="6308090" y="2571750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▶</a:t>
              </a:r>
              <a:endPara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2" name="Rect 0">
              <a:extLst>
                <a:ext uri="{FF2B5EF4-FFF2-40B4-BE49-F238E27FC236}">
                  <a16:creationId xmlns:a16="http://schemas.microsoft.com/office/drawing/2014/main" id="{915521D8-6A91-282A-0FD3-C9370893315F}"/>
                </a:ext>
              </a:extLst>
            </p:cNvPr>
            <p:cNvCxnSpPr/>
            <p:nvPr/>
          </p:nvCxnSpPr>
          <p:spPr>
            <a:xfrm>
              <a:off x="2931160" y="3267710"/>
              <a:ext cx="3449955" cy="1270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 0">
              <a:extLst>
                <a:ext uri="{FF2B5EF4-FFF2-40B4-BE49-F238E27FC236}">
                  <a16:creationId xmlns:a16="http://schemas.microsoft.com/office/drawing/2014/main" id="{C627A2AD-8A16-31F4-FC1D-34AB47170CD2}"/>
                </a:ext>
              </a:extLst>
            </p:cNvPr>
            <p:cNvSpPr txBox="1">
              <a:spLocks/>
            </p:cNvSpPr>
            <p:nvPr/>
          </p:nvSpPr>
          <p:spPr>
            <a:xfrm>
              <a:off x="5365115" y="2969895"/>
              <a:ext cx="683260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금액</a:t>
              </a:r>
              <a:endPara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Rect 0">
              <a:extLst>
                <a:ext uri="{FF2B5EF4-FFF2-40B4-BE49-F238E27FC236}">
                  <a16:creationId xmlns:a16="http://schemas.microsoft.com/office/drawing/2014/main" id="{D36B3074-1292-7F27-5101-DDE2EBF7D777}"/>
                </a:ext>
              </a:extLst>
            </p:cNvPr>
            <p:cNvSpPr txBox="1">
              <a:spLocks/>
            </p:cNvSpPr>
            <p:nvPr/>
          </p:nvSpPr>
          <p:spPr>
            <a:xfrm>
              <a:off x="3543300" y="2954020"/>
              <a:ext cx="683260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항목</a:t>
              </a:r>
              <a:endPara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5" name="Rect 0">
              <a:extLst>
                <a:ext uri="{FF2B5EF4-FFF2-40B4-BE49-F238E27FC236}">
                  <a16:creationId xmlns:a16="http://schemas.microsoft.com/office/drawing/2014/main" id="{4F5EE0D5-0909-896B-986E-B906668C53BC}"/>
                </a:ext>
              </a:extLst>
            </p:cNvPr>
            <p:cNvSpPr txBox="1">
              <a:spLocks/>
            </p:cNvSpPr>
            <p:nvPr/>
          </p:nvSpPr>
          <p:spPr>
            <a:xfrm>
              <a:off x="2976245" y="3425825"/>
              <a:ext cx="1631950" cy="239712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1. 가맹</a:t>
              </a:r>
              <a:r>
                <a:rPr 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비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2. 로열티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3. 제품 구입비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4. 트레이딩 추가결제비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5. 트레이딩 삭감비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6. 미납</a:t>
              </a:r>
              <a:r>
                <a:rPr 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금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7. 연체이자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>
              <a:extLst>
                <a:ext uri="{FF2B5EF4-FFF2-40B4-BE49-F238E27FC236}">
                  <a16:creationId xmlns:a16="http://schemas.microsoft.com/office/drawing/2014/main" id="{B0286C72-35ED-5063-6013-0A0E8CBA715B}"/>
                </a:ext>
              </a:extLst>
            </p:cNvPr>
            <p:cNvSpPr txBox="1">
              <a:spLocks/>
            </p:cNvSpPr>
            <p:nvPr/>
          </p:nvSpPr>
          <p:spPr>
            <a:xfrm>
              <a:off x="5444490" y="3432810"/>
              <a:ext cx="850265" cy="25507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\300,000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\758,000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\4,390,000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\280,000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>
              <a:extLst>
                <a:ext uri="{FF2B5EF4-FFF2-40B4-BE49-F238E27FC236}">
                  <a16:creationId xmlns:a16="http://schemas.microsoft.com/office/drawing/2014/main" id="{1C183790-70EF-E3EE-12C9-0499DC089248}"/>
                </a:ext>
              </a:extLst>
            </p:cNvPr>
            <p:cNvSpPr txBox="1">
              <a:spLocks/>
            </p:cNvSpPr>
            <p:nvPr/>
          </p:nvSpPr>
          <p:spPr>
            <a:xfrm>
              <a:off x="4693285" y="5605145"/>
              <a:ext cx="137922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합계</a:t>
              </a:r>
              <a:endParaRPr lang="ko-KR" altLang="en-US" sz="120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8" name="Rect 0">
              <a:extLst>
                <a:ext uri="{FF2B5EF4-FFF2-40B4-BE49-F238E27FC236}">
                  <a16:creationId xmlns:a16="http://schemas.microsoft.com/office/drawing/2014/main" id="{5633A2D3-959B-C3CD-4453-24475ECC4FDC}"/>
                </a:ext>
              </a:extLst>
            </p:cNvPr>
            <p:cNvCxnSpPr/>
            <p:nvPr/>
          </p:nvCxnSpPr>
          <p:spPr>
            <a:xfrm>
              <a:off x="2936875" y="5955030"/>
              <a:ext cx="3449955" cy="1905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">
              <a:extLst>
                <a:ext uri="{FF2B5EF4-FFF2-40B4-BE49-F238E27FC236}">
                  <a16:creationId xmlns:a16="http://schemas.microsoft.com/office/drawing/2014/main" id="{774C40F2-F8E8-1261-0B01-222E9CB9CE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668645" y="6068060"/>
              <a:ext cx="727601" cy="292735"/>
              <a:chOff x="5668645" y="6068060"/>
              <a:chExt cx="727601" cy="292735"/>
            </a:xfrm>
          </p:grpSpPr>
          <p:sp>
            <p:nvSpPr>
              <p:cNvPr id="60" name="Rect 0">
                <a:extLst>
                  <a:ext uri="{FF2B5EF4-FFF2-40B4-BE49-F238E27FC236}">
                    <a16:creationId xmlns:a16="http://schemas.microsoft.com/office/drawing/2014/main" id="{ABD88BDE-5DDE-87EF-9220-597DEE1595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68645" y="6068060"/>
                <a:ext cx="663575" cy="292735"/>
              </a:xfrm>
              <a:prstGeom prst="roundRect">
                <a:avLst>
                  <a:gd name="adj" fmla="val 6505"/>
                </a:avLst>
              </a:prstGeom>
              <a:solidFill>
                <a:srgbClr val="727CF5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>
                <a:extLst>
                  <a:ext uri="{FF2B5EF4-FFF2-40B4-BE49-F238E27FC236}">
                    <a16:creationId xmlns:a16="http://schemas.microsoft.com/office/drawing/2014/main" id="{B1E1BCA1-D3D8-835C-880F-9AB359713A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341" y="6080236"/>
                <a:ext cx="636905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납부</a:t>
                </a:r>
                <a:endPara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64" name="Rect 0">
            <a:extLst>
              <a:ext uri="{FF2B5EF4-FFF2-40B4-BE49-F238E27FC236}">
                <a16:creationId xmlns:a16="http://schemas.microsoft.com/office/drawing/2014/main" id="{033D4F0B-3EA7-DC1D-4BB0-9F912EC02D80}"/>
              </a:ext>
            </a:extLst>
          </p:cNvPr>
          <p:cNvSpPr txBox="1">
            <a:spLocks/>
          </p:cNvSpPr>
          <p:nvPr/>
        </p:nvSpPr>
        <p:spPr>
          <a:xfrm>
            <a:off x="5335052" y="5501149"/>
            <a:ext cx="1052195" cy="2774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\5,608,000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EAD18E0-196A-CB36-7965-8174CB5A1ACE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FB78B117-0194-D757-FEC1-FE15041EEC30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DC4B3E3D-34D4-695D-BC30-446ED1C661FC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15" name="그룹 14">
                  <a:extLst>
                    <a:ext uri="{FF2B5EF4-FFF2-40B4-BE49-F238E27FC236}">
                      <a16:creationId xmlns:a16="http://schemas.microsoft.com/office/drawing/2014/main" id="{BB3875E7-71ED-C28A-835C-38511D02EF9E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17" name="그룹 16">
                    <a:extLst>
                      <a:ext uri="{FF2B5EF4-FFF2-40B4-BE49-F238E27FC236}">
                        <a16:creationId xmlns:a16="http://schemas.microsoft.com/office/drawing/2014/main" id="{A3E6786B-BB70-D29B-0389-288B720F3CDB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19" name="그룹 18">
                      <a:extLst>
                        <a:ext uri="{FF2B5EF4-FFF2-40B4-BE49-F238E27FC236}">
                          <a16:creationId xmlns:a16="http://schemas.microsoft.com/office/drawing/2014/main" id="{4F8BAD85-3488-0ABA-3D9F-329A1C8D82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21" name="직사각형 20">
                        <a:extLst>
                          <a:ext uri="{FF2B5EF4-FFF2-40B4-BE49-F238E27FC236}">
                            <a16:creationId xmlns:a16="http://schemas.microsoft.com/office/drawing/2014/main" id="{8FE2A665-83F4-125C-7FAB-CB19ADB3EC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22" name="그룹 21">
                        <a:extLst>
                          <a:ext uri="{FF2B5EF4-FFF2-40B4-BE49-F238E27FC236}">
                            <a16:creationId xmlns:a16="http://schemas.microsoft.com/office/drawing/2014/main" id="{6EAF095B-6EAC-B387-6E52-D308B6B50692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23" name="직사각형 22">
                          <a:extLst>
                            <a:ext uri="{FF2B5EF4-FFF2-40B4-BE49-F238E27FC236}">
                              <a16:creationId xmlns:a16="http://schemas.microsoft.com/office/drawing/2014/main" id="{497A2245-4752-245B-197F-ACEDDA91DB3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24" name="그림 23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C0519BA-3262-6D15-EF27-E56F891DB09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5" name="그림 24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7088115D-1707-18E5-618E-63BEFE11772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6" name="그림 25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05D3712-3A82-3360-A858-F046B26273D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20" name="그림 19">
                      <a:extLst>
                        <a:ext uri="{FF2B5EF4-FFF2-40B4-BE49-F238E27FC236}">
                          <a16:creationId xmlns:a16="http://schemas.microsoft.com/office/drawing/2014/main" id="{67311054-451F-9EFE-3C91-B00E4383E1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8" name="Rect 0">
                    <a:extLst>
                      <a:ext uri="{FF2B5EF4-FFF2-40B4-BE49-F238E27FC236}">
                        <a16:creationId xmlns:a16="http://schemas.microsoft.com/office/drawing/2014/main" id="{4728420C-A7A9-F97F-4484-9AD3BC21B4F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9455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공과금 및 월세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본사 청구액 납부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매장 위생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FBCAD7C-D5D0-4ACE-F47E-B8AFA7FDA06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12" name="Rect 0">
                <a:extLst>
                  <a:ext uri="{FF2B5EF4-FFF2-40B4-BE49-F238E27FC236}">
                    <a16:creationId xmlns:a16="http://schemas.microsoft.com/office/drawing/2014/main" id="{C35B8A26-AA36-0E51-FB7B-363B3F8B3A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3" name="Rect 0">
                <a:extLst>
                  <a:ext uri="{FF2B5EF4-FFF2-40B4-BE49-F238E27FC236}">
                    <a16:creationId xmlns:a16="http://schemas.microsoft.com/office/drawing/2014/main" id="{3983CC43-4378-63EA-1FD8-629BB8C045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C45BE18C-928F-4CFD-320D-45FD7C52A9F3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6867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본사 청구액 납부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직원들의 정보를 조회하고 관리할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가맹점에 소속된 직원을 조회할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397183" cy="530272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DECA0D-1E6E-6089-8ACD-71A57595A219}"/>
              </a:ext>
            </a:extLst>
          </p:cNvPr>
          <p:cNvSpPr txBox="1"/>
          <p:nvPr/>
        </p:nvSpPr>
        <p:spPr>
          <a:xfrm>
            <a:off x="313887" y="2646906"/>
            <a:ext cx="4651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홈</a:t>
            </a:r>
          </a:p>
        </p:txBody>
      </p:sp>
      <p:sp>
        <p:nvSpPr>
          <p:cNvPr id="63" name="Rect 0">
            <a:extLst>
              <a:ext uri="{FF2B5EF4-FFF2-40B4-BE49-F238E27FC236}">
                <a16:creationId xmlns:a16="http://schemas.microsoft.com/office/drawing/2014/main" id="{4CCA592D-864B-E05E-A23F-8101C14D2B0D}"/>
              </a:ext>
            </a:extLst>
          </p:cNvPr>
          <p:cNvSpPr>
            <a:spLocks/>
          </p:cNvSpPr>
          <p:nvPr/>
        </p:nvSpPr>
        <p:spPr>
          <a:xfrm>
            <a:off x="1609497" y="2101330"/>
            <a:ext cx="6693299" cy="445849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F69A7CF9-2821-BB01-93EB-E251B870F87B}"/>
              </a:ext>
            </a:extLst>
          </p:cNvPr>
          <p:cNvGrpSpPr/>
          <p:nvPr/>
        </p:nvGrpSpPr>
        <p:grpSpPr>
          <a:xfrm>
            <a:off x="2688372" y="2445781"/>
            <a:ext cx="3998595" cy="3813175"/>
            <a:chOff x="2633345" y="2547620"/>
            <a:chExt cx="3998595" cy="3813175"/>
          </a:xfrm>
        </p:grpSpPr>
        <p:sp>
          <p:nvSpPr>
            <p:cNvPr id="48" name="Rect 0">
              <a:extLst>
                <a:ext uri="{FF2B5EF4-FFF2-40B4-BE49-F238E27FC236}">
                  <a16:creationId xmlns:a16="http://schemas.microsoft.com/office/drawing/2014/main" id="{FCF1BB3D-EA01-3C55-ECA7-64186B59F2B0}"/>
                </a:ext>
              </a:extLst>
            </p:cNvPr>
            <p:cNvSpPr txBox="1">
              <a:spLocks/>
            </p:cNvSpPr>
            <p:nvPr/>
          </p:nvSpPr>
          <p:spPr>
            <a:xfrm>
              <a:off x="3948430" y="2547620"/>
              <a:ext cx="1479892" cy="26161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2023년 </a:t>
              </a:r>
              <a:r>
                <a:rPr lang="en-US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11</a:t>
              </a:r>
              <a:r>
                <a:rPr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월 </a:t>
              </a:r>
              <a:r>
                <a:rPr sz="11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청구서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49" name="Rect 0">
              <a:extLst>
                <a:ext uri="{FF2B5EF4-FFF2-40B4-BE49-F238E27FC236}">
                  <a16:creationId xmlns:a16="http://schemas.microsoft.com/office/drawing/2014/main" id="{200001A9-1179-3EF3-41F1-E82A91CB2767}"/>
                </a:ext>
              </a:extLst>
            </p:cNvPr>
            <p:cNvCxnSpPr/>
            <p:nvPr/>
          </p:nvCxnSpPr>
          <p:spPr>
            <a:xfrm>
              <a:off x="2931795" y="2872105"/>
              <a:ext cx="3449955" cy="1905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 0">
              <a:extLst>
                <a:ext uri="{FF2B5EF4-FFF2-40B4-BE49-F238E27FC236}">
                  <a16:creationId xmlns:a16="http://schemas.microsoft.com/office/drawing/2014/main" id="{80C270F7-F829-D270-A880-33FE3B3F903F}"/>
                </a:ext>
              </a:extLst>
            </p:cNvPr>
            <p:cNvSpPr txBox="1">
              <a:spLocks/>
            </p:cNvSpPr>
            <p:nvPr/>
          </p:nvSpPr>
          <p:spPr>
            <a:xfrm>
              <a:off x="2633345" y="2563495"/>
              <a:ext cx="289560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◀</a:t>
              </a:r>
              <a:endPara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Rect 0">
              <a:extLst>
                <a:ext uri="{FF2B5EF4-FFF2-40B4-BE49-F238E27FC236}">
                  <a16:creationId xmlns:a16="http://schemas.microsoft.com/office/drawing/2014/main" id="{DE7EECAB-2416-CB79-B801-3026A964F8E9}"/>
                </a:ext>
              </a:extLst>
            </p:cNvPr>
            <p:cNvSpPr txBox="1">
              <a:spLocks/>
            </p:cNvSpPr>
            <p:nvPr/>
          </p:nvSpPr>
          <p:spPr>
            <a:xfrm>
              <a:off x="6308090" y="2571750"/>
              <a:ext cx="323850" cy="2616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▶</a:t>
              </a:r>
              <a:endParaRPr lang="ko-KR" altLang="en-US"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2" name="Rect 0">
              <a:extLst>
                <a:ext uri="{FF2B5EF4-FFF2-40B4-BE49-F238E27FC236}">
                  <a16:creationId xmlns:a16="http://schemas.microsoft.com/office/drawing/2014/main" id="{915521D8-6A91-282A-0FD3-C9370893315F}"/>
                </a:ext>
              </a:extLst>
            </p:cNvPr>
            <p:cNvCxnSpPr/>
            <p:nvPr/>
          </p:nvCxnSpPr>
          <p:spPr>
            <a:xfrm>
              <a:off x="2931160" y="3267710"/>
              <a:ext cx="3449955" cy="1270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 0">
              <a:extLst>
                <a:ext uri="{FF2B5EF4-FFF2-40B4-BE49-F238E27FC236}">
                  <a16:creationId xmlns:a16="http://schemas.microsoft.com/office/drawing/2014/main" id="{C627A2AD-8A16-31F4-FC1D-34AB47170CD2}"/>
                </a:ext>
              </a:extLst>
            </p:cNvPr>
            <p:cNvSpPr txBox="1">
              <a:spLocks/>
            </p:cNvSpPr>
            <p:nvPr/>
          </p:nvSpPr>
          <p:spPr>
            <a:xfrm>
              <a:off x="5365115" y="2969895"/>
              <a:ext cx="683260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금액</a:t>
              </a:r>
              <a:endPara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Rect 0">
              <a:extLst>
                <a:ext uri="{FF2B5EF4-FFF2-40B4-BE49-F238E27FC236}">
                  <a16:creationId xmlns:a16="http://schemas.microsoft.com/office/drawing/2014/main" id="{D36B3074-1292-7F27-5101-DDE2EBF7D777}"/>
                </a:ext>
              </a:extLst>
            </p:cNvPr>
            <p:cNvSpPr txBox="1">
              <a:spLocks/>
            </p:cNvSpPr>
            <p:nvPr/>
          </p:nvSpPr>
          <p:spPr>
            <a:xfrm>
              <a:off x="3543300" y="2954020"/>
              <a:ext cx="683260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항목</a:t>
              </a:r>
              <a:endParaRPr lang="ko-KR" alt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5" name="Rect 0">
              <a:extLst>
                <a:ext uri="{FF2B5EF4-FFF2-40B4-BE49-F238E27FC236}">
                  <a16:creationId xmlns:a16="http://schemas.microsoft.com/office/drawing/2014/main" id="{4F5EE0D5-0909-896B-986E-B906668C53BC}"/>
                </a:ext>
              </a:extLst>
            </p:cNvPr>
            <p:cNvSpPr txBox="1">
              <a:spLocks/>
            </p:cNvSpPr>
            <p:nvPr/>
          </p:nvSpPr>
          <p:spPr>
            <a:xfrm>
              <a:off x="2976245" y="3425825"/>
              <a:ext cx="1631950" cy="239712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1. 가맹</a:t>
              </a:r>
              <a:r>
                <a:rPr 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비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2. 로열티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3. 제품 구입비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4. 트레이딩 추가결제비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5. 트레이딩 삭감비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6. 미납</a:t>
              </a:r>
              <a:r>
                <a:rPr 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금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r>
                <a:rPr lang="ko-K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7. 연체이자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>
              <a:extLst>
                <a:ext uri="{FF2B5EF4-FFF2-40B4-BE49-F238E27FC236}">
                  <a16:creationId xmlns:a16="http://schemas.microsoft.com/office/drawing/2014/main" id="{B0286C72-35ED-5063-6013-0A0E8CBA715B}"/>
                </a:ext>
              </a:extLst>
            </p:cNvPr>
            <p:cNvSpPr txBox="1">
              <a:spLocks/>
            </p:cNvSpPr>
            <p:nvPr/>
          </p:nvSpPr>
          <p:spPr>
            <a:xfrm>
              <a:off x="5444490" y="3432810"/>
              <a:ext cx="850265" cy="25507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\300,000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\758,000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\4,390,000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\280,000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\0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>
              <a:extLst>
                <a:ext uri="{FF2B5EF4-FFF2-40B4-BE49-F238E27FC236}">
                  <a16:creationId xmlns:a16="http://schemas.microsoft.com/office/drawing/2014/main" id="{1C183790-70EF-E3EE-12C9-0499DC089248}"/>
                </a:ext>
              </a:extLst>
            </p:cNvPr>
            <p:cNvSpPr txBox="1">
              <a:spLocks/>
            </p:cNvSpPr>
            <p:nvPr/>
          </p:nvSpPr>
          <p:spPr>
            <a:xfrm>
              <a:off x="4693285" y="5605145"/>
              <a:ext cx="1379220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합계</a:t>
              </a:r>
              <a:endParaRPr lang="ko-KR" altLang="en-US" sz="120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58" name="Rect 0">
              <a:extLst>
                <a:ext uri="{FF2B5EF4-FFF2-40B4-BE49-F238E27FC236}">
                  <a16:creationId xmlns:a16="http://schemas.microsoft.com/office/drawing/2014/main" id="{5633A2D3-959B-C3CD-4453-24475ECC4FDC}"/>
                </a:ext>
              </a:extLst>
            </p:cNvPr>
            <p:cNvCxnSpPr/>
            <p:nvPr/>
          </p:nvCxnSpPr>
          <p:spPr>
            <a:xfrm>
              <a:off x="2936875" y="5955030"/>
              <a:ext cx="3449955" cy="1905"/>
            </a:xfrm>
            <a:prstGeom prst="line">
              <a:avLst/>
            </a:prstGeom>
            <a:ln w="9525" cap="flat" cmpd="sng">
              <a:solidFill>
                <a:schemeClr val="bg2">
                  <a:lumMod val="9000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">
              <a:extLst>
                <a:ext uri="{FF2B5EF4-FFF2-40B4-BE49-F238E27FC236}">
                  <a16:creationId xmlns:a16="http://schemas.microsoft.com/office/drawing/2014/main" id="{774C40F2-F8E8-1261-0B01-222E9CB9CEBF}"/>
                </a:ext>
              </a:extLst>
            </p:cNvPr>
            <p:cNvGrpSpPr>
              <a:grpSpLocks/>
            </p:cNvGrpSpPr>
            <p:nvPr/>
          </p:nvGrpSpPr>
          <p:grpSpPr>
            <a:xfrm>
              <a:off x="5668645" y="6068060"/>
              <a:ext cx="727601" cy="292735"/>
              <a:chOff x="5668645" y="6068060"/>
              <a:chExt cx="727601" cy="292735"/>
            </a:xfrm>
          </p:grpSpPr>
          <p:sp>
            <p:nvSpPr>
              <p:cNvPr id="60" name="Rect 0">
                <a:extLst>
                  <a:ext uri="{FF2B5EF4-FFF2-40B4-BE49-F238E27FC236}">
                    <a16:creationId xmlns:a16="http://schemas.microsoft.com/office/drawing/2014/main" id="{ABD88BDE-5DDE-87EF-9220-597DEE1595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68645" y="6068060"/>
                <a:ext cx="663575" cy="292735"/>
              </a:xfrm>
              <a:prstGeom prst="roundRect">
                <a:avLst>
                  <a:gd name="adj" fmla="val 6505"/>
                </a:avLst>
              </a:prstGeom>
              <a:solidFill>
                <a:srgbClr val="727CF5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>
                <a:extLst>
                  <a:ext uri="{FF2B5EF4-FFF2-40B4-BE49-F238E27FC236}">
                    <a16:creationId xmlns:a16="http://schemas.microsoft.com/office/drawing/2014/main" id="{B1E1BCA1-D3D8-835C-880F-9AB359713A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59341" y="6080236"/>
                <a:ext cx="636905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납부</a:t>
                </a:r>
                <a:endPara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  <p:sp>
        <p:nvSpPr>
          <p:cNvPr id="64" name="Rect 0">
            <a:extLst>
              <a:ext uri="{FF2B5EF4-FFF2-40B4-BE49-F238E27FC236}">
                <a16:creationId xmlns:a16="http://schemas.microsoft.com/office/drawing/2014/main" id="{033D4F0B-3EA7-DC1D-4BB0-9F912EC02D80}"/>
              </a:ext>
            </a:extLst>
          </p:cNvPr>
          <p:cNvSpPr txBox="1">
            <a:spLocks/>
          </p:cNvSpPr>
          <p:nvPr/>
        </p:nvSpPr>
        <p:spPr>
          <a:xfrm>
            <a:off x="5335052" y="5501149"/>
            <a:ext cx="1052195" cy="2774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\5,608,000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D3FBCC7-FE7F-F7B8-3CEF-7CCFDD4AD340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0E3763D0-60FC-F3E3-FDC1-57720F6E3EED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377A7D21-F1AD-B949-59E5-48624EE6F22B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F6F69137-A05D-F819-DE2A-2ED0D574B45D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17D67FE8-B6B4-881E-C0CF-2E773BC640F9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65" name="그룹 64">
                      <a:extLst>
                        <a:ext uri="{FF2B5EF4-FFF2-40B4-BE49-F238E27FC236}">
                          <a16:creationId xmlns:a16="http://schemas.microsoft.com/office/drawing/2014/main" id="{C6A4A50D-CE8A-C8F5-44C4-68A51A1955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67" name="직사각형 66">
                        <a:extLst>
                          <a:ext uri="{FF2B5EF4-FFF2-40B4-BE49-F238E27FC236}">
                            <a16:creationId xmlns:a16="http://schemas.microsoft.com/office/drawing/2014/main" id="{FE7B4176-FEB7-A82A-D280-15AEABB188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68" name="그룹 67">
                        <a:extLst>
                          <a:ext uri="{FF2B5EF4-FFF2-40B4-BE49-F238E27FC236}">
                            <a16:creationId xmlns:a16="http://schemas.microsoft.com/office/drawing/2014/main" id="{AC976FA1-66D0-BEEE-85DC-9E5C64A0B4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69" name="직사각형 68">
                          <a:extLst>
                            <a:ext uri="{FF2B5EF4-FFF2-40B4-BE49-F238E27FC236}">
                              <a16:creationId xmlns:a16="http://schemas.microsoft.com/office/drawing/2014/main" id="{A54A3990-CAAA-1AB5-4FB1-1F26157B1DA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0" name="그림 69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71B410D-2A16-2902-7524-51A987F1287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1" name="그림 70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6F816DAD-D0DE-2C45-D309-7A26FD922A6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2" name="그림 71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4F7A16AE-8357-6909-F24C-1E85252566B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66" name="그림 65">
                      <a:extLst>
                        <a:ext uri="{FF2B5EF4-FFF2-40B4-BE49-F238E27FC236}">
                          <a16:creationId xmlns:a16="http://schemas.microsoft.com/office/drawing/2014/main" id="{CFC32A3B-4127-F819-0336-293735B2873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7" name="Rect 0">
                    <a:extLst>
                      <a:ext uri="{FF2B5EF4-FFF2-40B4-BE49-F238E27FC236}">
                        <a16:creationId xmlns:a16="http://schemas.microsoft.com/office/drawing/2014/main" id="{34F58DA4-4D0F-42BB-D114-AC2D6412593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9455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공과금 및 월세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본사 청구액 납부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매장 위생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9E56F28-D53B-C6A9-2890-95D9CF7E7F17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42" name="Rect 0">
                <a:extLst>
                  <a:ext uri="{FF2B5EF4-FFF2-40B4-BE49-F238E27FC236}">
                    <a16:creationId xmlns:a16="http://schemas.microsoft.com/office/drawing/2014/main" id="{7F514645-B56B-8421-2E80-F0021305FA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Rect 0">
                <a:extLst>
                  <a:ext uri="{FF2B5EF4-FFF2-40B4-BE49-F238E27FC236}">
                    <a16:creationId xmlns:a16="http://schemas.microsoft.com/office/drawing/2014/main" id="{1316C308-0BD0-05FB-45FB-2963652C96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0" name="Rect 0">
              <a:extLst>
                <a:ext uri="{FF2B5EF4-FFF2-40B4-BE49-F238E27FC236}">
                  <a16:creationId xmlns:a16="http://schemas.microsoft.com/office/drawing/2014/main" id="{D1EBA1EF-B000-A9B6-AC65-2CACA055C3C4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6" name="Rect 0">
            <a:extLst>
              <a:ext uri="{FF2B5EF4-FFF2-40B4-BE49-F238E27FC236}">
                <a16:creationId xmlns:a16="http://schemas.microsoft.com/office/drawing/2014/main" id="{13B000F5-C27B-45BC-6151-0F5CE4531139}"/>
              </a:ext>
            </a:extLst>
          </p:cNvPr>
          <p:cNvSpPr>
            <a:spLocks/>
          </p:cNvSpPr>
          <p:nvPr/>
        </p:nvSpPr>
        <p:spPr>
          <a:xfrm>
            <a:off x="82995" y="1413387"/>
            <a:ext cx="8397183" cy="5302371"/>
          </a:xfrm>
          <a:prstGeom prst="rect">
            <a:avLst/>
          </a:prstGeom>
          <a:solidFill>
            <a:schemeClr val="bg2">
              <a:alpha val="60052"/>
            </a:schemeClr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8A4C4F0-3C4C-CC94-F1DF-9E7FF6CEA0F6}"/>
              </a:ext>
            </a:extLst>
          </p:cNvPr>
          <p:cNvGrpSpPr/>
          <p:nvPr/>
        </p:nvGrpSpPr>
        <p:grpSpPr>
          <a:xfrm>
            <a:off x="2620676" y="3170951"/>
            <a:ext cx="4712970" cy="1953260"/>
            <a:chOff x="2977932" y="2810906"/>
            <a:chExt cx="4712970" cy="1953260"/>
          </a:xfrm>
        </p:grpSpPr>
        <p:grpSp>
          <p:nvGrpSpPr>
            <p:cNvPr id="3" name="Group 5">
              <a:extLst>
                <a:ext uri="{FF2B5EF4-FFF2-40B4-BE49-F238E27FC236}">
                  <a16:creationId xmlns:a16="http://schemas.microsoft.com/office/drawing/2014/main" id="{E1006653-7489-669D-2CC6-86951104D8B0}"/>
                </a:ext>
              </a:extLst>
            </p:cNvPr>
            <p:cNvGrpSpPr>
              <a:grpSpLocks/>
            </p:cNvGrpSpPr>
            <p:nvPr/>
          </p:nvGrpSpPr>
          <p:grpSpPr>
            <a:xfrm>
              <a:off x="2977932" y="2810906"/>
              <a:ext cx="4712970" cy="1953260"/>
              <a:chOff x="3743325" y="3395980"/>
              <a:chExt cx="4712970" cy="1953260"/>
            </a:xfrm>
          </p:grpSpPr>
          <p:grpSp>
            <p:nvGrpSpPr>
              <p:cNvPr id="7" name="Group 5">
                <a:extLst>
                  <a:ext uri="{FF2B5EF4-FFF2-40B4-BE49-F238E27FC236}">
                    <a16:creationId xmlns:a16="http://schemas.microsoft.com/office/drawing/2014/main" id="{A003AC77-89A9-2AF4-44E5-109E59CB0B24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743325" y="3395980"/>
                <a:ext cx="4712970" cy="1953260"/>
                <a:chOff x="3743325" y="3395980"/>
                <a:chExt cx="4712970" cy="1953260"/>
              </a:xfrm>
            </p:grpSpPr>
            <p:grpSp>
              <p:nvGrpSpPr>
                <p:cNvPr id="9" name="Group 5">
                  <a:extLst>
                    <a:ext uri="{FF2B5EF4-FFF2-40B4-BE49-F238E27FC236}">
                      <a16:creationId xmlns:a16="http://schemas.microsoft.com/office/drawing/2014/main" id="{74126C8F-6EFD-55B3-779B-015FDD581B8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3743325" y="3395980"/>
                  <a:ext cx="4712970" cy="1953260"/>
                  <a:chOff x="3743325" y="3395980"/>
                  <a:chExt cx="4712970" cy="1953260"/>
                </a:xfrm>
              </p:grpSpPr>
              <p:pic>
                <p:nvPicPr>
                  <p:cNvPr id="15" name="Picture ">
                    <a:extLst>
                      <a:ext uri="{FF2B5EF4-FFF2-40B4-BE49-F238E27FC236}">
                        <a16:creationId xmlns:a16="http://schemas.microsoft.com/office/drawing/2014/main" id="{A7C6CC27-49FD-2513-5CCA-F08F7DEA9C3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b="69492"/>
                  <a:stretch>
                    <a:fillRect/>
                  </a:stretch>
                </p:blipFill>
                <p:spPr>
                  <a:xfrm>
                    <a:off x="3743325" y="3395980"/>
                    <a:ext cx="4706620" cy="1009015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16" name="Picture ">
                    <a:extLst>
                      <a:ext uri="{FF2B5EF4-FFF2-40B4-BE49-F238E27FC236}">
                        <a16:creationId xmlns:a16="http://schemas.microsoft.com/office/drawing/2014/main" id="{B3C5ECAC-19D3-EE82-9A89-437AD7519E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hq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65162" b="1156"/>
                  <a:stretch>
                    <a:fillRect/>
                  </a:stretch>
                </p:blipFill>
                <p:spPr>
                  <a:xfrm>
                    <a:off x="3749675" y="4234815"/>
                    <a:ext cx="4706620" cy="1114425"/>
                  </a:xfrm>
                  <a:prstGeom prst="rect">
                    <a:avLst/>
                  </a:prstGeom>
                  <a:noFill/>
                </p:spPr>
              </p:pic>
            </p:grpSp>
            <p:sp>
              <p:nvSpPr>
                <p:cNvPr id="12" name="Rect 0">
                  <a:extLst>
                    <a:ext uri="{FF2B5EF4-FFF2-40B4-BE49-F238E27FC236}">
                      <a16:creationId xmlns:a16="http://schemas.microsoft.com/office/drawing/2014/main" id="{7A9E5680-AF9E-D1B0-F588-F82340782CA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864610" y="3519170"/>
                  <a:ext cx="1249680" cy="178435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3" name="Rect 0">
                  <a:extLst>
                    <a:ext uri="{FF2B5EF4-FFF2-40B4-BE49-F238E27FC236}">
                      <a16:creationId xmlns:a16="http://schemas.microsoft.com/office/drawing/2014/main" id="{01E02965-CF23-EC8F-333B-362E085C52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343525" y="3466465"/>
                  <a:ext cx="1821180" cy="307975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lang="en-US"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charset="0"/>
                      <a:ea typeface="맑은 고딕" charset="0"/>
                    </a:rPr>
                    <a:t>11</a:t>
                  </a:r>
                  <a:r>
                    <a: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charset="0"/>
                      <a:ea typeface="맑은 고딕" charset="0"/>
                    </a:rPr>
                    <a:t>월 </a:t>
                  </a:r>
                  <a:r>
                    <a:rPr sz="14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charset="0"/>
                      <a:ea typeface="맑은 고딕" charset="0"/>
                    </a:rPr>
                    <a:t>청구액</a:t>
                  </a:r>
                  <a:r>
                    <a:rPr sz="1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charset="0"/>
                      <a:ea typeface="맑은 고딕" charset="0"/>
                    </a:rPr>
                    <a:t> </a:t>
                  </a:r>
                  <a:r>
                    <a:rPr sz="1400" b="1" dirty="0" err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맑은 고딕" charset="0"/>
                      <a:ea typeface="맑은 고딕" charset="0"/>
                    </a:rPr>
                    <a:t>납부</a:t>
                  </a:r>
                  <a:endParaRPr lang="ko-KR" altLang="en-US" sz="1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8" name="Rect 0">
                <a:extLst>
                  <a:ext uri="{FF2B5EF4-FFF2-40B4-BE49-F238E27FC236}">
                    <a16:creationId xmlns:a16="http://schemas.microsoft.com/office/drawing/2014/main" id="{A0719B95-355E-7799-1435-FCA09803AD5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1750" y="3856355"/>
                <a:ext cx="4544695" cy="901065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7" name="Rect 0">
              <a:extLst>
                <a:ext uri="{FF2B5EF4-FFF2-40B4-BE49-F238E27FC236}">
                  <a16:creationId xmlns:a16="http://schemas.microsoft.com/office/drawing/2014/main" id="{5D355453-16ED-A351-5F4D-CF774ABDCE77}"/>
                </a:ext>
              </a:extLst>
            </p:cNvPr>
            <p:cNvSpPr txBox="1">
              <a:spLocks/>
            </p:cNvSpPr>
            <p:nvPr/>
          </p:nvSpPr>
          <p:spPr>
            <a:xfrm>
              <a:off x="3379202" y="3486699"/>
              <a:ext cx="3801110" cy="66167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11</a:t>
              </a:r>
              <a:r>
                <a:rPr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월분 </a:t>
              </a:r>
              <a:r>
                <a:rPr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청구액을</a:t>
              </a:r>
              <a:r>
                <a:rPr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4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납부하시겠습니까</a:t>
              </a:r>
              <a:r>
                <a:rPr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?</a:t>
              </a:r>
              <a:endPara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sz="11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sz="11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※ </a:t>
              </a:r>
              <a:r>
                <a:rPr sz="1100" dirty="0" err="1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확인</a:t>
              </a:r>
              <a:r>
                <a:rPr sz="11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dirty="0" err="1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버튼</a:t>
              </a:r>
              <a:r>
                <a:rPr sz="11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1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클릭 시</a:t>
              </a:r>
              <a:r>
                <a:rPr lang="en-US" altLang="ko-KR" sz="11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, </a:t>
              </a:r>
              <a:r>
                <a:rPr lang="ko-KR" altLang="en-US" sz="11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취소가 불가능합니다</a:t>
              </a:r>
              <a:r>
                <a:rPr sz="1100" dirty="0">
                  <a:solidFill>
                    <a:srgbClr val="FF0000"/>
                  </a:solidFill>
                  <a:latin typeface="맑은 고딕" charset="0"/>
                  <a:ea typeface="맑은 고딕" charset="0"/>
                </a:rPr>
                <a:t>.</a:t>
              </a:r>
              <a:endParaRPr lang="ko-KR" altLang="en-US" sz="1100" dirty="0">
                <a:solidFill>
                  <a:srgbClr val="FF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463C8685-7575-42B6-50A8-74DACA456F1A}"/>
                </a:ext>
              </a:extLst>
            </p:cNvPr>
            <p:cNvSpPr>
              <a:spLocks/>
            </p:cNvSpPr>
            <p:nvPr/>
          </p:nvSpPr>
          <p:spPr>
            <a:xfrm>
              <a:off x="5169902" y="4272742"/>
              <a:ext cx="2451150" cy="42061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B1E76079-DA06-7E13-5B80-33A99067991F}"/>
                </a:ext>
              </a:extLst>
            </p:cNvPr>
            <p:cNvGrpSpPr/>
            <p:nvPr/>
          </p:nvGrpSpPr>
          <p:grpSpPr>
            <a:xfrm>
              <a:off x="6036727" y="4377498"/>
              <a:ext cx="663575" cy="292735"/>
              <a:chOff x="7660640" y="4963795"/>
              <a:chExt cx="663575" cy="292735"/>
            </a:xfrm>
          </p:grpSpPr>
          <p:sp>
            <p:nvSpPr>
              <p:cNvPr id="20" name="Rect 0">
                <a:extLst>
                  <a:ext uri="{FF2B5EF4-FFF2-40B4-BE49-F238E27FC236}">
                    <a16:creationId xmlns:a16="http://schemas.microsoft.com/office/drawing/2014/main" id="{2369ED3B-EEEF-AF0B-EF15-8F3FC48C7D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660640" y="4963795"/>
                <a:ext cx="663575" cy="292735"/>
              </a:xfrm>
              <a:prstGeom prst="roundRect">
                <a:avLst>
                  <a:gd name="adj" fmla="val 6505"/>
                </a:avLst>
              </a:prstGeom>
              <a:solidFill>
                <a:srgbClr val="727CF5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1" name="Rect 0">
                <a:extLst>
                  <a:ext uri="{FF2B5EF4-FFF2-40B4-BE49-F238E27FC236}">
                    <a16:creationId xmlns:a16="http://schemas.microsoft.com/office/drawing/2014/main" id="{97CB4266-47D3-BACE-8C80-BC47EC58E6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69225" y="5000625"/>
                <a:ext cx="539115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확인</a:t>
                </a:r>
                <a:endPara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grpSp>
          <p:nvGrpSpPr>
            <p:cNvPr id="22" name="Group 5">
              <a:extLst>
                <a:ext uri="{FF2B5EF4-FFF2-40B4-BE49-F238E27FC236}">
                  <a16:creationId xmlns:a16="http://schemas.microsoft.com/office/drawing/2014/main" id="{1CEF8495-2DD5-D13F-DB31-B484A163B2F4}"/>
                </a:ext>
              </a:extLst>
            </p:cNvPr>
            <p:cNvGrpSpPr>
              <a:grpSpLocks/>
            </p:cNvGrpSpPr>
            <p:nvPr/>
          </p:nvGrpSpPr>
          <p:grpSpPr>
            <a:xfrm>
              <a:off x="6825957" y="4361258"/>
              <a:ext cx="622300" cy="289560"/>
              <a:chOff x="6979285" y="4969510"/>
              <a:chExt cx="622300" cy="289560"/>
            </a:xfrm>
          </p:grpSpPr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F827B770-3F38-0EB9-2F31-47C020E5891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979285" y="4969510"/>
                <a:ext cx="622300" cy="289560"/>
              </a:xfrm>
              <a:prstGeom prst="roundRect">
                <a:avLst>
                  <a:gd name="adj" fmla="val 6505"/>
                </a:avLst>
              </a:prstGeom>
              <a:solidFill>
                <a:schemeClr val="bg2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7D2485D5-F42C-73CD-B804-473A90904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68820" y="5001895"/>
                <a:ext cx="506095" cy="24701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bg1">
                        <a:lumMod val="65000"/>
                      </a:schemeClr>
                    </a:solidFill>
                    <a:latin typeface="맑은 고딕" charset="0"/>
                    <a:ea typeface="맑은 고딕" charset="0"/>
                  </a:rPr>
                  <a:t>취소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5065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B18BE8-BAFE-71B0-E55E-248E4E9C8D75}"/>
              </a:ext>
            </a:extLst>
          </p:cNvPr>
          <p:cNvSpPr/>
          <p:nvPr/>
        </p:nvSpPr>
        <p:spPr>
          <a:xfrm>
            <a:off x="1550504" y="2021206"/>
            <a:ext cx="444166" cy="2873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35776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위생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위생 관리 상태를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183334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위생 관리 상태를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EC0EA8-38C4-8912-3FA2-749237477752}"/>
              </a:ext>
            </a:extLst>
          </p:cNvPr>
          <p:cNvSpPr txBox="1"/>
          <p:nvPr/>
        </p:nvSpPr>
        <p:spPr>
          <a:xfrm>
            <a:off x="341720" y="2643570"/>
            <a:ext cx="496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홈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A16D25A-4285-D913-BF63-E65762DD28F0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2DD62E7-EF0D-2A7D-3674-3D8F3B21DF6C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4EA1A77-0084-7C3D-F7AA-B550BF5EA1D9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7594026B-7F75-6F54-4CBC-DC42F15F681C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67C8CE30-ED38-FBE6-8690-1954DB83577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AEF1D974-29F8-EF09-FBEA-ECB05F9474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50" name="직사각형 49">
                        <a:extLst>
                          <a:ext uri="{FF2B5EF4-FFF2-40B4-BE49-F238E27FC236}">
                            <a16:creationId xmlns:a16="http://schemas.microsoft.com/office/drawing/2014/main" id="{127B432B-B070-F981-6106-869E6E138B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51" name="그룹 50">
                        <a:extLst>
                          <a:ext uri="{FF2B5EF4-FFF2-40B4-BE49-F238E27FC236}">
                            <a16:creationId xmlns:a16="http://schemas.microsoft.com/office/drawing/2014/main" id="{412CB7AF-6FDE-1611-FBC8-2E3A0216F5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52" name="직사각형 51">
                          <a:extLst>
                            <a:ext uri="{FF2B5EF4-FFF2-40B4-BE49-F238E27FC236}">
                              <a16:creationId xmlns:a16="http://schemas.microsoft.com/office/drawing/2014/main" id="{B06477C1-DB4C-6834-2BAC-98D2D5402A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53" name="그림 52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27C1D86-6413-EEEA-625A-1386B25346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4" name="그림 53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FA48AFA-46E0-7177-7AC8-5871726FFCF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5" name="그림 54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49F8D927-2ED8-5B07-5B4E-06EB10B23F1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49" name="그림 48">
                      <a:extLst>
                        <a:ext uri="{FF2B5EF4-FFF2-40B4-BE49-F238E27FC236}">
                          <a16:creationId xmlns:a16="http://schemas.microsoft.com/office/drawing/2014/main" id="{012A3E5E-8386-6DA0-626D-D44FFDFA94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7" name="Rect 0">
                    <a:extLst>
                      <a:ext uri="{FF2B5EF4-FFF2-40B4-BE49-F238E27FC236}">
                        <a16:creationId xmlns:a16="http://schemas.microsoft.com/office/drawing/2014/main" id="{6286CAF4-FDA7-E461-2522-5BCF6104BA6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9455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공과금 및 월세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본사 청구액 납부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매장 위생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12A0D2-E733-6659-3AE0-7C270587F7CF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42" name="Rect 0">
                <a:extLst>
                  <a:ext uri="{FF2B5EF4-FFF2-40B4-BE49-F238E27FC236}">
                    <a16:creationId xmlns:a16="http://schemas.microsoft.com/office/drawing/2014/main" id="{DA6594E7-E6D4-2158-C282-EFE44E1CD84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Rect 0">
                <a:extLst>
                  <a:ext uri="{FF2B5EF4-FFF2-40B4-BE49-F238E27FC236}">
                    <a16:creationId xmlns:a16="http://schemas.microsoft.com/office/drawing/2014/main" id="{04096A60-3F8D-0505-52BF-D3118AC01E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0" name="Rect 0">
              <a:extLst>
                <a:ext uri="{FF2B5EF4-FFF2-40B4-BE49-F238E27FC236}">
                  <a16:creationId xmlns:a16="http://schemas.microsoft.com/office/drawing/2014/main" id="{DB0ABCCE-64CD-53DC-8D36-26B076324D89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2FC2B6D-3260-5A6B-72D7-3C8FDE29D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9547"/>
              </p:ext>
            </p:extLst>
          </p:nvPr>
        </p:nvGraphicFramePr>
        <p:xfrm>
          <a:off x="1653936" y="3666219"/>
          <a:ext cx="6516270" cy="20155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6045">
                  <a:extLst>
                    <a:ext uri="{9D8B030D-6E8A-4147-A177-3AD203B41FA5}">
                      <a16:colId xmlns:a16="http://schemas.microsoft.com/office/drawing/2014/main" val="4290631858"/>
                    </a:ext>
                  </a:extLst>
                </a:gridCol>
                <a:gridCol w="1086045">
                  <a:extLst>
                    <a:ext uri="{9D8B030D-6E8A-4147-A177-3AD203B41FA5}">
                      <a16:colId xmlns:a16="http://schemas.microsoft.com/office/drawing/2014/main" val="1361200602"/>
                    </a:ext>
                  </a:extLst>
                </a:gridCol>
                <a:gridCol w="1086045">
                  <a:extLst>
                    <a:ext uri="{9D8B030D-6E8A-4147-A177-3AD203B41FA5}">
                      <a16:colId xmlns:a16="http://schemas.microsoft.com/office/drawing/2014/main" val="3417395318"/>
                    </a:ext>
                  </a:extLst>
                </a:gridCol>
                <a:gridCol w="1086045">
                  <a:extLst>
                    <a:ext uri="{9D8B030D-6E8A-4147-A177-3AD203B41FA5}">
                      <a16:colId xmlns:a16="http://schemas.microsoft.com/office/drawing/2014/main" val="2803523678"/>
                    </a:ext>
                  </a:extLst>
                </a:gridCol>
                <a:gridCol w="1086045">
                  <a:extLst>
                    <a:ext uri="{9D8B030D-6E8A-4147-A177-3AD203B41FA5}">
                      <a16:colId xmlns:a16="http://schemas.microsoft.com/office/drawing/2014/main" val="3408843686"/>
                    </a:ext>
                  </a:extLst>
                </a:gridCol>
                <a:gridCol w="1086045">
                  <a:extLst>
                    <a:ext uri="{9D8B030D-6E8A-4147-A177-3AD203B41FA5}">
                      <a16:colId xmlns:a16="http://schemas.microsoft.com/office/drawing/2014/main" val="3875558149"/>
                    </a:ext>
                  </a:extLst>
                </a:gridCol>
              </a:tblGrid>
              <a:tr h="320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위생 총점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첨부파일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위생교육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이수여부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점검일자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21073"/>
                  </a:ext>
                </a:extLst>
              </a:tr>
              <a:tr h="320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88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2023-11-11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김지윤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72095"/>
                  </a:ext>
                </a:extLst>
              </a:tr>
              <a:tr h="320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2023-10-11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김형민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07955"/>
                  </a:ext>
                </a:extLst>
              </a:tr>
              <a:tr h="320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2023-09-11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정영광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263104"/>
                  </a:ext>
                </a:extLst>
              </a:tr>
              <a:tr h="320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90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2023-08-11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원종찬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86498"/>
                  </a:ext>
                </a:extLst>
              </a:tr>
              <a:tr h="320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95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2023-07-11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김태현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859999"/>
                  </a:ext>
                </a:extLst>
              </a:tr>
            </a:tbl>
          </a:graphicData>
        </a:graphic>
      </p:graphicFrame>
      <p:sp>
        <p:nvSpPr>
          <p:cNvPr id="7" name="Rect 0">
            <a:extLst>
              <a:ext uri="{FF2B5EF4-FFF2-40B4-BE49-F238E27FC236}">
                <a16:creationId xmlns:a16="http://schemas.microsoft.com/office/drawing/2014/main" id="{E8064991-A2EC-37B5-E044-695E0CA21213}"/>
              </a:ext>
            </a:extLst>
          </p:cNvPr>
          <p:cNvSpPr txBox="1">
            <a:spLocks/>
          </p:cNvSpPr>
          <p:nvPr/>
        </p:nvSpPr>
        <p:spPr>
          <a:xfrm>
            <a:off x="1657672" y="3212670"/>
            <a:ext cx="566420" cy="26098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Display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162F535B-2A35-94ED-9607-19128FC8A3E6}"/>
              </a:ext>
            </a:extLst>
          </p:cNvPr>
          <p:cNvSpPr>
            <a:spLocks/>
          </p:cNvSpPr>
          <p:nvPr/>
        </p:nvSpPr>
        <p:spPr>
          <a:xfrm>
            <a:off x="2267907" y="3212670"/>
            <a:ext cx="695960" cy="2660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>
            <a:extLst>
              <a:ext uri="{FF2B5EF4-FFF2-40B4-BE49-F238E27FC236}">
                <a16:creationId xmlns:a16="http://schemas.microsoft.com/office/drawing/2014/main" id="{C183BE88-7CC2-CE77-6E27-22460EF04CB2}"/>
              </a:ext>
            </a:extLst>
          </p:cNvPr>
          <p:cNvSpPr txBox="1">
            <a:spLocks/>
          </p:cNvSpPr>
          <p:nvPr/>
        </p:nvSpPr>
        <p:spPr>
          <a:xfrm>
            <a:off x="2408877" y="3213305"/>
            <a:ext cx="1397000" cy="26479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ln w="9525" cap="flat" cmpd="sng">
                  <a:noFill/>
                  <a:prstDash/>
                </a:ln>
                <a:solidFill>
                  <a:schemeClr val="tx1"/>
                </a:solidFill>
                <a:latin typeface="맑은 고딕" charset="0"/>
                <a:ea typeface="맑은 고딕" charset="0"/>
              </a:rPr>
              <a:t>5     </a:t>
            </a:r>
            <a:r>
              <a:rPr sz="1100" b="0" i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rPr>
              <a:t>∨</a:t>
            </a:r>
            <a:endParaRPr lang="ko-KR" altLang="en-US" sz="1100" b="0" i="0" strike="noStrike" cap="none" dirty="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>
            <a:extLst>
              <a:ext uri="{FF2B5EF4-FFF2-40B4-BE49-F238E27FC236}">
                <a16:creationId xmlns:a16="http://schemas.microsoft.com/office/drawing/2014/main" id="{863111AF-D194-304A-E7BF-2301143AD17A}"/>
              </a:ext>
            </a:extLst>
          </p:cNvPr>
          <p:cNvSpPr>
            <a:spLocks/>
          </p:cNvSpPr>
          <p:nvPr/>
        </p:nvSpPr>
        <p:spPr>
          <a:xfrm>
            <a:off x="6190183" y="3142185"/>
            <a:ext cx="1877695" cy="331470"/>
          </a:xfrm>
          <a:prstGeom prst="roundRect">
            <a:avLst>
              <a:gd name="adj" fmla="val 14126"/>
            </a:avLst>
          </a:prstGeom>
          <a:solidFill>
            <a:srgbClr val="E7E6E6"/>
          </a:solidFill>
          <a:ln w="0">
            <a:noFill/>
            <a:prstDash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3" name="Picture " descr="C:/Users/PC-19/AppData/Roaming/PolarisOffice/ETemp/13480_23508312/fImage931101375200.png">
            <a:extLst>
              <a:ext uri="{FF2B5EF4-FFF2-40B4-BE49-F238E27FC236}">
                <a16:creationId xmlns:a16="http://schemas.microsoft.com/office/drawing/2014/main" id="{1E44507D-1201-3D2D-E98C-B9AD838881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7867" y="3266183"/>
            <a:ext cx="177165" cy="177165"/>
          </a:xfrm>
          <a:prstGeom prst="rect">
            <a:avLst/>
          </a:prstGeom>
          <a:noFill/>
          <a:ln w="0">
            <a:noFill/>
            <a:prstDash/>
          </a:ln>
        </p:spPr>
      </p:pic>
      <p:sp>
        <p:nvSpPr>
          <p:cNvPr id="14" name="Rect 0">
            <a:extLst>
              <a:ext uri="{FF2B5EF4-FFF2-40B4-BE49-F238E27FC236}">
                <a16:creationId xmlns:a16="http://schemas.microsoft.com/office/drawing/2014/main" id="{276A9148-35FF-70D9-610F-EE3455C2909A}"/>
              </a:ext>
            </a:extLst>
          </p:cNvPr>
          <p:cNvSpPr txBox="1">
            <a:spLocks/>
          </p:cNvSpPr>
          <p:nvPr/>
        </p:nvSpPr>
        <p:spPr>
          <a:xfrm>
            <a:off x="6621712" y="3222368"/>
            <a:ext cx="963295" cy="24828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000" b="0" i="0" strike="noStrike" cap="none">
                <a:solidFill>
                  <a:srgbClr val="A6A6A6"/>
                </a:solidFill>
                <a:latin typeface="맑은 고딕" charset="0"/>
                <a:ea typeface="맑은 고딕" charset="0"/>
              </a:rPr>
              <a:t>Search</a:t>
            </a:r>
            <a:endParaRPr lang="ko-KR" altLang="en-US" sz="1000" b="0" i="0" strike="noStrike" cap="none">
              <a:solidFill>
                <a:srgbClr val="A6A6A6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5" name="Picture " descr="C:/Users/PC-19/AppData/Roaming/PolarisOffice/ETemp/13480_23508312/fImage1570101357448.png">
            <a:extLst>
              <a:ext uri="{FF2B5EF4-FFF2-40B4-BE49-F238E27FC236}">
                <a16:creationId xmlns:a16="http://schemas.microsoft.com/office/drawing/2014/main" id="{661A6528-9BFE-50F9-F57A-4DA581569E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831" y="5893924"/>
            <a:ext cx="1554480" cy="35877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16" name="Rect 0">
            <a:extLst>
              <a:ext uri="{FF2B5EF4-FFF2-40B4-BE49-F238E27FC236}">
                <a16:creationId xmlns:a16="http://schemas.microsoft.com/office/drawing/2014/main" id="{3A1554BA-8FAD-9FB5-F096-E3395E522082}"/>
              </a:ext>
            </a:extLst>
          </p:cNvPr>
          <p:cNvSpPr>
            <a:spLocks/>
          </p:cNvSpPr>
          <p:nvPr/>
        </p:nvSpPr>
        <p:spPr>
          <a:xfrm>
            <a:off x="4031698" y="4144068"/>
            <a:ext cx="698500" cy="19304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lumOff val="0"/>
            </a:schemeClr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다운로드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78A8F741-6C7C-5213-6FE7-0E698235222F}"/>
              </a:ext>
            </a:extLst>
          </p:cNvPr>
          <p:cNvSpPr>
            <a:spLocks/>
          </p:cNvSpPr>
          <p:nvPr/>
        </p:nvSpPr>
        <p:spPr>
          <a:xfrm>
            <a:off x="4031698" y="4472578"/>
            <a:ext cx="698500" cy="19304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lumOff val="0"/>
            </a:schemeClr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다운로드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C493CC60-6F81-2BEE-30BB-22C4F5CF7BC9}"/>
              </a:ext>
            </a:extLst>
          </p:cNvPr>
          <p:cNvSpPr>
            <a:spLocks/>
          </p:cNvSpPr>
          <p:nvPr/>
        </p:nvSpPr>
        <p:spPr>
          <a:xfrm>
            <a:off x="4031698" y="4801088"/>
            <a:ext cx="698500" cy="19304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lumOff val="0"/>
            </a:schemeClr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다운로드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11B23B72-F0D3-1964-F79A-FB1A176B1741}"/>
              </a:ext>
            </a:extLst>
          </p:cNvPr>
          <p:cNvSpPr>
            <a:spLocks/>
          </p:cNvSpPr>
          <p:nvPr/>
        </p:nvSpPr>
        <p:spPr>
          <a:xfrm>
            <a:off x="4031698" y="5123026"/>
            <a:ext cx="698500" cy="19304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lumOff val="0"/>
            </a:schemeClr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다운로드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4114D00D-91C5-EAEA-1B74-10228CDB50CC}"/>
              </a:ext>
            </a:extLst>
          </p:cNvPr>
          <p:cNvSpPr>
            <a:spLocks/>
          </p:cNvSpPr>
          <p:nvPr/>
        </p:nvSpPr>
        <p:spPr>
          <a:xfrm>
            <a:off x="4031698" y="5444964"/>
            <a:ext cx="698500" cy="193040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lumOff val="0"/>
            </a:schemeClr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다운로드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D868C01-8300-C831-6248-28B4BF950564}"/>
              </a:ext>
            </a:extLst>
          </p:cNvPr>
          <p:cNvGrpSpPr/>
          <p:nvPr/>
        </p:nvGrpSpPr>
        <p:grpSpPr>
          <a:xfrm>
            <a:off x="1247369" y="2422200"/>
            <a:ext cx="7014203" cy="566089"/>
            <a:chOff x="1247369" y="2218116"/>
            <a:chExt cx="7014203" cy="566089"/>
          </a:xfrm>
        </p:grpSpPr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93BDCAF5-BD3D-3E07-F874-6ABF9F273459}"/>
                </a:ext>
              </a:extLst>
            </p:cNvPr>
            <p:cNvSpPr txBox="1">
              <a:spLocks/>
            </p:cNvSpPr>
            <p:nvPr/>
          </p:nvSpPr>
          <p:spPr>
            <a:xfrm>
              <a:off x="1247369" y="2247106"/>
              <a:ext cx="1496219" cy="217159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sz="11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본사</a:t>
              </a:r>
              <a:r>
                <a:rPr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위생</a:t>
              </a:r>
              <a:r>
                <a:rPr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총점</a:t>
              </a:r>
              <a:endPara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cxnSp>
          <p:nvCxnSpPr>
            <p:cNvPr id="22" name="Rect 0">
              <a:extLst>
                <a:ext uri="{FF2B5EF4-FFF2-40B4-BE49-F238E27FC236}">
                  <a16:creationId xmlns:a16="http://schemas.microsoft.com/office/drawing/2014/main" id="{DE01204A-0D84-74E4-004D-26392CE812DD}"/>
                </a:ext>
              </a:extLst>
            </p:cNvPr>
            <p:cNvCxnSpPr/>
            <p:nvPr/>
          </p:nvCxnSpPr>
          <p:spPr>
            <a:xfrm>
              <a:off x="4355779" y="2275568"/>
              <a:ext cx="1202" cy="465943"/>
            </a:xfrm>
            <a:prstGeom prst="line">
              <a:avLst/>
            </a:prstGeom>
            <a:ln w="6350" cap="flat" cmpd="sng">
              <a:solidFill>
                <a:schemeClr val="bg1">
                  <a:lumMod val="65000"/>
                  <a:lumOff val="0"/>
                  <a:alpha val="10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7AAA64E1-F663-CFC8-8145-4EC4F468C1E2}"/>
                </a:ext>
              </a:extLst>
            </p:cNvPr>
            <p:cNvSpPr txBox="1">
              <a:spLocks/>
            </p:cNvSpPr>
            <p:nvPr/>
          </p:nvSpPr>
          <p:spPr>
            <a:xfrm>
              <a:off x="1674002" y="2446344"/>
              <a:ext cx="645357" cy="333118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2000" b="0" i="0" strike="noStrike" cap="none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90</a:t>
              </a:r>
              <a:endParaRPr lang="ko-KR" altLang="en-US" sz="2000" b="0" i="0" strike="noStrike" cap="none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670C8371-7FC6-7351-40F7-16FD6612A657}"/>
                </a:ext>
              </a:extLst>
            </p:cNvPr>
            <p:cNvSpPr>
              <a:spLocks/>
            </p:cNvSpPr>
            <p:nvPr/>
          </p:nvSpPr>
          <p:spPr>
            <a:xfrm>
              <a:off x="6426450" y="2268189"/>
              <a:ext cx="1835122" cy="444332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sz="11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공문 </a:t>
              </a:r>
              <a:endParaRPr lang="ko-KR" altLang="en-US" sz="11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ctr" defTabSz="914400" rtl="0" eaLnBrk="1" latinLnBrk="0" hangingPunct="0">
                <a:buFontTx/>
                <a:buNone/>
              </a:pPr>
              <a:r>
                <a:rPr sz="11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바로가기</a:t>
              </a:r>
              <a:endParaRPr lang="ko-KR" altLang="en-US" sz="11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52EDBAB8-07D9-08A8-624F-1B8ED383B096}"/>
                </a:ext>
              </a:extLst>
            </p:cNvPr>
            <p:cNvSpPr txBox="1">
              <a:spLocks/>
            </p:cNvSpPr>
            <p:nvPr/>
          </p:nvSpPr>
          <p:spPr>
            <a:xfrm>
              <a:off x="4591329" y="2262918"/>
              <a:ext cx="1496219" cy="217159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sz="1100" b="0" i="0" strike="noStrike" cap="none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최근 점검일자</a:t>
              </a:r>
              <a:endParaRPr lang="ko-KR" altLang="en-US" sz="1100" b="0" i="0" strike="noStrike" cap="none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C5F9702A-ADDC-91C5-F95F-20598676332B}"/>
                </a:ext>
              </a:extLst>
            </p:cNvPr>
            <p:cNvSpPr txBox="1">
              <a:spLocks/>
            </p:cNvSpPr>
            <p:nvPr/>
          </p:nvSpPr>
          <p:spPr>
            <a:xfrm>
              <a:off x="4577508" y="2455831"/>
              <a:ext cx="1523259" cy="307817"/>
            </a:xfrm>
            <a:prstGeom prst="rect">
              <a:avLst/>
            </a:prstGeom>
            <a:noFill/>
            <a:ln w="0" cap="flat" cmpd="sng">
              <a:solidFill>
                <a:srgbClr val="FFFFFF">
                  <a:alpha val="100000"/>
                </a:srgbClr>
              </a:solidFill>
              <a:prstDash val="solid"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800" b="0" i="0" strike="noStrike" cap="none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2023-08-30</a:t>
              </a:r>
              <a:endParaRPr lang="ko-KR" altLang="en-US" sz="1800" b="0" i="0" strike="noStrike" cap="none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28" name="Picture " descr="C:/Users/PC-19/AppData/Roaming/PolarisOffice/ETemp/13480_23508312/fImage80810195580.png">
              <a:extLst>
                <a:ext uri="{FF2B5EF4-FFF2-40B4-BE49-F238E27FC236}">
                  <a16:creationId xmlns:a16="http://schemas.microsoft.com/office/drawing/2014/main" id="{8ABDFBE5-A8BA-1378-2F36-BC5F55DD3A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290" t="12750" r="4376" b="15687"/>
            <a:stretch>
              <a:fillRect/>
            </a:stretch>
          </p:blipFill>
          <p:spPr>
            <a:xfrm>
              <a:off x="2603580" y="2218116"/>
              <a:ext cx="1501026" cy="566089"/>
            </a:xfrm>
            <a:prstGeom prst="rect">
              <a:avLst/>
            </a:prstGeom>
            <a:noFill/>
          </p:spPr>
        </p:pic>
      </p:grp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CCC86F2A-67D8-5821-851C-1576C8870B86}"/>
              </a:ext>
            </a:extLst>
          </p:cNvPr>
          <p:cNvCxnSpPr/>
          <p:nvPr/>
        </p:nvCxnSpPr>
        <p:spPr>
          <a:xfrm>
            <a:off x="1550504" y="3070623"/>
            <a:ext cx="6831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 0">
            <a:extLst>
              <a:ext uri="{FF2B5EF4-FFF2-40B4-BE49-F238E27FC236}">
                <a16:creationId xmlns:a16="http://schemas.microsoft.com/office/drawing/2014/main" id="{ADEF7F2A-30F8-1E41-80C0-1E583C707E8A}"/>
              </a:ext>
            </a:extLst>
          </p:cNvPr>
          <p:cNvSpPr txBox="1">
            <a:spLocks/>
          </p:cNvSpPr>
          <p:nvPr/>
        </p:nvSpPr>
        <p:spPr>
          <a:xfrm>
            <a:off x="1591225" y="2021206"/>
            <a:ext cx="384175" cy="2641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본사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8CD54293-2085-AD0D-E087-331CD250F141}"/>
              </a:ext>
            </a:extLst>
          </p:cNvPr>
          <p:cNvSpPr txBox="1">
            <a:spLocks/>
          </p:cNvSpPr>
          <p:nvPr/>
        </p:nvSpPr>
        <p:spPr>
          <a:xfrm>
            <a:off x="1994670" y="2021206"/>
            <a:ext cx="374650" cy="2641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자체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8CD8EAD-B6EF-B951-5ABE-F29056109ED4}"/>
              </a:ext>
            </a:extLst>
          </p:cNvPr>
          <p:cNvCxnSpPr/>
          <p:nvPr/>
        </p:nvCxnSpPr>
        <p:spPr>
          <a:xfrm>
            <a:off x="1568909" y="2303875"/>
            <a:ext cx="6831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811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>
            <a:extLst>
              <a:ext uri="{FF2B5EF4-FFF2-40B4-BE49-F238E27FC236}">
                <a16:creationId xmlns:a16="http://schemas.microsoft.com/office/drawing/2014/main" id="{10B18BE8-BAFE-71B0-E55E-248E4E9C8D75}"/>
              </a:ext>
            </a:extLst>
          </p:cNvPr>
          <p:cNvSpPr/>
          <p:nvPr/>
        </p:nvSpPr>
        <p:spPr>
          <a:xfrm>
            <a:off x="1959912" y="2021206"/>
            <a:ext cx="444166" cy="2873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993002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위생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위생 관리 상태를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031531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위생 관리 상태를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AEC0EA8-38C4-8912-3FA2-749237477752}"/>
              </a:ext>
            </a:extLst>
          </p:cNvPr>
          <p:cNvSpPr txBox="1"/>
          <p:nvPr/>
        </p:nvSpPr>
        <p:spPr>
          <a:xfrm>
            <a:off x="341720" y="2643570"/>
            <a:ext cx="4969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홈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A16D25A-4285-D913-BF63-E65762DD28F0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52DD62E7-EF0D-2A7D-3674-3D8F3B21DF6C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A4EA1A77-0084-7C3D-F7AA-B550BF5EA1D9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7594026B-7F75-6F54-4CBC-DC42F15F681C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46" name="그룹 45">
                    <a:extLst>
                      <a:ext uri="{FF2B5EF4-FFF2-40B4-BE49-F238E27FC236}">
                        <a16:creationId xmlns:a16="http://schemas.microsoft.com/office/drawing/2014/main" id="{67C8CE30-ED38-FBE6-8690-1954DB83577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48" name="그룹 47">
                      <a:extLst>
                        <a:ext uri="{FF2B5EF4-FFF2-40B4-BE49-F238E27FC236}">
                          <a16:creationId xmlns:a16="http://schemas.microsoft.com/office/drawing/2014/main" id="{AEF1D974-29F8-EF09-FBEA-ECB05F94749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50" name="직사각형 49">
                        <a:extLst>
                          <a:ext uri="{FF2B5EF4-FFF2-40B4-BE49-F238E27FC236}">
                            <a16:creationId xmlns:a16="http://schemas.microsoft.com/office/drawing/2014/main" id="{127B432B-B070-F981-6106-869E6E138B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51" name="그룹 50">
                        <a:extLst>
                          <a:ext uri="{FF2B5EF4-FFF2-40B4-BE49-F238E27FC236}">
                            <a16:creationId xmlns:a16="http://schemas.microsoft.com/office/drawing/2014/main" id="{412CB7AF-6FDE-1611-FBC8-2E3A0216F5A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52" name="직사각형 51">
                          <a:extLst>
                            <a:ext uri="{FF2B5EF4-FFF2-40B4-BE49-F238E27FC236}">
                              <a16:creationId xmlns:a16="http://schemas.microsoft.com/office/drawing/2014/main" id="{B06477C1-DB4C-6834-2BAC-98D2D5402AE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53" name="그림 52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27C1D86-6413-EEEA-625A-1386B2534608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4" name="그림 53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FA48AFA-46E0-7177-7AC8-5871726FFCF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5" name="그림 54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49F8D927-2ED8-5B07-5B4E-06EB10B23F1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49" name="그림 48">
                      <a:extLst>
                        <a:ext uri="{FF2B5EF4-FFF2-40B4-BE49-F238E27FC236}">
                          <a16:creationId xmlns:a16="http://schemas.microsoft.com/office/drawing/2014/main" id="{012A3E5E-8386-6DA0-626D-D44FFDFA942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7" name="Rect 0">
                    <a:extLst>
                      <a:ext uri="{FF2B5EF4-FFF2-40B4-BE49-F238E27FC236}">
                        <a16:creationId xmlns:a16="http://schemas.microsoft.com/office/drawing/2014/main" id="{6286CAF4-FDA7-E461-2522-5BCF6104BA6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9455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공과금 및 월세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본사 청구액 납부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매장 위생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5012A0D2-E733-6659-3AE0-7C270587F7CF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42" name="Rect 0">
                <a:extLst>
                  <a:ext uri="{FF2B5EF4-FFF2-40B4-BE49-F238E27FC236}">
                    <a16:creationId xmlns:a16="http://schemas.microsoft.com/office/drawing/2014/main" id="{DA6594E7-E6D4-2158-C282-EFE44E1CD84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Rect 0">
                <a:extLst>
                  <a:ext uri="{FF2B5EF4-FFF2-40B4-BE49-F238E27FC236}">
                    <a16:creationId xmlns:a16="http://schemas.microsoft.com/office/drawing/2014/main" id="{04096A60-3F8D-0505-52BF-D3118AC01E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0" name="Rect 0">
              <a:extLst>
                <a:ext uri="{FF2B5EF4-FFF2-40B4-BE49-F238E27FC236}">
                  <a16:creationId xmlns:a16="http://schemas.microsoft.com/office/drawing/2014/main" id="{DB0ABCCE-64CD-53DC-8D36-26B076324D89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2FC2B6D-3260-5A6B-72D7-3C8FDE29D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25880"/>
              </p:ext>
            </p:extLst>
          </p:nvPr>
        </p:nvGraphicFramePr>
        <p:xfrm>
          <a:off x="1900484" y="3127451"/>
          <a:ext cx="6262930" cy="25895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2586">
                  <a:extLst>
                    <a:ext uri="{9D8B030D-6E8A-4147-A177-3AD203B41FA5}">
                      <a16:colId xmlns:a16="http://schemas.microsoft.com/office/drawing/2014/main" val="4290631858"/>
                    </a:ext>
                  </a:extLst>
                </a:gridCol>
                <a:gridCol w="1252586">
                  <a:extLst>
                    <a:ext uri="{9D8B030D-6E8A-4147-A177-3AD203B41FA5}">
                      <a16:colId xmlns:a16="http://schemas.microsoft.com/office/drawing/2014/main" val="1361200602"/>
                    </a:ext>
                  </a:extLst>
                </a:gridCol>
                <a:gridCol w="1252586">
                  <a:extLst>
                    <a:ext uri="{9D8B030D-6E8A-4147-A177-3AD203B41FA5}">
                      <a16:colId xmlns:a16="http://schemas.microsoft.com/office/drawing/2014/main" val="3417395318"/>
                    </a:ext>
                  </a:extLst>
                </a:gridCol>
                <a:gridCol w="1252586">
                  <a:extLst>
                    <a:ext uri="{9D8B030D-6E8A-4147-A177-3AD203B41FA5}">
                      <a16:colId xmlns:a16="http://schemas.microsoft.com/office/drawing/2014/main" val="2803523678"/>
                    </a:ext>
                  </a:extLst>
                </a:gridCol>
                <a:gridCol w="1252586">
                  <a:extLst>
                    <a:ext uri="{9D8B030D-6E8A-4147-A177-3AD203B41FA5}">
                      <a16:colId xmlns:a16="http://schemas.microsoft.com/office/drawing/2014/main" val="3408843686"/>
                    </a:ext>
                  </a:extLst>
                </a:gridCol>
              </a:tblGrid>
              <a:tr h="5286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첨부파일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점검완료</a:t>
                      </a:r>
                      <a:endParaRPr lang="en-US" altLang="ko-KR" sz="105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</a:rPr>
                        <a:t>여부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점검일자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021073"/>
                  </a:ext>
                </a:extLst>
              </a:tr>
              <a:tr h="412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자체 위생 점검</a:t>
                      </a:r>
                      <a:r>
                        <a:rPr kumimoji="0" lang="en-US" altLang="ko-KR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2023-11-11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972095"/>
                  </a:ext>
                </a:extLst>
              </a:tr>
              <a:tr h="412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자체 위생 점검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2023-11-04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07955"/>
                  </a:ext>
                </a:extLst>
              </a:tr>
              <a:tr h="412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자체 위생 점검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2023-10-28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263104"/>
                  </a:ext>
                </a:extLst>
              </a:tr>
              <a:tr h="412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자체 위생 점검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2023-10-21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5486498"/>
                  </a:ext>
                </a:extLst>
              </a:tr>
              <a:tr h="412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자체 위생 점검</a:t>
                      </a:r>
                      <a:r>
                        <a:rPr kumimoji="0" lang="en-US" altLang="ko-K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endParaRPr kumimoji="0" lang="ko-KR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2023-10-14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4859999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9263B521-AC7A-F053-96AC-FDF717762D1B}"/>
              </a:ext>
            </a:extLst>
          </p:cNvPr>
          <p:cNvGrpSpPr/>
          <p:nvPr/>
        </p:nvGrpSpPr>
        <p:grpSpPr>
          <a:xfrm>
            <a:off x="1657672" y="2608311"/>
            <a:ext cx="6410206" cy="336550"/>
            <a:chOff x="1657672" y="2608311"/>
            <a:chExt cx="6410206" cy="336550"/>
          </a:xfrm>
        </p:grpSpPr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E8064991-A2EC-37B5-E044-695E0CA21213}"/>
                </a:ext>
              </a:extLst>
            </p:cNvPr>
            <p:cNvSpPr txBox="1">
              <a:spLocks/>
            </p:cNvSpPr>
            <p:nvPr/>
          </p:nvSpPr>
          <p:spPr>
            <a:xfrm>
              <a:off x="1657672" y="2678796"/>
              <a:ext cx="566420" cy="2609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non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Display</a:t>
              </a:r>
              <a:endPara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162F535B-2A35-94ED-9607-19128FC8A3E6}"/>
                </a:ext>
              </a:extLst>
            </p:cNvPr>
            <p:cNvSpPr>
              <a:spLocks/>
            </p:cNvSpPr>
            <p:nvPr/>
          </p:nvSpPr>
          <p:spPr>
            <a:xfrm>
              <a:off x="2267907" y="2678796"/>
              <a:ext cx="695960" cy="26606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C183BE88-7CC2-CE77-6E27-22460EF04CB2}"/>
                </a:ext>
              </a:extLst>
            </p:cNvPr>
            <p:cNvSpPr txBox="1">
              <a:spLocks/>
            </p:cNvSpPr>
            <p:nvPr/>
          </p:nvSpPr>
          <p:spPr>
            <a:xfrm>
              <a:off x="2408877" y="2679431"/>
              <a:ext cx="1397000" cy="26479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100" b="0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5     </a:t>
              </a:r>
              <a:r>
                <a:rPr sz="1100" b="0" i="0" strike="noStrike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∨</a:t>
              </a:r>
              <a:endParaRPr lang="ko-KR" altLang="en-US" sz="1100" b="0" i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863111AF-D194-304A-E7BF-2301143AD17A}"/>
                </a:ext>
              </a:extLst>
            </p:cNvPr>
            <p:cNvSpPr>
              <a:spLocks/>
            </p:cNvSpPr>
            <p:nvPr/>
          </p:nvSpPr>
          <p:spPr>
            <a:xfrm>
              <a:off x="6190183" y="2608311"/>
              <a:ext cx="1877695" cy="331470"/>
            </a:xfrm>
            <a:prstGeom prst="roundRect">
              <a:avLst>
                <a:gd name="adj" fmla="val 14126"/>
              </a:avLst>
            </a:prstGeom>
            <a:solidFill>
              <a:srgbClr val="E7E6E6"/>
            </a:solidFill>
            <a:ln w="0">
              <a:noFill/>
              <a:prstDash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3" name="Picture " descr="C:/Users/PC-19/AppData/Roaming/PolarisOffice/ETemp/13480_23508312/fImage931101375200.png">
              <a:extLst>
                <a:ext uri="{FF2B5EF4-FFF2-40B4-BE49-F238E27FC236}">
                  <a16:creationId xmlns:a16="http://schemas.microsoft.com/office/drawing/2014/main" id="{1E44507D-1201-3D2D-E98C-B9AD838881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7867" y="2732309"/>
              <a:ext cx="177165" cy="177165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276A9148-35FF-70D9-610F-EE3455C2909A}"/>
                </a:ext>
              </a:extLst>
            </p:cNvPr>
            <p:cNvSpPr txBox="1">
              <a:spLocks/>
            </p:cNvSpPr>
            <p:nvPr/>
          </p:nvSpPr>
          <p:spPr>
            <a:xfrm>
              <a:off x="6621712" y="2688494"/>
              <a:ext cx="963295" cy="248285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>
                  <a:solidFill>
                    <a:srgbClr val="A6A6A6"/>
                  </a:solidFill>
                  <a:latin typeface="맑은 고딕" charset="0"/>
                  <a:ea typeface="맑은 고딕" charset="0"/>
                </a:rPr>
                <a:t>Search</a:t>
              </a:r>
              <a:endParaRPr lang="ko-KR" altLang="en-US" sz="1000" b="0" i="0" strike="noStrike" cap="none">
                <a:solidFill>
                  <a:srgbClr val="A6A6A6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5" name="Picture " descr="C:/Users/PC-19/AppData/Roaming/PolarisOffice/ETemp/13480_23508312/fImage1570101357448.png">
            <a:extLst>
              <a:ext uri="{FF2B5EF4-FFF2-40B4-BE49-F238E27FC236}">
                <a16:creationId xmlns:a16="http://schemas.microsoft.com/office/drawing/2014/main" id="{661A6528-9BFE-50F9-F57A-4DA581569E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831" y="6120626"/>
            <a:ext cx="1554480" cy="358775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sp>
        <p:nvSpPr>
          <p:cNvPr id="16" name="Rect 0">
            <a:extLst>
              <a:ext uri="{FF2B5EF4-FFF2-40B4-BE49-F238E27FC236}">
                <a16:creationId xmlns:a16="http://schemas.microsoft.com/office/drawing/2014/main" id="{3A1554BA-8FAD-9FB5-F096-E3395E522082}"/>
              </a:ext>
            </a:extLst>
          </p:cNvPr>
          <p:cNvSpPr>
            <a:spLocks/>
          </p:cNvSpPr>
          <p:nvPr/>
        </p:nvSpPr>
        <p:spPr>
          <a:xfrm>
            <a:off x="4589159" y="3685794"/>
            <a:ext cx="805612" cy="24801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lumOff val="0"/>
            </a:schemeClr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다운로드</a:t>
            </a: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78A8F741-6C7C-5213-6FE7-0E698235222F}"/>
              </a:ext>
            </a:extLst>
          </p:cNvPr>
          <p:cNvSpPr>
            <a:spLocks/>
          </p:cNvSpPr>
          <p:nvPr/>
        </p:nvSpPr>
        <p:spPr>
          <a:xfrm>
            <a:off x="4581780" y="4140569"/>
            <a:ext cx="805612" cy="24801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lumOff val="0"/>
            </a:schemeClr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다운로드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C493CC60-6F81-2BEE-30BB-22C4F5CF7BC9}"/>
              </a:ext>
            </a:extLst>
          </p:cNvPr>
          <p:cNvSpPr>
            <a:spLocks/>
          </p:cNvSpPr>
          <p:nvPr/>
        </p:nvSpPr>
        <p:spPr>
          <a:xfrm>
            <a:off x="4589159" y="4572159"/>
            <a:ext cx="805612" cy="24801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lumOff val="0"/>
            </a:schemeClr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다운로드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11B23B72-F0D3-1964-F79A-FB1A176B1741}"/>
              </a:ext>
            </a:extLst>
          </p:cNvPr>
          <p:cNvSpPr>
            <a:spLocks/>
          </p:cNvSpPr>
          <p:nvPr/>
        </p:nvSpPr>
        <p:spPr>
          <a:xfrm>
            <a:off x="4572226" y="4973225"/>
            <a:ext cx="805612" cy="24801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lumOff val="0"/>
            </a:schemeClr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다운로드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4114D00D-91C5-EAEA-1B74-10228CDB50CC}"/>
              </a:ext>
            </a:extLst>
          </p:cNvPr>
          <p:cNvSpPr>
            <a:spLocks/>
          </p:cNvSpPr>
          <p:nvPr/>
        </p:nvSpPr>
        <p:spPr>
          <a:xfrm>
            <a:off x="4595975" y="5403201"/>
            <a:ext cx="805612" cy="248016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  <a:lumOff val="0"/>
            </a:schemeClr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 dirty="0" err="1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다운로드</a:t>
            </a:r>
            <a:endParaRPr lang="ko-KR" altLang="en-US" sz="11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ADEF7F2A-30F8-1E41-80C0-1E583C707E8A}"/>
              </a:ext>
            </a:extLst>
          </p:cNvPr>
          <p:cNvSpPr txBox="1">
            <a:spLocks/>
          </p:cNvSpPr>
          <p:nvPr/>
        </p:nvSpPr>
        <p:spPr>
          <a:xfrm>
            <a:off x="1591225" y="2021206"/>
            <a:ext cx="384175" cy="2641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본사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8CD54293-2085-AD0D-E087-331CD250F141}"/>
              </a:ext>
            </a:extLst>
          </p:cNvPr>
          <p:cNvSpPr txBox="1">
            <a:spLocks/>
          </p:cNvSpPr>
          <p:nvPr/>
        </p:nvSpPr>
        <p:spPr>
          <a:xfrm>
            <a:off x="1994670" y="2021206"/>
            <a:ext cx="374650" cy="26416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자체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88CD8EAD-B6EF-B951-5ABE-F29056109ED4}"/>
              </a:ext>
            </a:extLst>
          </p:cNvPr>
          <p:cNvCxnSpPr/>
          <p:nvPr/>
        </p:nvCxnSpPr>
        <p:spPr>
          <a:xfrm>
            <a:off x="1568909" y="2303875"/>
            <a:ext cx="68313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 0">
            <a:extLst>
              <a:ext uri="{FF2B5EF4-FFF2-40B4-BE49-F238E27FC236}">
                <a16:creationId xmlns:a16="http://schemas.microsoft.com/office/drawing/2014/main" id="{1D8A57E7-EE2D-6AA3-2DF6-EB9342BC33FA}"/>
              </a:ext>
            </a:extLst>
          </p:cNvPr>
          <p:cNvSpPr>
            <a:spLocks/>
          </p:cNvSpPr>
          <p:nvPr/>
        </p:nvSpPr>
        <p:spPr>
          <a:xfrm>
            <a:off x="6851853" y="5766545"/>
            <a:ext cx="415925" cy="2660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6" name="Rect 0">
            <a:extLst>
              <a:ext uri="{FF2B5EF4-FFF2-40B4-BE49-F238E27FC236}">
                <a16:creationId xmlns:a16="http://schemas.microsoft.com/office/drawing/2014/main" id="{AF055F04-C484-0419-C069-747461EE1E07}"/>
              </a:ext>
            </a:extLst>
          </p:cNvPr>
          <p:cNvSpPr txBox="1">
            <a:spLocks/>
          </p:cNvSpPr>
          <p:nvPr/>
        </p:nvSpPr>
        <p:spPr>
          <a:xfrm>
            <a:off x="6885508" y="5767180"/>
            <a:ext cx="407670" cy="261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등록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Rect 0">
            <a:extLst>
              <a:ext uri="{FF2B5EF4-FFF2-40B4-BE49-F238E27FC236}">
                <a16:creationId xmlns:a16="http://schemas.microsoft.com/office/drawing/2014/main" id="{5D945B9F-5D2D-ED9E-D749-41785F66BFCC}"/>
              </a:ext>
            </a:extLst>
          </p:cNvPr>
          <p:cNvSpPr>
            <a:spLocks/>
          </p:cNvSpPr>
          <p:nvPr/>
        </p:nvSpPr>
        <p:spPr>
          <a:xfrm>
            <a:off x="7371918" y="5766545"/>
            <a:ext cx="695960" cy="266065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Rect 0">
            <a:extLst>
              <a:ext uri="{FF2B5EF4-FFF2-40B4-BE49-F238E27FC236}">
                <a16:creationId xmlns:a16="http://schemas.microsoft.com/office/drawing/2014/main" id="{E886C43B-0E19-B98A-D94C-8F6FAC3E1D4F}"/>
              </a:ext>
            </a:extLst>
          </p:cNvPr>
          <p:cNvSpPr txBox="1">
            <a:spLocks/>
          </p:cNvSpPr>
          <p:nvPr/>
        </p:nvSpPr>
        <p:spPr>
          <a:xfrm>
            <a:off x="7383983" y="5767180"/>
            <a:ext cx="713105" cy="26098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선택삭제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6" name="Rect 0">
            <a:extLst>
              <a:ext uri="{FF2B5EF4-FFF2-40B4-BE49-F238E27FC236}">
                <a16:creationId xmlns:a16="http://schemas.microsoft.com/office/drawing/2014/main" id="{7202F24A-2370-36D5-385A-A363B9DBDBCF}"/>
              </a:ext>
            </a:extLst>
          </p:cNvPr>
          <p:cNvSpPr>
            <a:spLocks/>
          </p:cNvSpPr>
          <p:nvPr/>
        </p:nvSpPr>
        <p:spPr>
          <a:xfrm>
            <a:off x="1990824" y="3758724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>
            <a:extLst>
              <a:ext uri="{FF2B5EF4-FFF2-40B4-BE49-F238E27FC236}">
                <a16:creationId xmlns:a16="http://schemas.microsoft.com/office/drawing/2014/main" id="{B1927DE4-C385-0477-6C2D-5B6356E3AF2C}"/>
              </a:ext>
            </a:extLst>
          </p:cNvPr>
          <p:cNvSpPr>
            <a:spLocks/>
          </p:cNvSpPr>
          <p:nvPr/>
        </p:nvSpPr>
        <p:spPr>
          <a:xfrm>
            <a:off x="1993009" y="4198620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8" name="Rect 0">
            <a:extLst>
              <a:ext uri="{FF2B5EF4-FFF2-40B4-BE49-F238E27FC236}">
                <a16:creationId xmlns:a16="http://schemas.microsoft.com/office/drawing/2014/main" id="{870ACC82-5985-7A43-92DD-6D0633CEA15C}"/>
              </a:ext>
            </a:extLst>
          </p:cNvPr>
          <p:cNvSpPr>
            <a:spLocks/>
          </p:cNvSpPr>
          <p:nvPr/>
        </p:nvSpPr>
        <p:spPr>
          <a:xfrm>
            <a:off x="1990824" y="4587854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9" name="Rect 0">
            <a:extLst>
              <a:ext uri="{FF2B5EF4-FFF2-40B4-BE49-F238E27FC236}">
                <a16:creationId xmlns:a16="http://schemas.microsoft.com/office/drawing/2014/main" id="{5D6830BF-0F3F-EB3B-D88D-A010C676DDCB}"/>
              </a:ext>
            </a:extLst>
          </p:cNvPr>
          <p:cNvSpPr>
            <a:spLocks/>
          </p:cNvSpPr>
          <p:nvPr/>
        </p:nvSpPr>
        <p:spPr>
          <a:xfrm>
            <a:off x="1992594" y="5027750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0" name="Rect 0">
            <a:extLst>
              <a:ext uri="{FF2B5EF4-FFF2-40B4-BE49-F238E27FC236}">
                <a16:creationId xmlns:a16="http://schemas.microsoft.com/office/drawing/2014/main" id="{793A64AE-BC35-4322-3C48-114C54459972}"/>
              </a:ext>
            </a:extLst>
          </p:cNvPr>
          <p:cNvSpPr>
            <a:spLocks/>
          </p:cNvSpPr>
          <p:nvPr/>
        </p:nvSpPr>
        <p:spPr>
          <a:xfrm>
            <a:off x="1990824" y="5451644"/>
            <a:ext cx="137160" cy="15113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6187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899B0E-C0EA-10E9-7D10-74C6DBA5539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47041" y="1990774"/>
            <a:ext cx="7034818" cy="478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창업상담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가맹상담관리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2"/>
          <a:ext cx="3679954" cy="51815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dirty="0"/>
                        <a:t>상세보기에서 </a:t>
                      </a:r>
                      <a:endParaRPr lang="en-US" altLang="ko-KR" sz="1100" dirty="0"/>
                    </a:p>
                    <a:p>
                      <a:r>
                        <a:rPr lang="ko-KR" altLang="en-US" sz="1100" dirty="0"/>
                        <a:t>창업희망지역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예상 창업비용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점포보유유무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상가주소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상담희망시간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문의내용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문의내용상세를</a:t>
                      </a:r>
                      <a:r>
                        <a:rPr lang="ko-KR" altLang="en-US" sz="1100" dirty="0"/>
                        <a:t> 조회할 수 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상담 완료 여부는 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[Y, N]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로 두 가지 상태가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홈페이지의 가맹상담 폼을 통해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상담 신청이 들어온 내역을 조회할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2320137" y="-25199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BBF70F-2FC9-97CD-1A1B-D07CE8FE63A5}"/>
              </a:ext>
            </a:extLst>
          </p:cNvPr>
          <p:cNvGrpSpPr/>
          <p:nvPr/>
        </p:nvGrpSpPr>
        <p:grpSpPr>
          <a:xfrm>
            <a:off x="1398782" y="2017018"/>
            <a:ext cx="6901938" cy="4607302"/>
            <a:chOff x="1398782" y="2017018"/>
            <a:chExt cx="6901938" cy="4607302"/>
          </a:xfrm>
        </p:grpSpPr>
        <p:sp>
          <p:nvSpPr>
            <p:cNvPr id="40" name="Rect 0">
              <a:extLst>
                <a:ext uri="{FF2B5EF4-FFF2-40B4-BE49-F238E27FC236}">
                  <a16:creationId xmlns:a16="http://schemas.microsoft.com/office/drawing/2014/main" id="{7B58401E-17D1-67C4-D96F-790D0C110920}"/>
                </a:ext>
              </a:extLst>
            </p:cNvPr>
            <p:cNvSpPr txBox="1">
              <a:spLocks/>
            </p:cNvSpPr>
            <p:nvPr/>
          </p:nvSpPr>
          <p:spPr>
            <a:xfrm>
              <a:off x="1398782" y="2017018"/>
              <a:ext cx="1950703" cy="3077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r>
                <a:rPr lang="ko-KR" altLang="en-US" sz="1400" b="1" dirty="0"/>
                <a:t>가맹상담관리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4BE5587-EDDF-9D12-E783-1FC392B3C480}"/>
                </a:ext>
              </a:extLst>
            </p:cNvPr>
            <p:cNvSpPr/>
            <p:nvPr/>
          </p:nvSpPr>
          <p:spPr>
            <a:xfrm>
              <a:off x="1469904" y="2730873"/>
              <a:ext cx="6830816" cy="3893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1A629D8-5A37-7351-0E05-76E90BB7B5D5}"/>
                </a:ext>
              </a:extLst>
            </p:cNvPr>
            <p:cNvGrpSpPr/>
            <p:nvPr/>
          </p:nvGrpSpPr>
          <p:grpSpPr>
            <a:xfrm>
              <a:off x="1643032" y="2875316"/>
              <a:ext cx="6398120" cy="3255502"/>
              <a:chOff x="885448" y="3190375"/>
              <a:chExt cx="6693240" cy="3136255"/>
            </a:xfrm>
          </p:grpSpPr>
          <p:cxnSp>
            <p:nvCxnSpPr>
              <p:cNvPr id="11" name="Rect 0">
                <a:extLst>
                  <a:ext uri="{FF2B5EF4-FFF2-40B4-BE49-F238E27FC236}">
                    <a16:creationId xmlns:a16="http://schemas.microsoft.com/office/drawing/2014/main" id="{F3287D6C-D65B-3C8E-F462-AF36CF6879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190375"/>
                <a:ext cx="6692400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t 0">
                <a:extLst>
                  <a:ext uri="{FF2B5EF4-FFF2-40B4-BE49-F238E27FC236}">
                    <a16:creationId xmlns:a16="http://schemas.microsoft.com/office/drawing/2014/main" id="{CC7DFF94-C528-D805-6471-A8D762ADF6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9" y="3624081"/>
                <a:ext cx="6693239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 0">
                <a:extLst>
                  <a:ext uri="{FF2B5EF4-FFF2-40B4-BE49-F238E27FC236}">
                    <a16:creationId xmlns:a16="http://schemas.microsoft.com/office/drawing/2014/main" id="{B1321436-5BE6-13AC-DBED-D69304AD8F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365" y="3283095"/>
                <a:ext cx="6512711" cy="26685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순번</a:t>
                </a:r>
                <a:r>
                  <a:rPr sz="1200" dirty="0">
                    <a:latin typeface="맑은 고딕" charset="0"/>
                    <a:ea typeface="맑은 고딕" charset="0"/>
                  </a:rPr>
                  <a:t>   </a:t>
                </a:r>
                <a:r>
                  <a:rPr lang="en-US" sz="1200" dirty="0">
                    <a:latin typeface="맑은 고딕" charset="0"/>
                    <a:ea typeface="맑은 고딕" charset="0"/>
                  </a:rPr>
                  <a:t>  </a:t>
                </a:r>
                <a:r>
                  <a:rPr sz="1200" dirty="0">
                    <a:latin typeface="맑은 고딕" charset="0"/>
                    <a:ea typeface="맑은 고딕" charset="0"/>
                  </a:rPr>
                  <a:t> </a:t>
                </a: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신청자명            전화번호          연락 여부         계약 현황</a:t>
                </a:r>
              </a:p>
            </p:txBody>
          </p:sp>
          <p:cxnSp>
            <p:nvCxnSpPr>
              <p:cNvPr id="15" name="Rect 0">
                <a:extLst>
                  <a:ext uri="{FF2B5EF4-FFF2-40B4-BE49-F238E27FC236}">
                    <a16:creationId xmlns:a16="http://schemas.microsoft.com/office/drawing/2014/main" id="{9F26D005-B856-6EF0-CCD6-498735B824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448" y="6326630"/>
                <a:ext cx="6692400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Rect 0">
                <a:extLst>
                  <a:ext uri="{FF2B5EF4-FFF2-40B4-BE49-F238E27FC236}">
                    <a16:creationId xmlns:a16="http://schemas.microsoft.com/office/drawing/2014/main" id="{4401BF4F-216B-CD8A-B757-A015C308FE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09904" y="3668288"/>
                <a:ext cx="404121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lnSpc>
                    <a:spcPct val="200000"/>
                  </a:lnSpc>
                  <a:buFontTx/>
                  <a:buNone/>
                </a:pPr>
                <a:r>
                  <a:rPr sz="1200" dirty="0">
                    <a:latin typeface="맑은 고딕" charset="0"/>
                    <a:ea typeface="맑은 고딕" charset="0"/>
                  </a:rPr>
                  <a:t> </a:t>
                </a:r>
                <a:r>
                  <a:rPr lang="en-US" sz="1200" b="1" dirty="0">
                    <a:solidFill>
                      <a:schemeClr val="accent1"/>
                    </a:solidFill>
                    <a:latin typeface="맑은 고딕" charset="0"/>
                    <a:ea typeface="맑은 고딕" charset="0"/>
                  </a:rPr>
                  <a:t>1</a:t>
                </a:r>
                <a:r>
                  <a:rPr lang="en-US" sz="1200" b="1" dirty="0">
                    <a:latin typeface="맑은 고딕" charset="0"/>
                    <a:ea typeface="맑은 고딕" charset="0"/>
                  </a:rPr>
                  <a:t> </a:t>
                </a:r>
              </a:p>
              <a:p>
                <a:pPr marL="0" indent="0" algn="ctr" defTabSz="914400" rtl="0" eaLnBrk="1" latinLnBrk="0" hangingPunct="1">
                  <a:lnSpc>
                    <a:spcPct val="200000"/>
                  </a:lnSpc>
                  <a:buFontTx/>
                  <a:buNone/>
                </a:pPr>
                <a:r>
                  <a:rPr lang="en-US" altLang="ko-KR" sz="1200" b="1" dirty="0">
                    <a:latin typeface="맑은 고딕" charset="0"/>
                    <a:ea typeface="맑은 고딕" charset="0"/>
                  </a:rPr>
                  <a:t> </a:t>
                </a:r>
                <a:r>
                  <a:rPr lang="en-US" altLang="ko-KR" sz="1200" b="1" dirty="0">
                    <a:solidFill>
                      <a:schemeClr val="accent1"/>
                    </a:solidFill>
                    <a:latin typeface="맑은 고딕" charset="0"/>
                    <a:ea typeface="맑은 고딕" charset="0"/>
                  </a:rPr>
                  <a:t>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 3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 4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 5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 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 7</a:t>
                </a:r>
                <a:endParaRPr lang="ko-KR" altLang="en-US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7" name="Rect 0">
                <a:extLst>
                  <a:ext uri="{FF2B5EF4-FFF2-40B4-BE49-F238E27FC236}">
                    <a16:creationId xmlns:a16="http://schemas.microsoft.com/office/drawing/2014/main" id="{84713BE7-7FF4-DAB9-A556-E91FF6CB7F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0960" y="3668288"/>
                <a:ext cx="1027942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맑은 고딕" charset="0"/>
                    <a:ea typeface="맑은 고딕" charset="0"/>
                  </a:rPr>
                  <a:t>홍길동</a:t>
                </a:r>
                <a:endPara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b="1" dirty="0" err="1">
                    <a:solidFill>
                      <a:schemeClr val="accent1"/>
                    </a:solidFill>
                    <a:latin typeface="맑은 고딕" charset="0"/>
                    <a:ea typeface="맑은 고딕" charset="0"/>
                  </a:rPr>
                  <a:t>일길동</a:t>
                </a:r>
                <a:endPara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이길동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삼길동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사길동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오길동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육길동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8" name="Rect 0">
                <a:extLst>
                  <a:ext uri="{FF2B5EF4-FFF2-40B4-BE49-F238E27FC236}">
                    <a16:creationId xmlns:a16="http://schemas.microsoft.com/office/drawing/2014/main" id="{904D2BBA-01AD-D339-65CD-691599546D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54607" y="3668288"/>
                <a:ext cx="1644546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latin typeface="맑은 고딕" charset="0"/>
                    <a:ea typeface="맑은 고딕" charset="0"/>
                  </a:rPr>
                  <a:t>010-1234-5678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latin typeface="맑은 고딕" charset="0"/>
                    <a:ea typeface="맑은 고딕" charset="0"/>
                  </a:rPr>
                  <a:t>010-1111-2222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010-2222-3333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010-4444-5555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010-7777-5678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010-8888-2222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010-2222-9999</a:t>
                </a:r>
              </a:p>
            </p:txBody>
          </p:sp>
          <p:sp>
            <p:nvSpPr>
              <p:cNvPr id="33" name="Rect 0">
                <a:extLst>
                  <a:ext uri="{FF2B5EF4-FFF2-40B4-BE49-F238E27FC236}">
                    <a16:creationId xmlns:a16="http://schemas.microsoft.com/office/drawing/2014/main" id="{355B27F0-20F1-97DF-62AB-CE738FED7A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60778" y="3668288"/>
                <a:ext cx="664891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b="1" dirty="0">
                    <a:solidFill>
                      <a:schemeClr val="accent1"/>
                    </a:solidFill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</p:txBody>
          </p:sp>
          <p:sp>
            <p:nvSpPr>
              <p:cNvPr id="48" name="Rect 0">
                <a:extLst>
                  <a:ext uri="{FF2B5EF4-FFF2-40B4-BE49-F238E27FC236}">
                    <a16:creationId xmlns:a16="http://schemas.microsoft.com/office/drawing/2014/main" id="{C39C7C61-98E1-8D1E-D20C-5FB855CDB2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25668" y="3668288"/>
                <a:ext cx="1644546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b="1" dirty="0" err="1">
                    <a:solidFill>
                      <a:schemeClr val="accent1"/>
                    </a:solidFill>
                    <a:latin typeface="맑은 고딕" charset="0"/>
                    <a:ea typeface="맑은 고딕" charset="0"/>
                  </a:rPr>
                  <a:t>연락전</a:t>
                </a:r>
                <a:endPara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b="1" dirty="0">
                    <a:solidFill>
                      <a:schemeClr val="accent1"/>
                    </a:solidFill>
                    <a:latin typeface="맑은 고딕" charset="0"/>
                    <a:ea typeface="맑은 고딕" charset="0"/>
                  </a:rPr>
                  <a:t>예약예정</a:t>
                </a:r>
                <a:endPara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계약실패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계약완료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 err="1">
                    <a:latin typeface="맑은 고딕" charset="0"/>
                    <a:ea typeface="맑은 고딕" charset="0"/>
                  </a:rPr>
                  <a:t>연락전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예약예정</a:t>
                </a:r>
                <a:endParaRPr lang="en-US" altLang="ko-KR" sz="1200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계약실패</a:t>
                </a:r>
              </a:p>
            </p:txBody>
          </p:sp>
        </p:grpSp>
        <p:pic>
          <p:nvPicPr>
            <p:cNvPr id="49" name="Picture " descr="C:/Users/PC-05/AppData/Roaming/PolarisOffice/ETemp/5392_7985736/fImage8246124722391.png">
              <a:extLst>
                <a:ext uri="{FF2B5EF4-FFF2-40B4-BE49-F238E27FC236}">
                  <a16:creationId xmlns:a16="http://schemas.microsoft.com/office/drawing/2014/main" id="{7092EA4C-F681-D468-896B-992E64530D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8865" y="6248741"/>
              <a:ext cx="1106455" cy="290774"/>
            </a:xfrm>
            <a:prstGeom prst="rect">
              <a:avLst/>
            </a:prstGeom>
            <a:noFill/>
          </p:spPr>
        </p:pic>
        <p:pic>
          <p:nvPicPr>
            <p:cNvPr id="50" name="Picture ">
              <a:extLst>
                <a:ext uri="{FF2B5EF4-FFF2-40B4-BE49-F238E27FC236}">
                  <a16:creationId xmlns:a16="http://schemas.microsoft.com/office/drawing/2014/main" id="{55423ECA-A18D-3248-FADB-378755786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11659" y="2376811"/>
              <a:ext cx="309880" cy="339090"/>
            </a:xfrm>
            <a:prstGeom prst="rect">
              <a:avLst/>
            </a:prstGeom>
            <a:noFill/>
          </p:spPr>
        </p:pic>
        <p:sp>
          <p:nvSpPr>
            <p:cNvPr id="51" name="Rect 0">
              <a:extLst>
                <a:ext uri="{FF2B5EF4-FFF2-40B4-BE49-F238E27FC236}">
                  <a16:creationId xmlns:a16="http://schemas.microsoft.com/office/drawing/2014/main" id="{62D8EE0F-CB20-276E-FC95-28682A37D2A3}"/>
                </a:ext>
              </a:extLst>
            </p:cNvPr>
            <p:cNvSpPr txBox="1">
              <a:spLocks/>
            </p:cNvSpPr>
            <p:nvPr/>
          </p:nvSpPr>
          <p:spPr>
            <a:xfrm>
              <a:off x="1820269" y="2393321"/>
              <a:ext cx="4189095" cy="27699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 b="1" dirty="0" err="1">
                  <a:latin typeface="맑은 고딕" charset="0"/>
                  <a:ea typeface="맑은 고딕" charset="0"/>
                </a:rPr>
                <a:t>관리자님</a:t>
              </a:r>
              <a:r>
                <a:rPr sz="1200" b="1" dirty="0">
                  <a:latin typeface="맑은 고딕" charset="0"/>
                  <a:ea typeface="맑은 고딕" charset="0"/>
                </a:rPr>
                <a:t>, </a:t>
              </a:r>
              <a:r>
                <a:rPr sz="1200" b="1" dirty="0" err="1">
                  <a:latin typeface="맑은 고딕" charset="0"/>
                  <a:ea typeface="맑은 고딕" charset="0"/>
                </a:rPr>
                <a:t>새로운</a:t>
              </a:r>
              <a:r>
                <a:rPr sz="1200" b="1" dirty="0"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latin typeface="맑은 고딕" charset="0"/>
                  <a:ea typeface="맑은 고딕" charset="0"/>
                </a:rPr>
                <a:t>상담이</a:t>
              </a:r>
              <a:r>
                <a:rPr sz="1200" b="1" dirty="0">
                  <a:latin typeface="맑은 고딕" charset="0"/>
                  <a:ea typeface="맑은 고딕" charset="0"/>
                </a:rPr>
                <a:t> </a:t>
              </a:r>
              <a:r>
                <a:rPr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2건</a:t>
              </a:r>
              <a:r>
                <a:rPr sz="1200" b="1" dirty="0">
                  <a:latin typeface="맑은 고딕" charset="0"/>
                  <a:ea typeface="맑은 고딕" charset="0"/>
                </a:rPr>
                <a:t> </a:t>
              </a:r>
              <a:r>
                <a:rPr sz="1200" b="1" dirty="0" err="1">
                  <a:latin typeface="맑은 고딕" charset="0"/>
                  <a:ea typeface="맑은 고딕" charset="0"/>
                </a:rPr>
                <a:t>등록되었습니다</a:t>
              </a:r>
              <a:r>
                <a:rPr sz="1200" b="1" dirty="0">
                  <a:latin typeface="맑은 고딕" charset="0"/>
                  <a:ea typeface="맑은 고딕" charset="0"/>
                </a:rPr>
                <a:t>.</a:t>
              </a:r>
              <a:endParaRPr lang="ko-KR" altLang="en-US" sz="1200" b="1" dirty="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C4ACD101-BC93-F17A-8198-E69722083F81}"/>
                </a:ext>
              </a:extLst>
            </p:cNvPr>
            <p:cNvGrpSpPr/>
            <p:nvPr/>
          </p:nvGrpSpPr>
          <p:grpSpPr>
            <a:xfrm>
              <a:off x="7028885" y="3490289"/>
              <a:ext cx="869744" cy="2459215"/>
              <a:chOff x="6967925" y="3490289"/>
              <a:chExt cx="869744" cy="2459215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572AC6ED-63FC-F7E0-21DB-C3D9E3119E1A}"/>
                  </a:ext>
                </a:extLst>
              </p:cNvPr>
              <p:cNvSpPr/>
              <p:nvPr/>
            </p:nvSpPr>
            <p:spPr>
              <a:xfrm>
                <a:off x="6967925" y="3490289"/>
                <a:ext cx="869744" cy="2499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상세보기</a:t>
                </a: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7C4F4080-61EE-7864-4600-9C39B185794C}"/>
                  </a:ext>
                </a:extLst>
              </p:cNvPr>
              <p:cNvSpPr/>
              <p:nvPr/>
            </p:nvSpPr>
            <p:spPr>
              <a:xfrm>
                <a:off x="6967925" y="3858505"/>
                <a:ext cx="869744" cy="2499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상세보기</a:t>
                </a: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54A1A597-009C-A5E3-6B7E-68CA8F095924}"/>
                  </a:ext>
                </a:extLst>
              </p:cNvPr>
              <p:cNvSpPr/>
              <p:nvPr/>
            </p:nvSpPr>
            <p:spPr>
              <a:xfrm>
                <a:off x="6967925" y="4226721"/>
                <a:ext cx="869744" cy="2499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상세보기</a:t>
                </a: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1C42B37D-A232-3325-9F8F-EF4187867117}"/>
                  </a:ext>
                </a:extLst>
              </p:cNvPr>
              <p:cNvSpPr/>
              <p:nvPr/>
            </p:nvSpPr>
            <p:spPr>
              <a:xfrm>
                <a:off x="6967925" y="4594937"/>
                <a:ext cx="869744" cy="2499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상세보기</a:t>
                </a: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5C7D8251-9EC8-70D3-BDAB-FD4BD79E8B5F}"/>
                  </a:ext>
                </a:extLst>
              </p:cNvPr>
              <p:cNvSpPr/>
              <p:nvPr/>
            </p:nvSpPr>
            <p:spPr>
              <a:xfrm>
                <a:off x="6967925" y="4963153"/>
                <a:ext cx="869744" cy="2499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상세보기</a:t>
                </a: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DFBA35CC-3F26-71F4-E568-C6B60EFEDD4A}"/>
                  </a:ext>
                </a:extLst>
              </p:cNvPr>
              <p:cNvSpPr/>
              <p:nvPr/>
            </p:nvSpPr>
            <p:spPr>
              <a:xfrm>
                <a:off x="6967925" y="5331369"/>
                <a:ext cx="869744" cy="2499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상세보기</a:t>
                </a:r>
              </a:p>
            </p:txBody>
          </p:sp>
          <p:sp>
            <p:nvSpPr>
              <p:cNvPr id="62" name="직사각형 61">
                <a:extLst>
                  <a:ext uri="{FF2B5EF4-FFF2-40B4-BE49-F238E27FC236}">
                    <a16:creationId xmlns:a16="http://schemas.microsoft.com/office/drawing/2014/main" id="{E4B27D12-DC62-CAA8-075E-FACEA25F7005}"/>
                  </a:ext>
                </a:extLst>
              </p:cNvPr>
              <p:cNvSpPr/>
              <p:nvPr/>
            </p:nvSpPr>
            <p:spPr>
              <a:xfrm>
                <a:off x="6967925" y="5699586"/>
                <a:ext cx="869744" cy="249918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상세보기</a:t>
                </a:r>
              </a:p>
            </p:txBody>
          </p:sp>
        </p:grp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D1581A70-165A-C792-0BA2-67E1334D33A2}"/>
              </a:ext>
            </a:extLst>
          </p:cNvPr>
          <p:cNvSpPr/>
          <p:nvPr/>
        </p:nvSpPr>
        <p:spPr>
          <a:xfrm>
            <a:off x="1347041" y="1990774"/>
            <a:ext cx="7034818" cy="47865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D01DBC6-E1B8-4F4F-24FE-AF9D6A36449B}"/>
              </a:ext>
            </a:extLst>
          </p:cNvPr>
          <p:cNvSpPr/>
          <p:nvPr/>
        </p:nvSpPr>
        <p:spPr>
          <a:xfrm>
            <a:off x="1756937" y="2125479"/>
            <a:ext cx="6215027" cy="4498842"/>
          </a:xfrm>
          <a:prstGeom prst="roundRect">
            <a:avLst>
              <a:gd name="adj" fmla="val 56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EDAF6B7-CC71-6D1E-BC1D-CE78C5356C15}"/>
              </a:ext>
            </a:extLst>
          </p:cNvPr>
          <p:cNvSpPr/>
          <p:nvPr/>
        </p:nvSpPr>
        <p:spPr>
          <a:xfrm>
            <a:off x="9072418" y="7006144"/>
            <a:ext cx="3277670" cy="2438460"/>
          </a:xfrm>
          <a:prstGeom prst="roundRect">
            <a:avLst>
              <a:gd name="adj" fmla="val 851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363A8FA9-C652-3A34-7E70-DF0F718369C0}"/>
              </a:ext>
            </a:extLst>
          </p:cNvPr>
          <p:cNvSpPr txBox="1">
            <a:spLocks/>
          </p:cNvSpPr>
          <p:nvPr/>
        </p:nvSpPr>
        <p:spPr>
          <a:xfrm>
            <a:off x="7435118" y="2208289"/>
            <a:ext cx="24631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x</a:t>
            </a:r>
            <a:endParaRPr lang="ko-KR" altLang="en-US" sz="1600" dirty="0">
              <a:latin typeface="맑은 고딕" charset="0"/>
              <a:ea typeface="맑은 고딕" charset="0"/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6DA05C5B-F118-FC5F-F31C-72C7A31F1063}"/>
              </a:ext>
            </a:extLst>
          </p:cNvPr>
          <p:cNvSpPr txBox="1">
            <a:spLocks/>
          </p:cNvSpPr>
          <p:nvPr/>
        </p:nvSpPr>
        <p:spPr>
          <a:xfrm>
            <a:off x="2084983" y="2419750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상세보기</a:t>
            </a:r>
          </a:p>
        </p:txBody>
      </p:sp>
      <p:pic>
        <p:nvPicPr>
          <p:cNvPr id="10" name="Picture " descr="C:/Users/PC-05/AppData/Roaming/PolarisOffice/ETemp/5392_7985736/fImage38798276334.png">
            <a:extLst>
              <a:ext uri="{FF2B5EF4-FFF2-40B4-BE49-F238E27FC236}">
                <a16:creationId xmlns:a16="http://schemas.microsoft.com/office/drawing/2014/main" id="{00E644B8-6B4B-3AB0-2852-C6011A79067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573" y="2731142"/>
            <a:ext cx="153035" cy="3330157"/>
          </a:xfrm>
          <a:prstGeom prst="rect">
            <a:avLst/>
          </a:prstGeom>
          <a:noFill/>
        </p:spPr>
      </p:pic>
      <p:cxnSp>
        <p:nvCxnSpPr>
          <p:cNvPr id="19" name="도형 9">
            <a:extLst>
              <a:ext uri="{FF2B5EF4-FFF2-40B4-BE49-F238E27FC236}">
                <a16:creationId xmlns:a16="http://schemas.microsoft.com/office/drawing/2014/main" id="{5C478EB3-2FEC-EF08-2A3D-7523587AE23D}"/>
              </a:ext>
            </a:extLst>
          </p:cNvPr>
          <p:cNvCxnSpPr>
            <a:cxnSpLocks/>
          </p:cNvCxnSpPr>
          <p:nvPr/>
        </p:nvCxnSpPr>
        <p:spPr>
          <a:xfrm>
            <a:off x="2077753" y="2692661"/>
            <a:ext cx="5573395" cy="1905"/>
          </a:xfrm>
          <a:prstGeom prst="line">
            <a:avLst/>
          </a:prstGeom>
          <a:solidFill>
            <a:srgbClr val="37404A"/>
          </a:solidFill>
          <a:ln w="9525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 0">
            <a:extLst>
              <a:ext uri="{FF2B5EF4-FFF2-40B4-BE49-F238E27FC236}">
                <a16:creationId xmlns:a16="http://schemas.microsoft.com/office/drawing/2014/main" id="{B8B3265A-110C-BE16-84C2-2CA7FAAE7640}"/>
              </a:ext>
            </a:extLst>
          </p:cNvPr>
          <p:cNvSpPr txBox="1">
            <a:spLocks/>
          </p:cNvSpPr>
          <p:nvPr/>
        </p:nvSpPr>
        <p:spPr>
          <a:xfrm>
            <a:off x="2091019" y="3091641"/>
            <a:ext cx="1248235" cy="373666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이름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이메일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계약현황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예상 창업비용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상가주소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문의내용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B628AE-6961-E1CA-F2C2-ABA333D5C9A7}"/>
              </a:ext>
            </a:extLst>
          </p:cNvPr>
          <p:cNvSpPr txBox="1"/>
          <p:nvPr/>
        </p:nvSpPr>
        <p:spPr>
          <a:xfrm>
            <a:off x="8673955" y="5192869"/>
            <a:ext cx="10092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상담자명을 클릭하면 상세보기</a:t>
            </a:r>
            <a:r>
              <a:rPr lang="en-US" altLang="ko-KR" sz="1200" dirty="0"/>
              <a:t>[</a:t>
            </a:r>
            <a:r>
              <a:rPr lang="ko-KR" altLang="en-US" sz="1200" dirty="0"/>
              <a:t>창업희망지역</a:t>
            </a:r>
            <a:r>
              <a:rPr lang="en-US" altLang="ko-KR" sz="1200" dirty="0"/>
              <a:t>, </a:t>
            </a:r>
            <a:r>
              <a:rPr lang="ko-KR" altLang="en-US" sz="1200" dirty="0"/>
              <a:t>예상 창업비용</a:t>
            </a:r>
            <a:r>
              <a:rPr lang="en-US" altLang="ko-KR" sz="1200" dirty="0"/>
              <a:t>, </a:t>
            </a:r>
            <a:r>
              <a:rPr lang="ko-KR" altLang="en-US" sz="1200" dirty="0"/>
              <a:t>점포보유유무</a:t>
            </a:r>
            <a:r>
              <a:rPr lang="en-US" altLang="ko-KR" sz="1200" dirty="0"/>
              <a:t>, </a:t>
            </a:r>
            <a:r>
              <a:rPr lang="ko-KR" altLang="en-US" sz="1200" dirty="0"/>
              <a:t>상가주소</a:t>
            </a:r>
            <a:r>
              <a:rPr lang="en-US" altLang="ko-KR" sz="1200" dirty="0"/>
              <a:t>, </a:t>
            </a:r>
            <a:r>
              <a:rPr lang="ko-KR" altLang="en-US" sz="1200" dirty="0"/>
              <a:t>상담희망시간</a:t>
            </a:r>
            <a:r>
              <a:rPr lang="en-US" altLang="ko-KR" sz="1200" dirty="0"/>
              <a:t>, </a:t>
            </a:r>
            <a:r>
              <a:rPr lang="ko-KR" altLang="en-US" sz="1200" dirty="0"/>
              <a:t>문의내용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문의내용상세</a:t>
            </a:r>
            <a:r>
              <a:rPr lang="en-US" altLang="ko-KR" sz="1200" dirty="0"/>
              <a:t>]</a:t>
            </a:r>
            <a:r>
              <a:rPr lang="ko-KR" altLang="en-US" sz="1200" dirty="0"/>
              <a:t>를 조회할 수 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28" name="Rect 0">
            <a:extLst>
              <a:ext uri="{FF2B5EF4-FFF2-40B4-BE49-F238E27FC236}">
                <a16:creationId xmlns:a16="http://schemas.microsoft.com/office/drawing/2014/main" id="{D1DA4D43-287D-5429-7528-C843BFE3EFFE}"/>
              </a:ext>
            </a:extLst>
          </p:cNvPr>
          <p:cNvSpPr txBox="1">
            <a:spLocks/>
          </p:cNvSpPr>
          <p:nvPr/>
        </p:nvSpPr>
        <p:spPr>
          <a:xfrm>
            <a:off x="4855313" y="3091641"/>
            <a:ext cx="1523775" cy="435221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생년월일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전화번호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연락여부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창업희망지역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점포보유유무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상담희망시간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 err="1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문의내용상세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id="{4D74F477-C362-4D9C-0036-BEDB7C9F3107}"/>
              </a:ext>
            </a:extLst>
          </p:cNvPr>
          <p:cNvSpPr>
            <a:spLocks/>
          </p:cNvSpPr>
          <p:nvPr/>
        </p:nvSpPr>
        <p:spPr>
          <a:xfrm>
            <a:off x="2178050" y="3443058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홍길동</a:t>
            </a:r>
          </a:p>
        </p:txBody>
      </p:sp>
      <p:sp>
        <p:nvSpPr>
          <p:cNvPr id="30" name="Rect 0">
            <a:extLst>
              <a:ext uri="{FF2B5EF4-FFF2-40B4-BE49-F238E27FC236}">
                <a16:creationId xmlns:a16="http://schemas.microsoft.com/office/drawing/2014/main" id="{94E9C1C9-72D1-7B3F-CC9C-0A3D65C65E71}"/>
              </a:ext>
            </a:extLst>
          </p:cNvPr>
          <p:cNvSpPr>
            <a:spLocks/>
          </p:cNvSpPr>
          <p:nvPr/>
        </p:nvSpPr>
        <p:spPr>
          <a:xfrm>
            <a:off x="2178050" y="4053287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asdf@ddit.com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2" name="Rect 0">
            <a:extLst>
              <a:ext uri="{FF2B5EF4-FFF2-40B4-BE49-F238E27FC236}">
                <a16:creationId xmlns:a16="http://schemas.microsoft.com/office/drawing/2014/main" id="{E63DBA3A-28BF-3050-882A-AA6A129D7E36}"/>
              </a:ext>
            </a:extLst>
          </p:cNvPr>
          <p:cNvSpPr>
            <a:spLocks/>
          </p:cNvSpPr>
          <p:nvPr/>
        </p:nvSpPr>
        <p:spPr>
          <a:xfrm>
            <a:off x="2178050" y="5276590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억</a:t>
            </a: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06CD2E22-4618-7385-B90F-510809593BDE}"/>
              </a:ext>
            </a:extLst>
          </p:cNvPr>
          <p:cNvSpPr txBox="1">
            <a:spLocks/>
          </p:cNvSpPr>
          <p:nvPr/>
        </p:nvSpPr>
        <p:spPr>
          <a:xfrm>
            <a:off x="2084982" y="2694096"/>
            <a:ext cx="749658" cy="35112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상담완료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텍스트 상자 49">
            <a:extLst>
              <a:ext uri="{FF2B5EF4-FFF2-40B4-BE49-F238E27FC236}">
                <a16:creationId xmlns:a16="http://schemas.microsoft.com/office/drawing/2014/main" id="{CCDE3FA1-AD2F-9A92-865B-4F60AA03C914}"/>
              </a:ext>
            </a:extLst>
          </p:cNvPr>
          <p:cNvSpPr txBox="1">
            <a:spLocks/>
          </p:cNvSpPr>
          <p:nvPr/>
        </p:nvSpPr>
        <p:spPr>
          <a:xfrm>
            <a:off x="9002974" y="5675712"/>
            <a:ext cx="2142490" cy="245745"/>
          </a:xfrm>
          <a:prstGeom prst="rect">
            <a:avLst/>
          </a:prstGeom>
          <a:solidFill>
            <a:srgbClr val="37404A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000" dirty="0">
                <a:solidFill>
                  <a:schemeClr val="bg2">
                    <a:lumMod val="75000"/>
                  </a:schemeClr>
                </a:solidFill>
                <a:latin typeface="맑은 고딕" charset="0"/>
                <a:ea typeface="맑은 고딕" charset="0"/>
              </a:rPr>
              <a:t>상가보유유무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*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도형 51">
            <a:extLst>
              <a:ext uri="{FF2B5EF4-FFF2-40B4-BE49-F238E27FC236}">
                <a16:creationId xmlns:a16="http://schemas.microsoft.com/office/drawing/2014/main" id="{B42FEACD-48E6-4E10-79F7-FF4948D9BEED}"/>
              </a:ext>
            </a:extLst>
          </p:cNvPr>
          <p:cNvSpPr>
            <a:spLocks/>
          </p:cNvSpPr>
          <p:nvPr/>
        </p:nvSpPr>
        <p:spPr>
          <a:xfrm>
            <a:off x="9128069" y="5993847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3" name="도형 52">
            <a:extLst>
              <a:ext uri="{FF2B5EF4-FFF2-40B4-BE49-F238E27FC236}">
                <a16:creationId xmlns:a16="http://schemas.microsoft.com/office/drawing/2014/main" id="{8A2640E0-1465-B284-9559-42336E4A3E38}"/>
              </a:ext>
            </a:extLst>
          </p:cNvPr>
          <p:cNvSpPr>
            <a:spLocks/>
          </p:cNvSpPr>
          <p:nvPr/>
        </p:nvSpPr>
        <p:spPr>
          <a:xfrm>
            <a:off x="9794184" y="5988132"/>
            <a:ext cx="212725" cy="212090"/>
          </a:xfrm>
          <a:prstGeom prst="roundRect">
            <a:avLst/>
          </a:prstGeom>
          <a:noFill/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4" name="텍스트 상자 55">
            <a:extLst>
              <a:ext uri="{FF2B5EF4-FFF2-40B4-BE49-F238E27FC236}">
                <a16:creationId xmlns:a16="http://schemas.microsoft.com/office/drawing/2014/main" id="{B5353687-1D49-7502-6E4E-0653D99B3089}"/>
              </a:ext>
            </a:extLst>
          </p:cNvPr>
          <p:cNvSpPr txBox="1">
            <a:spLocks/>
          </p:cNvSpPr>
          <p:nvPr/>
        </p:nvSpPr>
        <p:spPr>
          <a:xfrm>
            <a:off x="9159184" y="5946222"/>
            <a:ext cx="179070" cy="27749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sz="18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∨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56">
            <a:extLst>
              <a:ext uri="{FF2B5EF4-FFF2-40B4-BE49-F238E27FC236}">
                <a16:creationId xmlns:a16="http://schemas.microsoft.com/office/drawing/2014/main" id="{3346129E-B285-B18F-462D-7E1B1262ADA6}"/>
              </a:ext>
            </a:extLst>
          </p:cNvPr>
          <p:cNvSpPr txBox="1">
            <a:spLocks/>
          </p:cNvSpPr>
          <p:nvPr/>
        </p:nvSpPr>
        <p:spPr>
          <a:xfrm>
            <a:off x="9337619" y="5968447"/>
            <a:ext cx="379730" cy="2457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유</a:t>
            </a:r>
            <a:endParaRPr lang="ko-KR" altLang="en-US" sz="100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4" name="텍스트 상자 57">
            <a:extLst>
              <a:ext uri="{FF2B5EF4-FFF2-40B4-BE49-F238E27FC236}">
                <a16:creationId xmlns:a16="http://schemas.microsoft.com/office/drawing/2014/main" id="{6CF139CC-52E6-3A7B-B42F-33B24E6F6949}"/>
              </a:ext>
            </a:extLst>
          </p:cNvPr>
          <p:cNvSpPr txBox="1">
            <a:spLocks/>
          </p:cNvSpPr>
          <p:nvPr/>
        </p:nvSpPr>
        <p:spPr>
          <a:xfrm>
            <a:off x="10009449" y="5971622"/>
            <a:ext cx="379730" cy="24574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무</a:t>
            </a:r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Rect 0">
            <a:extLst>
              <a:ext uri="{FF2B5EF4-FFF2-40B4-BE49-F238E27FC236}">
                <a16:creationId xmlns:a16="http://schemas.microsoft.com/office/drawing/2014/main" id="{E05F4F8F-3EA0-7005-0B04-5BC1F77679E3}"/>
              </a:ext>
            </a:extLst>
          </p:cNvPr>
          <p:cNvSpPr>
            <a:spLocks/>
          </p:cNvSpPr>
          <p:nvPr/>
        </p:nvSpPr>
        <p:spPr>
          <a:xfrm>
            <a:off x="2178050" y="5886249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대전광역시 중구 오류동</a:t>
            </a:r>
          </a:p>
        </p:txBody>
      </p:sp>
      <p:sp>
        <p:nvSpPr>
          <p:cNvPr id="66" name="Rect 0">
            <a:extLst>
              <a:ext uri="{FF2B5EF4-FFF2-40B4-BE49-F238E27FC236}">
                <a16:creationId xmlns:a16="http://schemas.microsoft.com/office/drawing/2014/main" id="{DF904331-A7F6-4894-CE81-F28067BBA111}"/>
              </a:ext>
            </a:extLst>
          </p:cNvPr>
          <p:cNvSpPr>
            <a:spLocks/>
          </p:cNvSpPr>
          <p:nvPr/>
        </p:nvSpPr>
        <p:spPr>
          <a:xfrm>
            <a:off x="4961447" y="3443058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1991-11-25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7" name="Rect 0">
            <a:extLst>
              <a:ext uri="{FF2B5EF4-FFF2-40B4-BE49-F238E27FC236}">
                <a16:creationId xmlns:a16="http://schemas.microsoft.com/office/drawing/2014/main" id="{A43BA89E-9AB8-FCBD-2264-DB1CB984BDAB}"/>
              </a:ext>
            </a:extLst>
          </p:cNvPr>
          <p:cNvSpPr>
            <a:spLocks/>
          </p:cNvSpPr>
          <p:nvPr/>
        </p:nvSpPr>
        <p:spPr>
          <a:xfrm>
            <a:off x="4961447" y="4053287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010-1234-5678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42A49178-1356-CE8D-E89F-886799520A28}"/>
              </a:ext>
            </a:extLst>
          </p:cNvPr>
          <p:cNvGrpSpPr/>
          <p:nvPr/>
        </p:nvGrpSpPr>
        <p:grpSpPr>
          <a:xfrm>
            <a:off x="4950473" y="5868386"/>
            <a:ext cx="1261110" cy="277495"/>
            <a:chOff x="3117944" y="2746007"/>
            <a:chExt cx="1261110" cy="277495"/>
          </a:xfrm>
        </p:grpSpPr>
        <p:sp>
          <p:nvSpPr>
            <p:cNvPr id="98" name="도형 51">
              <a:extLst>
                <a:ext uri="{FF2B5EF4-FFF2-40B4-BE49-F238E27FC236}">
                  <a16:creationId xmlns:a16="http://schemas.microsoft.com/office/drawing/2014/main" id="{41FB7FAE-8B78-13C6-5E1A-3ED7C5971AE1}"/>
                </a:ext>
              </a:extLst>
            </p:cNvPr>
            <p:cNvSpPr>
              <a:spLocks/>
            </p:cNvSpPr>
            <p:nvPr/>
          </p:nvSpPr>
          <p:spPr>
            <a:xfrm>
              <a:off x="3117944" y="2793632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99" name="도형 52">
              <a:extLst>
                <a:ext uri="{FF2B5EF4-FFF2-40B4-BE49-F238E27FC236}">
                  <a16:creationId xmlns:a16="http://schemas.microsoft.com/office/drawing/2014/main" id="{77843B6C-E8EC-A893-4F9B-5186F5F80685}"/>
                </a:ext>
              </a:extLst>
            </p:cNvPr>
            <p:cNvSpPr>
              <a:spLocks/>
            </p:cNvSpPr>
            <p:nvPr/>
          </p:nvSpPr>
          <p:spPr>
            <a:xfrm>
              <a:off x="3784059" y="2787917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0" name="텍스트 상자 55">
              <a:extLst>
                <a:ext uri="{FF2B5EF4-FFF2-40B4-BE49-F238E27FC236}">
                  <a16:creationId xmlns:a16="http://schemas.microsoft.com/office/drawing/2014/main" id="{0BF5B59A-79AA-9759-8638-3B755DA85621}"/>
                </a:ext>
              </a:extLst>
            </p:cNvPr>
            <p:cNvSpPr txBox="1">
              <a:spLocks/>
            </p:cNvSpPr>
            <p:nvPr/>
          </p:nvSpPr>
          <p:spPr>
            <a:xfrm>
              <a:off x="3149059" y="2746007"/>
              <a:ext cx="179070" cy="27749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800" dirty="0">
                  <a:latin typeface="맑은 고딕" charset="0"/>
                  <a:ea typeface="맑은 고딕" charset="0"/>
                </a:rPr>
                <a:t>∨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01" name="텍스트 상자 56">
              <a:extLst>
                <a:ext uri="{FF2B5EF4-FFF2-40B4-BE49-F238E27FC236}">
                  <a16:creationId xmlns:a16="http://schemas.microsoft.com/office/drawing/2014/main" id="{8F5F4ADC-C412-2707-99BB-48D3C0245B01}"/>
                </a:ext>
              </a:extLst>
            </p:cNvPr>
            <p:cNvSpPr txBox="1">
              <a:spLocks/>
            </p:cNvSpPr>
            <p:nvPr/>
          </p:nvSpPr>
          <p:spPr>
            <a:xfrm>
              <a:off x="3327494" y="2768232"/>
              <a:ext cx="379730" cy="24574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Y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텍스트 상자 57">
              <a:extLst>
                <a:ext uri="{FF2B5EF4-FFF2-40B4-BE49-F238E27FC236}">
                  <a16:creationId xmlns:a16="http://schemas.microsoft.com/office/drawing/2014/main" id="{50CB80C9-BCC4-B118-AAA3-C5FA7C0B9CEF}"/>
                </a:ext>
              </a:extLst>
            </p:cNvPr>
            <p:cNvSpPr txBox="1">
              <a:spLocks/>
            </p:cNvSpPr>
            <p:nvPr/>
          </p:nvSpPr>
          <p:spPr>
            <a:xfrm>
              <a:off x="3999324" y="2771407"/>
              <a:ext cx="379730" cy="24574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N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9" name="Rect 0">
            <a:extLst>
              <a:ext uri="{FF2B5EF4-FFF2-40B4-BE49-F238E27FC236}">
                <a16:creationId xmlns:a16="http://schemas.microsoft.com/office/drawing/2014/main" id="{072EC723-3FBC-CAA8-201E-EC3D23CACB50}"/>
              </a:ext>
            </a:extLst>
          </p:cNvPr>
          <p:cNvSpPr>
            <a:spLocks/>
          </p:cNvSpPr>
          <p:nvPr/>
        </p:nvSpPr>
        <p:spPr>
          <a:xfrm>
            <a:off x="4961447" y="5276590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대전광역시 중구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6CDF167B-A0C5-F50A-E0A1-76FAB28660A3}"/>
              </a:ext>
            </a:extLst>
          </p:cNvPr>
          <p:cNvSpPr/>
          <p:nvPr/>
        </p:nvSpPr>
        <p:spPr>
          <a:xfrm>
            <a:off x="2091019" y="6107187"/>
            <a:ext cx="5560130" cy="5143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도형 12">
            <a:extLst>
              <a:ext uri="{FF2B5EF4-FFF2-40B4-BE49-F238E27FC236}">
                <a16:creationId xmlns:a16="http://schemas.microsoft.com/office/drawing/2014/main" id="{48E6949B-2776-B20C-84A8-1D58DD4172B3}"/>
              </a:ext>
            </a:extLst>
          </p:cNvPr>
          <p:cNvCxnSpPr>
            <a:cxnSpLocks/>
          </p:cNvCxnSpPr>
          <p:nvPr/>
        </p:nvCxnSpPr>
        <p:spPr>
          <a:xfrm>
            <a:off x="2077753" y="6094663"/>
            <a:ext cx="5573395" cy="2791"/>
          </a:xfrm>
          <a:prstGeom prst="line">
            <a:avLst/>
          </a:prstGeom>
          <a:solidFill>
            <a:srgbClr val="37404A"/>
          </a:solidFill>
          <a:ln w="9525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 0">
            <a:extLst>
              <a:ext uri="{FF2B5EF4-FFF2-40B4-BE49-F238E27FC236}">
                <a16:creationId xmlns:a16="http://schemas.microsoft.com/office/drawing/2014/main" id="{A1ECD8F8-FEBC-CBA8-83A9-49ED191A98FF}"/>
              </a:ext>
            </a:extLst>
          </p:cNvPr>
          <p:cNvSpPr txBox="1">
            <a:spLocks/>
          </p:cNvSpPr>
          <p:nvPr/>
        </p:nvSpPr>
        <p:spPr>
          <a:xfrm>
            <a:off x="2989876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승인</a:t>
            </a:r>
          </a:p>
        </p:txBody>
      </p:sp>
      <p:sp>
        <p:nvSpPr>
          <p:cNvPr id="72" name="Rect 0">
            <a:extLst>
              <a:ext uri="{FF2B5EF4-FFF2-40B4-BE49-F238E27FC236}">
                <a16:creationId xmlns:a16="http://schemas.microsoft.com/office/drawing/2014/main" id="{37F4FC6C-1A6C-A526-41FD-0B6479B93706}"/>
              </a:ext>
            </a:extLst>
          </p:cNvPr>
          <p:cNvSpPr txBox="1">
            <a:spLocks/>
          </p:cNvSpPr>
          <p:nvPr/>
        </p:nvSpPr>
        <p:spPr>
          <a:xfrm>
            <a:off x="4450453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목록으로</a:t>
            </a: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B57B3C8C-6E52-158C-7EA0-E6062AE31763}"/>
              </a:ext>
            </a:extLst>
          </p:cNvPr>
          <p:cNvGrpSpPr/>
          <p:nvPr/>
        </p:nvGrpSpPr>
        <p:grpSpPr>
          <a:xfrm>
            <a:off x="2856086" y="2775824"/>
            <a:ext cx="1261110" cy="277495"/>
            <a:chOff x="3117944" y="2746007"/>
            <a:chExt cx="1261110" cy="277495"/>
          </a:xfrm>
        </p:grpSpPr>
        <p:sp>
          <p:nvSpPr>
            <p:cNvPr id="79" name="도형 51">
              <a:extLst>
                <a:ext uri="{FF2B5EF4-FFF2-40B4-BE49-F238E27FC236}">
                  <a16:creationId xmlns:a16="http://schemas.microsoft.com/office/drawing/2014/main" id="{1AC5DC12-E361-932C-7F67-D66AC33BF30D}"/>
                </a:ext>
              </a:extLst>
            </p:cNvPr>
            <p:cNvSpPr>
              <a:spLocks/>
            </p:cNvSpPr>
            <p:nvPr/>
          </p:nvSpPr>
          <p:spPr>
            <a:xfrm>
              <a:off x="3117944" y="2793632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0" name="도형 52">
              <a:extLst>
                <a:ext uri="{FF2B5EF4-FFF2-40B4-BE49-F238E27FC236}">
                  <a16:creationId xmlns:a16="http://schemas.microsoft.com/office/drawing/2014/main" id="{25DEE6C6-10C6-0C83-3B4A-3A6DE7C6C239}"/>
                </a:ext>
              </a:extLst>
            </p:cNvPr>
            <p:cNvSpPr>
              <a:spLocks/>
            </p:cNvSpPr>
            <p:nvPr/>
          </p:nvSpPr>
          <p:spPr>
            <a:xfrm>
              <a:off x="3784059" y="2787917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81" name="텍스트 상자 55">
              <a:extLst>
                <a:ext uri="{FF2B5EF4-FFF2-40B4-BE49-F238E27FC236}">
                  <a16:creationId xmlns:a16="http://schemas.microsoft.com/office/drawing/2014/main" id="{EE9A6946-22E4-5EE6-7032-8EDA145B6FC8}"/>
                </a:ext>
              </a:extLst>
            </p:cNvPr>
            <p:cNvSpPr txBox="1">
              <a:spLocks/>
            </p:cNvSpPr>
            <p:nvPr/>
          </p:nvSpPr>
          <p:spPr>
            <a:xfrm>
              <a:off x="3149059" y="2746007"/>
              <a:ext cx="179070" cy="27749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800" dirty="0">
                  <a:latin typeface="맑은 고딕" charset="0"/>
                  <a:ea typeface="맑은 고딕" charset="0"/>
                </a:rPr>
                <a:t>∨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82" name="텍스트 상자 56">
              <a:extLst>
                <a:ext uri="{FF2B5EF4-FFF2-40B4-BE49-F238E27FC236}">
                  <a16:creationId xmlns:a16="http://schemas.microsoft.com/office/drawing/2014/main" id="{369E619D-AD34-3923-1AA2-29E96A9C0A2C}"/>
                </a:ext>
              </a:extLst>
            </p:cNvPr>
            <p:cNvSpPr txBox="1">
              <a:spLocks/>
            </p:cNvSpPr>
            <p:nvPr/>
          </p:nvSpPr>
          <p:spPr>
            <a:xfrm>
              <a:off x="3327494" y="2768232"/>
              <a:ext cx="379730" cy="24574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Y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3" name="텍스트 상자 57">
              <a:extLst>
                <a:ext uri="{FF2B5EF4-FFF2-40B4-BE49-F238E27FC236}">
                  <a16:creationId xmlns:a16="http://schemas.microsoft.com/office/drawing/2014/main" id="{DA4197AC-6733-9345-6C1A-3FA2FFC0CC34}"/>
                </a:ext>
              </a:extLst>
            </p:cNvPr>
            <p:cNvSpPr txBox="1">
              <a:spLocks/>
            </p:cNvSpPr>
            <p:nvPr/>
          </p:nvSpPr>
          <p:spPr>
            <a:xfrm>
              <a:off x="3999324" y="2771407"/>
              <a:ext cx="379730" cy="24574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N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88" name="Group 5">
            <a:extLst>
              <a:ext uri="{FF2B5EF4-FFF2-40B4-BE49-F238E27FC236}">
                <a16:creationId xmlns:a16="http://schemas.microsoft.com/office/drawing/2014/main" id="{A2847D0F-AD1C-A95F-6171-A3D5745083C6}"/>
              </a:ext>
            </a:extLst>
          </p:cNvPr>
          <p:cNvGrpSpPr>
            <a:grpSpLocks/>
          </p:cNvGrpSpPr>
          <p:nvPr/>
        </p:nvGrpSpPr>
        <p:grpSpPr>
          <a:xfrm>
            <a:off x="2176008" y="4666538"/>
            <a:ext cx="1729698" cy="319350"/>
            <a:chOff x="6305552" y="4152902"/>
            <a:chExt cx="946785" cy="328295"/>
          </a:xfrm>
        </p:grpSpPr>
        <p:sp>
          <p:nvSpPr>
            <p:cNvPr id="89" name="Rect 0">
              <a:extLst>
                <a:ext uri="{FF2B5EF4-FFF2-40B4-BE49-F238E27FC236}">
                  <a16:creationId xmlns:a16="http://schemas.microsoft.com/office/drawing/2014/main" id="{5377F080-8182-1C1C-9C2D-90FA74A263AD}"/>
                </a:ext>
              </a:extLst>
            </p:cNvPr>
            <p:cNvSpPr>
              <a:spLocks/>
            </p:cNvSpPr>
            <p:nvPr/>
          </p:nvSpPr>
          <p:spPr>
            <a:xfrm>
              <a:off x="6305552" y="4152902"/>
              <a:ext cx="946785" cy="328295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lang="ko-KR" altLang="en-US" sz="8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▼     </a:t>
              </a:r>
              <a:endParaRPr lang="en-US" altLang="ko-KR" sz="8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Rect 0">
              <a:extLst>
                <a:ext uri="{FF2B5EF4-FFF2-40B4-BE49-F238E27FC236}">
                  <a16:creationId xmlns:a16="http://schemas.microsoft.com/office/drawing/2014/main" id="{E02D9B3E-56C2-B1E5-1AC9-DBCB93AFEECE}"/>
                </a:ext>
              </a:extLst>
            </p:cNvPr>
            <p:cNvSpPr txBox="1">
              <a:spLocks/>
            </p:cNvSpPr>
            <p:nvPr/>
          </p:nvSpPr>
          <p:spPr>
            <a:xfrm>
              <a:off x="6354031" y="4207510"/>
              <a:ext cx="618579" cy="253118"/>
            </a:xfrm>
            <a:prstGeom prst="rect">
              <a:avLst/>
            </a:prstGeom>
            <a:noFill/>
            <a:ln w="0" cap="flat" cmpd="sng">
              <a:noFill/>
              <a:prstDash val="solid"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latin typeface="맑은 고딕" charset="0"/>
                  <a:ea typeface="맑은 고딕" charset="0"/>
                </a:rPr>
                <a:t>선택해주세요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C637BB6E-B7D0-48D2-97B5-1490A4682459}"/>
              </a:ext>
            </a:extLst>
          </p:cNvPr>
          <p:cNvGrpSpPr/>
          <p:nvPr/>
        </p:nvGrpSpPr>
        <p:grpSpPr>
          <a:xfrm>
            <a:off x="4950473" y="4656986"/>
            <a:ext cx="1261110" cy="277495"/>
            <a:chOff x="3117944" y="2746007"/>
            <a:chExt cx="1261110" cy="277495"/>
          </a:xfrm>
        </p:grpSpPr>
        <p:sp>
          <p:nvSpPr>
            <p:cNvPr id="92" name="도형 51">
              <a:extLst>
                <a:ext uri="{FF2B5EF4-FFF2-40B4-BE49-F238E27FC236}">
                  <a16:creationId xmlns:a16="http://schemas.microsoft.com/office/drawing/2014/main" id="{E4E41B68-F716-3C02-C401-39148B760AED}"/>
                </a:ext>
              </a:extLst>
            </p:cNvPr>
            <p:cNvSpPr>
              <a:spLocks/>
            </p:cNvSpPr>
            <p:nvPr/>
          </p:nvSpPr>
          <p:spPr>
            <a:xfrm>
              <a:off x="3117944" y="2793632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93" name="도형 52">
              <a:extLst>
                <a:ext uri="{FF2B5EF4-FFF2-40B4-BE49-F238E27FC236}">
                  <a16:creationId xmlns:a16="http://schemas.microsoft.com/office/drawing/2014/main" id="{E43A42C1-1607-6557-50C2-11FF1BA04423}"/>
                </a:ext>
              </a:extLst>
            </p:cNvPr>
            <p:cNvSpPr>
              <a:spLocks/>
            </p:cNvSpPr>
            <p:nvPr/>
          </p:nvSpPr>
          <p:spPr>
            <a:xfrm>
              <a:off x="3784059" y="2787917"/>
              <a:ext cx="212725" cy="212090"/>
            </a:xfrm>
            <a:prstGeom prst="roundRect">
              <a:avLst/>
            </a:prstGeom>
            <a:noFill/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94" name="텍스트 상자 55">
              <a:extLst>
                <a:ext uri="{FF2B5EF4-FFF2-40B4-BE49-F238E27FC236}">
                  <a16:creationId xmlns:a16="http://schemas.microsoft.com/office/drawing/2014/main" id="{F5ADDD4F-82B2-55DE-12F8-DB573A8F2393}"/>
                </a:ext>
              </a:extLst>
            </p:cNvPr>
            <p:cNvSpPr txBox="1">
              <a:spLocks/>
            </p:cNvSpPr>
            <p:nvPr/>
          </p:nvSpPr>
          <p:spPr>
            <a:xfrm>
              <a:off x="3149059" y="2746007"/>
              <a:ext cx="179070" cy="27749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noAutofit/>
            </a:bodyPr>
            <a:lstStyle/>
            <a:p>
              <a:pPr marL="0" indent="0" algn="l" hangingPunct="1"/>
              <a:r>
                <a:rPr sz="1800" dirty="0">
                  <a:latin typeface="맑은 고딕" charset="0"/>
                  <a:ea typeface="맑은 고딕" charset="0"/>
                </a:rPr>
                <a:t>∨</a:t>
              </a: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텍스트 상자 56">
              <a:extLst>
                <a:ext uri="{FF2B5EF4-FFF2-40B4-BE49-F238E27FC236}">
                  <a16:creationId xmlns:a16="http://schemas.microsoft.com/office/drawing/2014/main" id="{5EBDDB65-109A-3384-9E2E-1B4C0AE4A813}"/>
                </a:ext>
              </a:extLst>
            </p:cNvPr>
            <p:cNvSpPr txBox="1">
              <a:spLocks/>
            </p:cNvSpPr>
            <p:nvPr/>
          </p:nvSpPr>
          <p:spPr>
            <a:xfrm>
              <a:off x="3327494" y="2768232"/>
              <a:ext cx="379730" cy="24574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Y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6" name="텍스트 상자 57">
              <a:extLst>
                <a:ext uri="{FF2B5EF4-FFF2-40B4-BE49-F238E27FC236}">
                  <a16:creationId xmlns:a16="http://schemas.microsoft.com/office/drawing/2014/main" id="{A99C6402-F3FC-681E-45FB-AA0ACACB70AE}"/>
                </a:ext>
              </a:extLst>
            </p:cNvPr>
            <p:cNvSpPr txBox="1">
              <a:spLocks/>
            </p:cNvSpPr>
            <p:nvPr/>
          </p:nvSpPr>
          <p:spPr>
            <a:xfrm>
              <a:off x="3999324" y="2771407"/>
              <a:ext cx="379730" cy="245745"/>
            </a:xfrm>
            <a:prstGeom prst="rect">
              <a:avLst/>
            </a:prstGeom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0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N</a:t>
              </a:r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39B67B27-B892-5445-1BB4-7E98E0508388}"/>
              </a:ext>
            </a:extLst>
          </p:cNvPr>
          <p:cNvGrpSpPr/>
          <p:nvPr/>
        </p:nvGrpSpPr>
        <p:grpSpPr>
          <a:xfrm>
            <a:off x="2176008" y="4936239"/>
            <a:ext cx="1727652" cy="669827"/>
            <a:chOff x="6304280" y="4441825"/>
            <a:chExt cx="1727652" cy="669827"/>
          </a:xfrm>
        </p:grpSpPr>
        <p:sp>
          <p:nvSpPr>
            <p:cNvPr id="104" name="Rect 0">
              <a:extLst>
                <a:ext uri="{FF2B5EF4-FFF2-40B4-BE49-F238E27FC236}">
                  <a16:creationId xmlns:a16="http://schemas.microsoft.com/office/drawing/2014/main" id="{4FB67088-65AA-AEAD-6EC2-13CD10FE2F1D}"/>
                </a:ext>
              </a:extLst>
            </p:cNvPr>
            <p:cNvSpPr>
              <a:spLocks/>
            </p:cNvSpPr>
            <p:nvPr/>
          </p:nvSpPr>
          <p:spPr>
            <a:xfrm>
              <a:off x="6304280" y="4471035"/>
              <a:ext cx="1727652" cy="64061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 cap="flat" cmpd="sng">
              <a:solidFill>
                <a:schemeClr val="tx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05" name="Rect 0">
              <a:extLst>
                <a:ext uri="{FF2B5EF4-FFF2-40B4-BE49-F238E27FC236}">
                  <a16:creationId xmlns:a16="http://schemas.microsoft.com/office/drawing/2014/main" id="{607442F1-373D-65A9-2F4A-CED14AE8B757}"/>
                </a:ext>
              </a:extLst>
            </p:cNvPr>
            <p:cNvSpPr txBox="1">
              <a:spLocks/>
            </p:cNvSpPr>
            <p:nvPr/>
          </p:nvSpPr>
          <p:spPr>
            <a:xfrm>
              <a:off x="6307539" y="4441825"/>
              <a:ext cx="1187694" cy="65069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lnSpc>
                  <a:spcPts val="1500"/>
                </a:lnSpc>
                <a:buFontTx/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계약 예정</a:t>
              </a:r>
              <a:endPara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lnSpc>
                  <a:spcPts val="1500"/>
                </a:lnSpc>
                <a:buFontTx/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계약 완료</a:t>
              </a:r>
              <a:endParaRPr lang="en-US" altLang="ko-KR" sz="1050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1">
                <a:lnSpc>
                  <a:spcPts val="1500"/>
                </a:lnSpc>
                <a:buFontTx/>
                <a:buNone/>
              </a:pPr>
              <a:r>
                <a:rPr lang="ko-KR" altLang="en-US" sz="1050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계약 실패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4C19A8DA-7F69-D7EC-48F7-AA79D9954B0B}"/>
              </a:ext>
            </a:extLst>
          </p:cNvPr>
          <p:cNvGrpSpPr/>
          <p:nvPr/>
        </p:nvGrpSpPr>
        <p:grpSpPr>
          <a:xfrm>
            <a:off x="115798" y="1471675"/>
            <a:ext cx="8266057" cy="5292725"/>
            <a:chOff x="115802" y="1484630"/>
            <a:chExt cx="8266057" cy="529272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49FB6D65-1A93-064C-A951-D7C6987882FB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70" name="그룹 69">
                <a:extLst>
                  <a:ext uri="{FF2B5EF4-FFF2-40B4-BE49-F238E27FC236}">
                    <a16:creationId xmlns:a16="http://schemas.microsoft.com/office/drawing/2014/main" id="{4FFDF7C1-2B43-16DE-20F2-23908B2DECF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8E91D295-A782-758A-B720-4EF051B80C88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76" name="직사각형 75">
                    <a:extLst>
                      <a:ext uri="{FF2B5EF4-FFF2-40B4-BE49-F238E27FC236}">
                        <a16:creationId xmlns:a16="http://schemas.microsoft.com/office/drawing/2014/main" id="{B11AB19E-FEC3-FE2E-8DDC-6C7C270CA4F8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77" name="그룹 76">
                    <a:extLst>
                      <a:ext uri="{FF2B5EF4-FFF2-40B4-BE49-F238E27FC236}">
                        <a16:creationId xmlns:a16="http://schemas.microsoft.com/office/drawing/2014/main" id="{3FB5B078-3479-3A73-85FB-81C719EE906D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78" name="직사각형 77">
                      <a:extLst>
                        <a:ext uri="{FF2B5EF4-FFF2-40B4-BE49-F238E27FC236}">
                          <a16:creationId xmlns:a16="http://schemas.microsoft.com/office/drawing/2014/main" id="{54DF3D4E-78FF-82D7-2CD1-F83FB3979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85" name="그림 84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BC9DDB1D-0A70-5C1C-49A7-6A35951AA4B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6" name="그림 85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E3363E3A-66E3-325F-333E-2E7586F99E3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7" name="그림 86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C9D7ABB-C12D-E776-8A19-D694354603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6" name="Rect 0">
                      <a:extLst>
                        <a:ext uri="{FF2B5EF4-FFF2-40B4-BE49-F238E27FC236}">
                          <a16:creationId xmlns:a16="http://schemas.microsoft.com/office/drawing/2014/main" id="{C63014A8-9621-E442-F83B-F57ABF8358F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id="{E7FC9A69-9C79-2F8C-BAA5-D4DEC81151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73" name="Rect 0">
                <a:extLst>
                  <a:ext uri="{FF2B5EF4-FFF2-40B4-BE49-F238E27FC236}">
                    <a16:creationId xmlns:a16="http://schemas.microsoft.com/office/drawing/2014/main" id="{BC9C7474-2B7D-01C0-58AE-49DE0E95F5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95785" cy="21698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지점관리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가맹상담관리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94E81F2-1A3F-5824-657E-4B875FCCD46B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696716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632421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위생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자체 위생점검 점수를 등록할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271838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가맹점의 자체 위생점검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점수를 등록할 수 있는 화면이다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자체 위생점검 점수를 등록할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94558" cy="2662267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공과금 및 월세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본사 청구액 납부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매장 위생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공문 조회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80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843E96-EBC4-79B7-2EF6-5F88D529A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39035"/>
              </p:ext>
            </p:extLst>
          </p:nvPr>
        </p:nvGraphicFramePr>
        <p:xfrm>
          <a:off x="1552589" y="3199066"/>
          <a:ext cx="6711642" cy="2533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06">
                  <a:extLst>
                    <a:ext uri="{9D8B030D-6E8A-4147-A177-3AD203B41FA5}">
                      <a16:colId xmlns:a16="http://schemas.microsoft.com/office/drawing/2014/main" val="2087824114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2354713512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540610061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644208995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1949647578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994198627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456712732"/>
                    </a:ext>
                  </a:extLst>
                </a:gridCol>
              </a:tblGrid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위생 평점 입력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 만점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재고수량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적정 재고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구매가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43506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좌석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26008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시설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45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식품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41328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근로자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977402"/>
                  </a:ext>
                </a:extLst>
              </a:tr>
            </a:tbl>
          </a:graphicData>
        </a:graphic>
      </p:graphicFrame>
      <p:sp>
        <p:nvSpPr>
          <p:cNvPr id="18" name="Rect 0">
            <a:extLst>
              <a:ext uri="{FF2B5EF4-FFF2-40B4-BE49-F238E27FC236}">
                <a16:creationId xmlns:a16="http://schemas.microsoft.com/office/drawing/2014/main" id="{C704EE6C-1C9F-44AF-E373-1D25557CA70C}"/>
              </a:ext>
            </a:extLst>
          </p:cNvPr>
          <p:cNvSpPr txBox="1">
            <a:spLocks/>
          </p:cNvSpPr>
          <p:nvPr/>
        </p:nvSpPr>
        <p:spPr>
          <a:xfrm>
            <a:off x="1690096" y="2630827"/>
            <a:ext cx="651510" cy="261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점검일자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9C878AD3-6CF5-92BC-DA28-22F29535C52D}"/>
              </a:ext>
            </a:extLst>
          </p:cNvPr>
          <p:cNvSpPr>
            <a:spLocks/>
          </p:cNvSpPr>
          <p:nvPr/>
        </p:nvSpPr>
        <p:spPr>
          <a:xfrm>
            <a:off x="2341606" y="2616690"/>
            <a:ext cx="2545715" cy="265430"/>
          </a:xfrm>
          <a:prstGeom prst="roundRect">
            <a:avLst>
              <a:gd name="adj" fmla="val 6938"/>
            </a:avLst>
          </a:prstGeom>
          <a:solidFill>
            <a:srgbClr val="FFFFFF"/>
          </a:solidFill>
          <a:ln w="12700" cap="flat" cmpd="sng">
            <a:solidFill>
              <a:srgbClr val="DDDDDD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en-US" altLang="ko-KR" sz="1200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2023-11-29</a:t>
            </a: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882C614-7F7B-DDF9-8588-6D1E6AC3D8BF}"/>
              </a:ext>
            </a:extLst>
          </p:cNvPr>
          <p:cNvGrpSpPr/>
          <p:nvPr/>
        </p:nvGrpSpPr>
        <p:grpSpPr>
          <a:xfrm>
            <a:off x="7591311" y="5989008"/>
            <a:ext cx="670261" cy="293370"/>
            <a:chOff x="3386287" y="2112232"/>
            <a:chExt cx="670261" cy="293370"/>
          </a:xfrm>
        </p:grpSpPr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9036914B-C56B-83A3-269F-7DD2C87CAAD5}"/>
                </a:ext>
              </a:extLst>
            </p:cNvPr>
            <p:cNvSpPr>
              <a:spLocks/>
            </p:cNvSpPr>
            <p:nvPr/>
          </p:nvSpPr>
          <p:spPr>
            <a:xfrm>
              <a:off x="3386287" y="2112232"/>
              <a:ext cx="670261" cy="293370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>
              <a:extLst>
                <a:ext uri="{FF2B5EF4-FFF2-40B4-BE49-F238E27FC236}">
                  <a16:creationId xmlns:a16="http://schemas.microsoft.com/office/drawing/2014/main" id="{9003401F-941D-0E78-82C7-FC1605E2C2D9}"/>
                </a:ext>
              </a:extLst>
            </p:cNvPr>
            <p:cNvSpPr txBox="1">
              <a:spLocks/>
            </p:cNvSpPr>
            <p:nvPr/>
          </p:nvSpPr>
          <p:spPr>
            <a:xfrm>
              <a:off x="3479145" y="2140663"/>
              <a:ext cx="448799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저장</a:t>
              </a: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99502DDE-4FCB-129F-565E-5ECFD37AB80D}"/>
              </a:ext>
            </a:extLst>
          </p:cNvPr>
          <p:cNvGrpSpPr>
            <a:grpSpLocks/>
          </p:cNvGrpSpPr>
          <p:nvPr/>
        </p:nvGrpSpPr>
        <p:grpSpPr>
          <a:xfrm>
            <a:off x="4703255" y="3797869"/>
            <a:ext cx="1249470" cy="318770"/>
            <a:chOff x="4596765" y="3152775"/>
            <a:chExt cx="1031240" cy="318770"/>
          </a:xfrm>
        </p:grpSpPr>
        <p:pic>
          <p:nvPicPr>
            <p:cNvPr id="37" name="Picture ">
              <a:extLst>
                <a:ext uri="{FF2B5EF4-FFF2-40B4-BE49-F238E27FC236}">
                  <a16:creationId xmlns:a16="http://schemas.microsoft.com/office/drawing/2014/main" id="{28F04D93-EB45-7F02-E151-6212A014A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38" name="Picture ">
              <a:extLst>
                <a:ext uri="{FF2B5EF4-FFF2-40B4-BE49-F238E27FC236}">
                  <a16:creationId xmlns:a16="http://schemas.microsoft.com/office/drawing/2014/main" id="{99769951-A4F1-3266-C498-1BA53851F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grpSp>
        <p:nvGrpSpPr>
          <p:cNvPr id="39" name="Group 5">
            <a:extLst>
              <a:ext uri="{FF2B5EF4-FFF2-40B4-BE49-F238E27FC236}">
                <a16:creationId xmlns:a16="http://schemas.microsoft.com/office/drawing/2014/main" id="{2CCDC24B-EACD-E12A-C097-A9E561668CD1}"/>
              </a:ext>
            </a:extLst>
          </p:cNvPr>
          <p:cNvGrpSpPr>
            <a:grpSpLocks/>
          </p:cNvGrpSpPr>
          <p:nvPr/>
        </p:nvGrpSpPr>
        <p:grpSpPr>
          <a:xfrm>
            <a:off x="4703255" y="4306346"/>
            <a:ext cx="1249470" cy="318770"/>
            <a:chOff x="4596765" y="3152775"/>
            <a:chExt cx="1031240" cy="318770"/>
          </a:xfrm>
        </p:grpSpPr>
        <p:pic>
          <p:nvPicPr>
            <p:cNvPr id="41" name="Picture ">
              <a:extLst>
                <a:ext uri="{FF2B5EF4-FFF2-40B4-BE49-F238E27FC236}">
                  <a16:creationId xmlns:a16="http://schemas.microsoft.com/office/drawing/2014/main" id="{CF810542-1AF1-CDD8-4ADA-2AFC3AD82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42" name="Picture ">
              <a:extLst>
                <a:ext uri="{FF2B5EF4-FFF2-40B4-BE49-F238E27FC236}">
                  <a16:creationId xmlns:a16="http://schemas.microsoft.com/office/drawing/2014/main" id="{0BA25641-3E51-B3FF-F2E6-AD547F662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grpSp>
        <p:nvGrpSpPr>
          <p:cNvPr id="43" name="Group 5">
            <a:extLst>
              <a:ext uri="{FF2B5EF4-FFF2-40B4-BE49-F238E27FC236}">
                <a16:creationId xmlns:a16="http://schemas.microsoft.com/office/drawing/2014/main" id="{76B3F178-6321-AC66-C3EC-8EB59D020A6E}"/>
              </a:ext>
            </a:extLst>
          </p:cNvPr>
          <p:cNvGrpSpPr>
            <a:grpSpLocks/>
          </p:cNvGrpSpPr>
          <p:nvPr/>
        </p:nvGrpSpPr>
        <p:grpSpPr>
          <a:xfrm>
            <a:off x="4703255" y="4859351"/>
            <a:ext cx="1249470" cy="318770"/>
            <a:chOff x="4596765" y="3152775"/>
            <a:chExt cx="1031240" cy="318770"/>
          </a:xfrm>
        </p:grpSpPr>
        <p:pic>
          <p:nvPicPr>
            <p:cNvPr id="44" name="Picture ">
              <a:extLst>
                <a:ext uri="{FF2B5EF4-FFF2-40B4-BE49-F238E27FC236}">
                  <a16:creationId xmlns:a16="http://schemas.microsoft.com/office/drawing/2014/main" id="{5BF36F60-46E2-58E3-8D65-EC2489A72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45" name="Picture ">
              <a:extLst>
                <a:ext uri="{FF2B5EF4-FFF2-40B4-BE49-F238E27FC236}">
                  <a16:creationId xmlns:a16="http://schemas.microsoft.com/office/drawing/2014/main" id="{478FB8CB-669A-046D-FC01-F3C51F166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grpSp>
        <p:nvGrpSpPr>
          <p:cNvPr id="46" name="Group 5">
            <a:extLst>
              <a:ext uri="{FF2B5EF4-FFF2-40B4-BE49-F238E27FC236}">
                <a16:creationId xmlns:a16="http://schemas.microsoft.com/office/drawing/2014/main" id="{EA5F20E0-45E3-5273-4107-C69FED3C4DE6}"/>
              </a:ext>
            </a:extLst>
          </p:cNvPr>
          <p:cNvGrpSpPr>
            <a:grpSpLocks/>
          </p:cNvGrpSpPr>
          <p:nvPr/>
        </p:nvGrpSpPr>
        <p:grpSpPr>
          <a:xfrm>
            <a:off x="4703255" y="5350542"/>
            <a:ext cx="1249470" cy="318770"/>
            <a:chOff x="4596765" y="3152775"/>
            <a:chExt cx="1031240" cy="318770"/>
          </a:xfrm>
        </p:grpSpPr>
        <p:pic>
          <p:nvPicPr>
            <p:cNvPr id="47" name="Picture ">
              <a:extLst>
                <a:ext uri="{FF2B5EF4-FFF2-40B4-BE49-F238E27FC236}">
                  <a16:creationId xmlns:a16="http://schemas.microsoft.com/office/drawing/2014/main" id="{BE6B841D-7C18-4ABB-6897-91C28407B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52" name="Picture ">
              <a:extLst>
                <a:ext uri="{FF2B5EF4-FFF2-40B4-BE49-F238E27FC236}">
                  <a16:creationId xmlns:a16="http://schemas.microsoft.com/office/drawing/2014/main" id="{46CEC38D-F7B1-1A24-6AA1-647F1089A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F8BBB10-2AD1-82A1-28E1-2866D55845AA}"/>
              </a:ext>
            </a:extLst>
          </p:cNvPr>
          <p:cNvSpPr/>
          <p:nvPr/>
        </p:nvSpPr>
        <p:spPr>
          <a:xfrm>
            <a:off x="5200968" y="3833603"/>
            <a:ext cx="200736" cy="188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B891C8-A434-DE1E-A4FC-53C2DFEE052A}"/>
              </a:ext>
            </a:extLst>
          </p:cNvPr>
          <p:cNvSpPr/>
          <p:nvPr/>
        </p:nvSpPr>
        <p:spPr>
          <a:xfrm>
            <a:off x="5201171" y="4333488"/>
            <a:ext cx="200736" cy="188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A69E37D-D999-BF9D-E34F-F4015B8F7BAA}"/>
              </a:ext>
            </a:extLst>
          </p:cNvPr>
          <p:cNvSpPr/>
          <p:nvPr/>
        </p:nvSpPr>
        <p:spPr>
          <a:xfrm>
            <a:off x="5191766" y="4878334"/>
            <a:ext cx="200736" cy="188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9B4172-C24D-6E7A-FBD2-BD5AE5EEDEF6}"/>
              </a:ext>
            </a:extLst>
          </p:cNvPr>
          <p:cNvSpPr/>
          <p:nvPr/>
        </p:nvSpPr>
        <p:spPr>
          <a:xfrm>
            <a:off x="5186267" y="5400192"/>
            <a:ext cx="200736" cy="188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22606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201003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매장 위생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자체 위생점검 점수를 수정할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6485091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가맹점의 자체 위생점검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점수를 등록할 수 있는 화면이다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자체 위생점검 점수를 수정할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94558" cy="2662267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공과금 및 월세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본사 청구액 납부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매장 위생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공문 조회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80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843E96-EBC4-79B7-2EF6-5F88D529A3DF}"/>
              </a:ext>
            </a:extLst>
          </p:cNvPr>
          <p:cNvGraphicFramePr>
            <a:graphicFrameLocks noGrp="1"/>
          </p:cNvGraphicFramePr>
          <p:nvPr/>
        </p:nvGraphicFramePr>
        <p:xfrm>
          <a:off x="1552589" y="3199066"/>
          <a:ext cx="6711642" cy="2533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06">
                  <a:extLst>
                    <a:ext uri="{9D8B030D-6E8A-4147-A177-3AD203B41FA5}">
                      <a16:colId xmlns:a16="http://schemas.microsoft.com/office/drawing/2014/main" val="2087824114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2354713512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540610061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644208995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1949647578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994198627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456712732"/>
                    </a:ext>
                  </a:extLst>
                </a:gridCol>
              </a:tblGrid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위생 평점 입력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(5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점 만점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재고수량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적정 재고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구매가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43506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좌석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26008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시설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45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식품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41328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근로자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977402"/>
                  </a:ext>
                </a:extLst>
              </a:tr>
            </a:tbl>
          </a:graphicData>
        </a:graphic>
      </p:graphicFrame>
      <p:sp>
        <p:nvSpPr>
          <p:cNvPr id="18" name="Rect 0">
            <a:extLst>
              <a:ext uri="{FF2B5EF4-FFF2-40B4-BE49-F238E27FC236}">
                <a16:creationId xmlns:a16="http://schemas.microsoft.com/office/drawing/2014/main" id="{C704EE6C-1C9F-44AF-E373-1D25557CA70C}"/>
              </a:ext>
            </a:extLst>
          </p:cNvPr>
          <p:cNvSpPr txBox="1">
            <a:spLocks/>
          </p:cNvSpPr>
          <p:nvPr/>
        </p:nvSpPr>
        <p:spPr>
          <a:xfrm>
            <a:off x="1690096" y="2630827"/>
            <a:ext cx="651510" cy="261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점검일자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9C878AD3-6CF5-92BC-DA28-22F29535C52D}"/>
              </a:ext>
            </a:extLst>
          </p:cNvPr>
          <p:cNvSpPr>
            <a:spLocks/>
          </p:cNvSpPr>
          <p:nvPr/>
        </p:nvSpPr>
        <p:spPr>
          <a:xfrm>
            <a:off x="2341606" y="2616690"/>
            <a:ext cx="2545715" cy="265430"/>
          </a:xfrm>
          <a:prstGeom prst="roundRect">
            <a:avLst>
              <a:gd name="adj" fmla="val 6938"/>
            </a:avLst>
          </a:prstGeom>
          <a:solidFill>
            <a:srgbClr val="FFFFFF"/>
          </a:solidFill>
          <a:ln w="12700" cap="flat" cmpd="sng">
            <a:solidFill>
              <a:srgbClr val="DDDDDD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en-US" altLang="ko-KR" sz="1200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2023-11-29</a:t>
            </a: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E882C614-7F7B-DDF9-8588-6D1E6AC3D8BF}"/>
              </a:ext>
            </a:extLst>
          </p:cNvPr>
          <p:cNvGrpSpPr/>
          <p:nvPr/>
        </p:nvGrpSpPr>
        <p:grpSpPr>
          <a:xfrm>
            <a:off x="7591311" y="5989008"/>
            <a:ext cx="670261" cy="293370"/>
            <a:chOff x="3386287" y="2112232"/>
            <a:chExt cx="670261" cy="293370"/>
          </a:xfrm>
        </p:grpSpPr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9036914B-C56B-83A3-269F-7DD2C87CAAD5}"/>
                </a:ext>
              </a:extLst>
            </p:cNvPr>
            <p:cNvSpPr>
              <a:spLocks/>
            </p:cNvSpPr>
            <p:nvPr/>
          </p:nvSpPr>
          <p:spPr>
            <a:xfrm>
              <a:off x="3386287" y="2112232"/>
              <a:ext cx="670261" cy="293370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Rect 0">
              <a:extLst>
                <a:ext uri="{FF2B5EF4-FFF2-40B4-BE49-F238E27FC236}">
                  <a16:creationId xmlns:a16="http://schemas.microsoft.com/office/drawing/2014/main" id="{9003401F-941D-0E78-82C7-FC1605E2C2D9}"/>
                </a:ext>
              </a:extLst>
            </p:cNvPr>
            <p:cNvSpPr txBox="1">
              <a:spLocks/>
            </p:cNvSpPr>
            <p:nvPr/>
          </p:nvSpPr>
          <p:spPr>
            <a:xfrm>
              <a:off x="3479145" y="2140663"/>
              <a:ext cx="448799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수정</a:t>
              </a:r>
            </a:p>
          </p:txBody>
        </p:sp>
      </p:grpSp>
      <p:grpSp>
        <p:nvGrpSpPr>
          <p:cNvPr id="36" name="Group 5">
            <a:extLst>
              <a:ext uri="{FF2B5EF4-FFF2-40B4-BE49-F238E27FC236}">
                <a16:creationId xmlns:a16="http://schemas.microsoft.com/office/drawing/2014/main" id="{99502DDE-4FCB-129F-565E-5ECFD37AB80D}"/>
              </a:ext>
            </a:extLst>
          </p:cNvPr>
          <p:cNvGrpSpPr>
            <a:grpSpLocks/>
          </p:cNvGrpSpPr>
          <p:nvPr/>
        </p:nvGrpSpPr>
        <p:grpSpPr>
          <a:xfrm>
            <a:off x="4703255" y="3797869"/>
            <a:ext cx="1249470" cy="318770"/>
            <a:chOff x="4596765" y="3152775"/>
            <a:chExt cx="1031240" cy="318770"/>
          </a:xfrm>
        </p:grpSpPr>
        <p:pic>
          <p:nvPicPr>
            <p:cNvPr id="37" name="Picture ">
              <a:extLst>
                <a:ext uri="{FF2B5EF4-FFF2-40B4-BE49-F238E27FC236}">
                  <a16:creationId xmlns:a16="http://schemas.microsoft.com/office/drawing/2014/main" id="{28F04D93-EB45-7F02-E151-6212A014AD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38" name="Picture ">
              <a:extLst>
                <a:ext uri="{FF2B5EF4-FFF2-40B4-BE49-F238E27FC236}">
                  <a16:creationId xmlns:a16="http://schemas.microsoft.com/office/drawing/2014/main" id="{99769951-A4F1-3266-C498-1BA53851F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grpSp>
        <p:nvGrpSpPr>
          <p:cNvPr id="39" name="Group 5">
            <a:extLst>
              <a:ext uri="{FF2B5EF4-FFF2-40B4-BE49-F238E27FC236}">
                <a16:creationId xmlns:a16="http://schemas.microsoft.com/office/drawing/2014/main" id="{2CCDC24B-EACD-E12A-C097-A9E561668CD1}"/>
              </a:ext>
            </a:extLst>
          </p:cNvPr>
          <p:cNvGrpSpPr>
            <a:grpSpLocks/>
          </p:cNvGrpSpPr>
          <p:nvPr/>
        </p:nvGrpSpPr>
        <p:grpSpPr>
          <a:xfrm>
            <a:off x="4703255" y="4306346"/>
            <a:ext cx="1249470" cy="318770"/>
            <a:chOff x="4596765" y="3152775"/>
            <a:chExt cx="1031240" cy="318770"/>
          </a:xfrm>
        </p:grpSpPr>
        <p:pic>
          <p:nvPicPr>
            <p:cNvPr id="41" name="Picture ">
              <a:extLst>
                <a:ext uri="{FF2B5EF4-FFF2-40B4-BE49-F238E27FC236}">
                  <a16:creationId xmlns:a16="http://schemas.microsoft.com/office/drawing/2014/main" id="{CF810542-1AF1-CDD8-4ADA-2AFC3AD82B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42" name="Picture ">
              <a:extLst>
                <a:ext uri="{FF2B5EF4-FFF2-40B4-BE49-F238E27FC236}">
                  <a16:creationId xmlns:a16="http://schemas.microsoft.com/office/drawing/2014/main" id="{0BA25641-3E51-B3FF-F2E6-AD547F662E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grpSp>
        <p:nvGrpSpPr>
          <p:cNvPr id="43" name="Group 5">
            <a:extLst>
              <a:ext uri="{FF2B5EF4-FFF2-40B4-BE49-F238E27FC236}">
                <a16:creationId xmlns:a16="http://schemas.microsoft.com/office/drawing/2014/main" id="{76B3F178-6321-AC66-C3EC-8EB59D020A6E}"/>
              </a:ext>
            </a:extLst>
          </p:cNvPr>
          <p:cNvGrpSpPr>
            <a:grpSpLocks/>
          </p:cNvGrpSpPr>
          <p:nvPr/>
        </p:nvGrpSpPr>
        <p:grpSpPr>
          <a:xfrm>
            <a:off x="4703255" y="4859351"/>
            <a:ext cx="1249470" cy="318770"/>
            <a:chOff x="4596765" y="3152775"/>
            <a:chExt cx="1031240" cy="318770"/>
          </a:xfrm>
        </p:grpSpPr>
        <p:pic>
          <p:nvPicPr>
            <p:cNvPr id="44" name="Picture ">
              <a:extLst>
                <a:ext uri="{FF2B5EF4-FFF2-40B4-BE49-F238E27FC236}">
                  <a16:creationId xmlns:a16="http://schemas.microsoft.com/office/drawing/2014/main" id="{5BF36F60-46E2-58E3-8D65-EC2489A72D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45" name="Picture ">
              <a:extLst>
                <a:ext uri="{FF2B5EF4-FFF2-40B4-BE49-F238E27FC236}">
                  <a16:creationId xmlns:a16="http://schemas.microsoft.com/office/drawing/2014/main" id="{478FB8CB-669A-046D-FC01-F3C51F1665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grpSp>
        <p:nvGrpSpPr>
          <p:cNvPr id="46" name="Group 5">
            <a:extLst>
              <a:ext uri="{FF2B5EF4-FFF2-40B4-BE49-F238E27FC236}">
                <a16:creationId xmlns:a16="http://schemas.microsoft.com/office/drawing/2014/main" id="{EA5F20E0-45E3-5273-4107-C69FED3C4DE6}"/>
              </a:ext>
            </a:extLst>
          </p:cNvPr>
          <p:cNvGrpSpPr>
            <a:grpSpLocks/>
          </p:cNvGrpSpPr>
          <p:nvPr/>
        </p:nvGrpSpPr>
        <p:grpSpPr>
          <a:xfrm>
            <a:off x="4703255" y="5350542"/>
            <a:ext cx="1249470" cy="318770"/>
            <a:chOff x="4596765" y="3152775"/>
            <a:chExt cx="1031240" cy="318770"/>
          </a:xfrm>
        </p:grpSpPr>
        <p:pic>
          <p:nvPicPr>
            <p:cNvPr id="47" name="Picture ">
              <a:extLst>
                <a:ext uri="{FF2B5EF4-FFF2-40B4-BE49-F238E27FC236}">
                  <a16:creationId xmlns:a16="http://schemas.microsoft.com/office/drawing/2014/main" id="{BE6B841D-7C18-4ABB-6897-91C28407B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52" name="Picture ">
              <a:extLst>
                <a:ext uri="{FF2B5EF4-FFF2-40B4-BE49-F238E27FC236}">
                  <a16:creationId xmlns:a16="http://schemas.microsoft.com/office/drawing/2014/main" id="{46CEC38D-F7B1-1A24-6AA1-647F1089A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1F8BBB10-2AD1-82A1-28E1-2866D55845AA}"/>
              </a:ext>
            </a:extLst>
          </p:cNvPr>
          <p:cNvSpPr/>
          <p:nvPr/>
        </p:nvSpPr>
        <p:spPr>
          <a:xfrm>
            <a:off x="5200968" y="3833603"/>
            <a:ext cx="200736" cy="188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4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32B891C8-A434-DE1E-A4FC-53C2DFEE052A}"/>
              </a:ext>
            </a:extLst>
          </p:cNvPr>
          <p:cNvSpPr/>
          <p:nvPr/>
        </p:nvSpPr>
        <p:spPr>
          <a:xfrm>
            <a:off x="5201171" y="4333488"/>
            <a:ext cx="200736" cy="188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3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A69E37D-D999-BF9D-E34F-F4015B8F7BAA}"/>
              </a:ext>
            </a:extLst>
          </p:cNvPr>
          <p:cNvSpPr/>
          <p:nvPr/>
        </p:nvSpPr>
        <p:spPr>
          <a:xfrm>
            <a:off x="5191766" y="4878334"/>
            <a:ext cx="200736" cy="188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5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1A9B4172-C24D-6E7A-FBD2-BD5AE5EEDEF6}"/>
              </a:ext>
            </a:extLst>
          </p:cNvPr>
          <p:cNvSpPr/>
          <p:nvPr/>
        </p:nvSpPr>
        <p:spPr>
          <a:xfrm>
            <a:off x="5186267" y="5400192"/>
            <a:ext cx="200736" cy="188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2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0568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195881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재고 현황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재고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재고 현황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가맹점이 보유하고 있는 재고현황을 관리할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769658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가맹점의 재고를 관리할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검색을 통해 재고를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가맹점이 보유하고 있는 재고현황을 관리할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4"/>
            <a:ext cx="8285403" cy="5302721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07CD06-9CB8-3AE1-A3F9-0AAB3D5E8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583749"/>
              </p:ext>
            </p:extLst>
          </p:nvPr>
        </p:nvGraphicFramePr>
        <p:xfrm>
          <a:off x="1552589" y="3199066"/>
          <a:ext cx="6711642" cy="2533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06">
                  <a:extLst>
                    <a:ext uri="{9D8B030D-6E8A-4147-A177-3AD203B41FA5}">
                      <a16:colId xmlns:a16="http://schemas.microsoft.com/office/drawing/2014/main" val="2087824114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2354713512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540610061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644208995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1949647578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994198627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456712732"/>
                    </a:ext>
                  </a:extLst>
                </a:gridCol>
              </a:tblGrid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제품코드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제품명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재고수량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적정 재고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구매가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43506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P001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설탕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(100g)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6,000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26008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P002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커피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8,000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45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P003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빨대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41328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P004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우유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(300ml)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2,000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977402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35A8B0-7231-7E0B-F78D-149905AA4CC3}"/>
              </a:ext>
            </a:extLst>
          </p:cNvPr>
          <p:cNvGrpSpPr/>
          <p:nvPr/>
        </p:nvGrpSpPr>
        <p:grpSpPr>
          <a:xfrm>
            <a:off x="1644347" y="2557034"/>
            <a:ext cx="670261" cy="293370"/>
            <a:chOff x="3386287" y="2112232"/>
            <a:chExt cx="670261" cy="293370"/>
          </a:xfrm>
        </p:grpSpPr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C557AB83-C04C-D45B-3ED7-6BCA40329EB5}"/>
                </a:ext>
              </a:extLst>
            </p:cNvPr>
            <p:cNvSpPr>
              <a:spLocks/>
            </p:cNvSpPr>
            <p:nvPr/>
          </p:nvSpPr>
          <p:spPr>
            <a:xfrm>
              <a:off x="3386287" y="2112232"/>
              <a:ext cx="670261" cy="293370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Rect 0">
              <a:extLst>
                <a:ext uri="{FF2B5EF4-FFF2-40B4-BE49-F238E27FC236}">
                  <a16:creationId xmlns:a16="http://schemas.microsoft.com/office/drawing/2014/main" id="{53D8BAEB-1FD2-8F70-3E05-EB93BF863913}"/>
                </a:ext>
              </a:extLst>
            </p:cNvPr>
            <p:cNvSpPr txBox="1">
              <a:spLocks/>
            </p:cNvSpPr>
            <p:nvPr/>
          </p:nvSpPr>
          <p:spPr>
            <a:xfrm>
              <a:off x="3479145" y="2140663"/>
              <a:ext cx="448799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수정</a:t>
              </a:r>
            </a:p>
          </p:txBody>
        </p:sp>
      </p:grpSp>
      <p:pic>
        <p:nvPicPr>
          <p:cNvPr id="23" name="Picture ">
            <a:extLst>
              <a:ext uri="{FF2B5EF4-FFF2-40B4-BE49-F238E27FC236}">
                <a16:creationId xmlns:a16="http://schemas.microsoft.com/office/drawing/2014/main" id="{0B04423E-4060-31D2-F178-ED1552FFBE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311" y="2557034"/>
            <a:ext cx="2407920" cy="363220"/>
          </a:xfrm>
          <a:prstGeom prst="rect">
            <a:avLst/>
          </a:prstGeom>
          <a:noFill/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BB62056A-F0A2-D29D-2D8E-A361BD511789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8218AC7B-1A67-D5A8-EBDC-19E8049BB5A8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4EC9F920-DCCF-95DE-B3C2-49C6D3DFCD3A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94C89119-5241-B490-FFA0-01621D126B83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2" name="그룹 31">
                    <a:extLst>
                      <a:ext uri="{FF2B5EF4-FFF2-40B4-BE49-F238E27FC236}">
                        <a16:creationId xmlns:a16="http://schemas.microsoft.com/office/drawing/2014/main" id="{EE27C040-9EEA-49E7-F4A0-2672CC704DA8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4" name="그룹 33">
                      <a:extLst>
                        <a:ext uri="{FF2B5EF4-FFF2-40B4-BE49-F238E27FC236}">
                          <a16:creationId xmlns:a16="http://schemas.microsoft.com/office/drawing/2014/main" id="{D27709D0-B954-0A19-E6EB-110A925F07F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6" name="직사각형 35">
                        <a:extLst>
                          <a:ext uri="{FF2B5EF4-FFF2-40B4-BE49-F238E27FC236}">
                            <a16:creationId xmlns:a16="http://schemas.microsoft.com/office/drawing/2014/main" id="{59552906-A4B5-968D-89E7-114C129515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BF15D82B-3B03-950E-B8D4-BA8ACE22B07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38" name="직사각형 37">
                          <a:extLst>
                            <a:ext uri="{FF2B5EF4-FFF2-40B4-BE49-F238E27FC236}">
                              <a16:creationId xmlns:a16="http://schemas.microsoft.com/office/drawing/2014/main" id="{1332C0AE-9C61-B2C5-7B3D-4D0CF42B43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39" name="그림 3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159267C-C99C-ABD2-0C6F-C605789DFBF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0" name="그림 3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FD0E48B-95C5-C79D-B82C-3F2DA5B6DD4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그림 4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78912DA-DDEE-8DDE-1650-8A7FE579E10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5" name="그림 34">
                      <a:extLst>
                        <a:ext uri="{FF2B5EF4-FFF2-40B4-BE49-F238E27FC236}">
                          <a16:creationId xmlns:a16="http://schemas.microsoft.com/office/drawing/2014/main" id="{40D7B051-34FE-7324-F7E4-4BF0D0E1A86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3" name="Rect 0">
                    <a:extLst>
                      <a:ext uri="{FF2B5EF4-FFF2-40B4-BE49-F238E27FC236}">
                        <a16:creationId xmlns:a16="http://schemas.microsoft.com/office/drawing/2014/main" id="{5F54C387-F106-3037-6A65-A15F55EA220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031325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재고 현황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409EF3B-5B97-3B54-AD1E-FFF76A3B8E61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8" name="Rect 0">
                <a:extLst>
                  <a:ext uri="{FF2B5EF4-FFF2-40B4-BE49-F238E27FC236}">
                    <a16:creationId xmlns:a16="http://schemas.microsoft.com/office/drawing/2014/main" id="{856BD85B-A66F-60BC-CC94-AE2220D76B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9" name="Rect 0">
                <a:extLst>
                  <a:ext uri="{FF2B5EF4-FFF2-40B4-BE49-F238E27FC236}">
                    <a16:creationId xmlns:a16="http://schemas.microsoft.com/office/drawing/2014/main" id="{4A08D5CA-8809-5492-19A0-03B041B5A9B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750FAAF4-2513-4234-945B-16EE4D631120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23270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3455472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재고 현황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재고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재고 현황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가맹점이 보유하고 있는 재고현황을 관리할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6940955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현 재고 수량을 수정할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가맹점이 보유하고 있는 재고현황을 관리할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4"/>
            <a:ext cx="8285403" cy="5302721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A07CD06-9CB8-3AE1-A3F9-0AAB3D5E8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2698142"/>
              </p:ext>
            </p:extLst>
          </p:nvPr>
        </p:nvGraphicFramePr>
        <p:xfrm>
          <a:off x="1552589" y="3199066"/>
          <a:ext cx="6711642" cy="25333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8806">
                  <a:extLst>
                    <a:ext uri="{9D8B030D-6E8A-4147-A177-3AD203B41FA5}">
                      <a16:colId xmlns:a16="http://schemas.microsoft.com/office/drawing/2014/main" val="2087824114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2354713512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540610061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644208995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1949647578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994198627"/>
                    </a:ext>
                  </a:extLst>
                </a:gridCol>
                <a:gridCol w="958806">
                  <a:extLst>
                    <a:ext uri="{9D8B030D-6E8A-4147-A177-3AD203B41FA5}">
                      <a16:colId xmlns:a16="http://schemas.microsoft.com/office/drawing/2014/main" val="3456712732"/>
                    </a:ext>
                  </a:extLst>
                </a:gridCol>
              </a:tblGrid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제품코드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제품명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재고수량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적정 재고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구매가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입고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출고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43506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P001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설탕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(100g)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6,000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26008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P002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커피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8,000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150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90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93245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P003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빨대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413282"/>
                  </a:ext>
                </a:extLst>
              </a:tr>
              <a:tr h="5066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P004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우유</a:t>
                      </a:r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(300ml)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120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80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2,000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</a:t>
                      </a:r>
                      <a:endParaRPr lang="ko-KR" altLang="en-US" sz="11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977402"/>
                  </a:ext>
                </a:extLst>
              </a:tr>
            </a:tbl>
          </a:graphicData>
        </a:graphic>
      </p:graphicFrame>
      <p:grpSp>
        <p:nvGrpSpPr>
          <p:cNvPr id="22" name="그룹 21">
            <a:extLst>
              <a:ext uri="{FF2B5EF4-FFF2-40B4-BE49-F238E27FC236}">
                <a16:creationId xmlns:a16="http://schemas.microsoft.com/office/drawing/2014/main" id="{A735A8B0-7231-7E0B-F78D-149905AA4CC3}"/>
              </a:ext>
            </a:extLst>
          </p:cNvPr>
          <p:cNvGrpSpPr/>
          <p:nvPr/>
        </p:nvGrpSpPr>
        <p:grpSpPr>
          <a:xfrm>
            <a:off x="1644347" y="2557034"/>
            <a:ext cx="670261" cy="293370"/>
            <a:chOff x="3386287" y="2112232"/>
            <a:chExt cx="670261" cy="293370"/>
          </a:xfrm>
        </p:grpSpPr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C557AB83-C04C-D45B-3ED7-6BCA40329EB5}"/>
                </a:ext>
              </a:extLst>
            </p:cNvPr>
            <p:cNvSpPr>
              <a:spLocks/>
            </p:cNvSpPr>
            <p:nvPr/>
          </p:nvSpPr>
          <p:spPr>
            <a:xfrm>
              <a:off x="3386287" y="2112232"/>
              <a:ext cx="670261" cy="293370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" name="Rect 0">
              <a:extLst>
                <a:ext uri="{FF2B5EF4-FFF2-40B4-BE49-F238E27FC236}">
                  <a16:creationId xmlns:a16="http://schemas.microsoft.com/office/drawing/2014/main" id="{53D8BAEB-1FD2-8F70-3E05-EB93BF863913}"/>
                </a:ext>
              </a:extLst>
            </p:cNvPr>
            <p:cNvSpPr txBox="1">
              <a:spLocks/>
            </p:cNvSpPr>
            <p:nvPr/>
          </p:nvSpPr>
          <p:spPr>
            <a:xfrm>
              <a:off x="3479145" y="2140663"/>
              <a:ext cx="448799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저장</a:t>
              </a:r>
            </a:p>
          </p:txBody>
        </p:sp>
      </p:grpSp>
      <p:pic>
        <p:nvPicPr>
          <p:cNvPr id="23" name="Picture ">
            <a:extLst>
              <a:ext uri="{FF2B5EF4-FFF2-40B4-BE49-F238E27FC236}">
                <a16:creationId xmlns:a16="http://schemas.microsoft.com/office/drawing/2014/main" id="{0B04423E-4060-31D2-F178-ED1552FFBE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6311" y="2557034"/>
            <a:ext cx="2407920" cy="363220"/>
          </a:xfrm>
          <a:prstGeom prst="rect">
            <a:avLst/>
          </a:prstGeom>
          <a:noFill/>
        </p:spPr>
      </p:pic>
      <p:grpSp>
        <p:nvGrpSpPr>
          <p:cNvPr id="24" name="Group 5">
            <a:extLst>
              <a:ext uri="{FF2B5EF4-FFF2-40B4-BE49-F238E27FC236}">
                <a16:creationId xmlns:a16="http://schemas.microsoft.com/office/drawing/2014/main" id="{69A1CCA3-C3FD-048F-9B3F-FFDEB59FDA6E}"/>
              </a:ext>
            </a:extLst>
          </p:cNvPr>
          <p:cNvGrpSpPr>
            <a:grpSpLocks/>
          </p:cNvGrpSpPr>
          <p:nvPr/>
        </p:nvGrpSpPr>
        <p:grpSpPr>
          <a:xfrm>
            <a:off x="3437639" y="3761305"/>
            <a:ext cx="1249470" cy="318770"/>
            <a:chOff x="4596765" y="3152775"/>
            <a:chExt cx="1031240" cy="318770"/>
          </a:xfrm>
        </p:grpSpPr>
        <p:pic>
          <p:nvPicPr>
            <p:cNvPr id="25" name="Picture ">
              <a:extLst>
                <a:ext uri="{FF2B5EF4-FFF2-40B4-BE49-F238E27FC236}">
                  <a16:creationId xmlns:a16="http://schemas.microsoft.com/office/drawing/2014/main" id="{75C24E6D-CC1C-F58A-B7C3-BEF6F961B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26" name="Picture ">
              <a:extLst>
                <a:ext uri="{FF2B5EF4-FFF2-40B4-BE49-F238E27FC236}">
                  <a16:creationId xmlns:a16="http://schemas.microsoft.com/office/drawing/2014/main" id="{06BFFAA2-16A7-0092-9090-72B3E9DF38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grpSp>
        <p:nvGrpSpPr>
          <p:cNvPr id="27" name="Group 5">
            <a:extLst>
              <a:ext uri="{FF2B5EF4-FFF2-40B4-BE49-F238E27FC236}">
                <a16:creationId xmlns:a16="http://schemas.microsoft.com/office/drawing/2014/main" id="{497AAFB6-10D1-10B6-F292-A5D90DF6FC62}"/>
              </a:ext>
            </a:extLst>
          </p:cNvPr>
          <p:cNvGrpSpPr>
            <a:grpSpLocks/>
          </p:cNvGrpSpPr>
          <p:nvPr/>
        </p:nvGrpSpPr>
        <p:grpSpPr>
          <a:xfrm>
            <a:off x="3438200" y="4254406"/>
            <a:ext cx="1249470" cy="318770"/>
            <a:chOff x="4596765" y="3152775"/>
            <a:chExt cx="1031240" cy="318770"/>
          </a:xfrm>
        </p:grpSpPr>
        <p:pic>
          <p:nvPicPr>
            <p:cNvPr id="28" name="Picture ">
              <a:extLst>
                <a:ext uri="{FF2B5EF4-FFF2-40B4-BE49-F238E27FC236}">
                  <a16:creationId xmlns:a16="http://schemas.microsoft.com/office/drawing/2014/main" id="{2C27FB3E-5B6D-CD01-27E9-F751C176D6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29" name="Picture ">
              <a:extLst>
                <a:ext uri="{FF2B5EF4-FFF2-40B4-BE49-F238E27FC236}">
                  <a16:creationId xmlns:a16="http://schemas.microsoft.com/office/drawing/2014/main" id="{06CB1503-C055-9E25-945B-69B744AC6D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grpSp>
        <p:nvGrpSpPr>
          <p:cNvPr id="30" name="Group 5">
            <a:extLst>
              <a:ext uri="{FF2B5EF4-FFF2-40B4-BE49-F238E27FC236}">
                <a16:creationId xmlns:a16="http://schemas.microsoft.com/office/drawing/2014/main" id="{C539F526-304A-50D1-EACD-8CE9CFB5F94D}"/>
              </a:ext>
            </a:extLst>
          </p:cNvPr>
          <p:cNvGrpSpPr>
            <a:grpSpLocks/>
          </p:cNvGrpSpPr>
          <p:nvPr/>
        </p:nvGrpSpPr>
        <p:grpSpPr>
          <a:xfrm>
            <a:off x="3438200" y="4755553"/>
            <a:ext cx="1249470" cy="318770"/>
            <a:chOff x="4596765" y="3152775"/>
            <a:chExt cx="1031240" cy="318770"/>
          </a:xfrm>
        </p:grpSpPr>
        <p:pic>
          <p:nvPicPr>
            <p:cNvPr id="31" name="Picture ">
              <a:extLst>
                <a:ext uri="{FF2B5EF4-FFF2-40B4-BE49-F238E27FC236}">
                  <a16:creationId xmlns:a16="http://schemas.microsoft.com/office/drawing/2014/main" id="{57F7B32E-1199-1AE6-D379-F28127CEE9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32" name="Picture ">
              <a:extLst>
                <a:ext uri="{FF2B5EF4-FFF2-40B4-BE49-F238E27FC236}">
                  <a16:creationId xmlns:a16="http://schemas.microsoft.com/office/drawing/2014/main" id="{A428513C-CB62-F1FA-C56F-092FD1C074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grpSp>
        <p:nvGrpSpPr>
          <p:cNvPr id="33" name="Group 5">
            <a:extLst>
              <a:ext uri="{FF2B5EF4-FFF2-40B4-BE49-F238E27FC236}">
                <a16:creationId xmlns:a16="http://schemas.microsoft.com/office/drawing/2014/main" id="{53EC5D52-5607-2B7F-09D6-B92C9BEA93F9}"/>
              </a:ext>
            </a:extLst>
          </p:cNvPr>
          <p:cNvGrpSpPr>
            <a:grpSpLocks/>
          </p:cNvGrpSpPr>
          <p:nvPr/>
        </p:nvGrpSpPr>
        <p:grpSpPr>
          <a:xfrm>
            <a:off x="3438200" y="5256065"/>
            <a:ext cx="1249470" cy="318770"/>
            <a:chOff x="4596765" y="3152775"/>
            <a:chExt cx="1031240" cy="318770"/>
          </a:xfrm>
        </p:grpSpPr>
        <p:pic>
          <p:nvPicPr>
            <p:cNvPr id="34" name="Picture ">
              <a:extLst>
                <a:ext uri="{FF2B5EF4-FFF2-40B4-BE49-F238E27FC236}">
                  <a16:creationId xmlns:a16="http://schemas.microsoft.com/office/drawing/2014/main" id="{0E7D8839-813D-7F45-9AEE-07779E30D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4596765" y="3153410"/>
              <a:ext cx="645795" cy="318135"/>
            </a:xfrm>
            <a:prstGeom prst="rect">
              <a:avLst/>
            </a:prstGeom>
            <a:noFill/>
          </p:spPr>
        </p:pic>
        <p:pic>
          <p:nvPicPr>
            <p:cNvPr id="35" name="Picture ">
              <a:extLst>
                <a:ext uri="{FF2B5EF4-FFF2-40B4-BE49-F238E27FC236}">
                  <a16:creationId xmlns:a16="http://schemas.microsoft.com/office/drawing/2014/main" id="{1ADC165F-FEA5-20E6-E29A-53809ACD61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5136515" y="3152775"/>
              <a:ext cx="491490" cy="318135"/>
            </a:xfrm>
            <a:prstGeom prst="rect">
              <a:avLst/>
            </a:prstGeom>
            <a:noFill/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455DE22-180B-5231-7562-B4642469BA23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AFC35736-91C4-5887-C4ED-A908D81C73D4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A8D074A9-55F8-83E2-0DD5-C10BA515D0D4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42" name="그룹 41">
                  <a:extLst>
                    <a:ext uri="{FF2B5EF4-FFF2-40B4-BE49-F238E27FC236}">
                      <a16:creationId xmlns:a16="http://schemas.microsoft.com/office/drawing/2014/main" id="{7CB8BE8B-380F-D020-A0BF-8CA10092AD63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44" name="그룹 43">
                    <a:extLst>
                      <a:ext uri="{FF2B5EF4-FFF2-40B4-BE49-F238E27FC236}">
                        <a16:creationId xmlns:a16="http://schemas.microsoft.com/office/drawing/2014/main" id="{9773F06E-C865-A28E-D525-18114A0CAFA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46" name="그룹 45">
                      <a:extLst>
                        <a:ext uri="{FF2B5EF4-FFF2-40B4-BE49-F238E27FC236}">
                          <a16:creationId xmlns:a16="http://schemas.microsoft.com/office/drawing/2014/main" id="{B1F0CE07-23C1-A584-2B54-B98E1CC7E32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48" name="직사각형 47">
                        <a:extLst>
                          <a:ext uri="{FF2B5EF4-FFF2-40B4-BE49-F238E27FC236}">
                            <a16:creationId xmlns:a16="http://schemas.microsoft.com/office/drawing/2014/main" id="{ABCE704D-18DD-2C2B-BC8A-8F2A2C52E3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9" name="그룹 48">
                        <a:extLst>
                          <a:ext uri="{FF2B5EF4-FFF2-40B4-BE49-F238E27FC236}">
                            <a16:creationId xmlns:a16="http://schemas.microsoft.com/office/drawing/2014/main" id="{386C4AD1-9846-B8E4-962E-03A4A2AFBB3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50" name="직사각형 49">
                          <a:extLst>
                            <a:ext uri="{FF2B5EF4-FFF2-40B4-BE49-F238E27FC236}">
                              <a16:creationId xmlns:a16="http://schemas.microsoft.com/office/drawing/2014/main" id="{E555EAE3-AFAD-2F9D-A64D-CF74476AA58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51" name="그림 50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41499AD-4E55-503A-FAE2-CAB2B5D71DC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2" name="그림 51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7264E367-DC34-157A-69E7-F0DF985B8C5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3" name="그림 52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CA3E8E1-3332-1699-A734-1B29722DE8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47" name="그림 46">
                      <a:extLst>
                        <a:ext uri="{FF2B5EF4-FFF2-40B4-BE49-F238E27FC236}">
                          <a16:creationId xmlns:a16="http://schemas.microsoft.com/office/drawing/2014/main" id="{3ACD6237-F434-9E79-D833-F9DAD44C410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5" name="Rect 0">
                    <a:extLst>
                      <a:ext uri="{FF2B5EF4-FFF2-40B4-BE49-F238E27FC236}">
                        <a16:creationId xmlns:a16="http://schemas.microsoft.com/office/drawing/2014/main" id="{263F68F1-F80A-C12E-02F5-983C147D4434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031325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재고 현황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AFBD41B-B970-5A5F-224E-A8E48BE5CDDE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40" name="Rect 0">
                <a:extLst>
                  <a:ext uri="{FF2B5EF4-FFF2-40B4-BE49-F238E27FC236}">
                    <a16:creationId xmlns:a16="http://schemas.microsoft.com/office/drawing/2014/main" id="{A7D76664-E55A-D60B-139E-4AEC4B8CFA4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1" name="Rect 0">
                <a:extLst>
                  <a:ext uri="{FF2B5EF4-FFF2-40B4-BE49-F238E27FC236}">
                    <a16:creationId xmlns:a16="http://schemas.microsoft.com/office/drawing/2014/main" id="{6C51A3C3-A3EB-96E1-2A24-B1E01FA5F3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8" name="Rect 0">
              <a:extLst>
                <a:ext uri="{FF2B5EF4-FFF2-40B4-BE49-F238E27FC236}">
                  <a16:creationId xmlns:a16="http://schemas.microsoft.com/office/drawing/2014/main" id="{665D506C-D2A0-FE5C-F285-540046202660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4950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Rect 0">
            <a:extLst>
              <a:ext uri="{FF2B5EF4-FFF2-40B4-BE49-F238E27FC236}">
                <a16:creationId xmlns:a16="http://schemas.microsoft.com/office/drawing/2014/main" id="{40FF9442-9E2B-BBB0-5103-C94658DC4D2F}"/>
              </a:ext>
            </a:extLst>
          </p:cNvPr>
          <p:cNvSpPr>
            <a:spLocks/>
          </p:cNvSpPr>
          <p:nvPr/>
        </p:nvSpPr>
        <p:spPr>
          <a:xfrm>
            <a:off x="1749287" y="2923945"/>
            <a:ext cx="6536119" cy="36675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477622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발주 신청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주문 </a:t>
                      </a:r>
                      <a:r>
                        <a:rPr lang="en-US" altLang="ko-KR" sz="1100" b="1" dirty="0"/>
                        <a:t>· </a:t>
                      </a:r>
                      <a:r>
                        <a:rPr lang="ko-KR" altLang="en-US" sz="1100" b="1" dirty="0"/>
                        <a:t>거래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발주등록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가맹점에 필요한 물품을 발주할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593574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체크박스를 통해 발주할 제품을 선택할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제품에 따라 총 주문금액이 반영된다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가맹점에 필요한 물품을 발주할 수 있다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9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/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>
            <a:extLst>
              <a:ext uri="{FF2B5EF4-FFF2-40B4-BE49-F238E27FC236}">
                <a16:creationId xmlns:a16="http://schemas.microsoft.com/office/drawing/2014/main" id="{5DE631BF-23A5-F0B2-EFE2-3E9CE295F511}"/>
              </a:ext>
            </a:extLst>
          </p:cNvPr>
          <p:cNvSpPr txBox="1">
            <a:spLocks/>
          </p:cNvSpPr>
          <p:nvPr/>
        </p:nvSpPr>
        <p:spPr>
          <a:xfrm>
            <a:off x="1975925" y="2554066"/>
            <a:ext cx="74295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313A46"/>
                </a:solidFill>
                <a:latin typeface="맑은 고딕" charset="0"/>
                <a:ea typeface="맑은 고딕" charset="0"/>
              </a:rPr>
              <a:t>발주신청</a:t>
            </a:r>
            <a:endParaRPr lang="ko-KR" altLang="en-US" sz="11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191BEE97-8E9F-8CC7-22A8-26B10F3C65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400184"/>
              </p:ext>
            </p:extLst>
          </p:nvPr>
        </p:nvGraphicFramePr>
        <p:xfrm>
          <a:off x="1777807" y="3474007"/>
          <a:ext cx="6464410" cy="2457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9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856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16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21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71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71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36DF5EF-6CE4-D129-F86B-D17538305D29}"/>
              </a:ext>
            </a:extLst>
          </p:cNvPr>
          <p:cNvGrpSpPr/>
          <p:nvPr/>
        </p:nvGrpSpPr>
        <p:grpSpPr>
          <a:xfrm>
            <a:off x="1939397" y="4101769"/>
            <a:ext cx="145415" cy="1697990"/>
            <a:chOff x="2655570" y="3520440"/>
            <a:chExt cx="145415" cy="1697990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B846BE85-5F99-EF62-A2AC-6F6481600284}"/>
                </a:ext>
              </a:extLst>
            </p:cNvPr>
            <p:cNvSpPr>
              <a:spLocks/>
            </p:cNvSpPr>
            <p:nvPr/>
          </p:nvSpPr>
          <p:spPr>
            <a:xfrm>
              <a:off x="2655570" y="3520440"/>
              <a:ext cx="135255" cy="14922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59A80BB-8CF4-5E94-7859-442A4677B0ED}"/>
                </a:ext>
              </a:extLst>
            </p:cNvPr>
            <p:cNvSpPr>
              <a:spLocks/>
            </p:cNvSpPr>
            <p:nvPr/>
          </p:nvSpPr>
          <p:spPr>
            <a:xfrm>
              <a:off x="2655570" y="4347210"/>
              <a:ext cx="135255" cy="14922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F60D4679-E185-C774-2586-56ED1C130611}"/>
                </a:ext>
              </a:extLst>
            </p:cNvPr>
            <p:cNvSpPr>
              <a:spLocks/>
            </p:cNvSpPr>
            <p:nvPr/>
          </p:nvSpPr>
          <p:spPr>
            <a:xfrm>
              <a:off x="2665730" y="3943350"/>
              <a:ext cx="135255" cy="14922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2FB0C57C-C2B2-4E5C-63A7-5F6BD88BE7A9}"/>
                </a:ext>
              </a:extLst>
            </p:cNvPr>
            <p:cNvSpPr>
              <a:spLocks/>
            </p:cNvSpPr>
            <p:nvPr/>
          </p:nvSpPr>
          <p:spPr>
            <a:xfrm>
              <a:off x="2655570" y="5069205"/>
              <a:ext cx="135255" cy="149225"/>
            </a:xfrm>
            <a:prstGeom prst="roundRect">
              <a:avLst/>
            </a:prstGeom>
            <a:solidFill>
              <a:schemeClr val="bg2">
                <a:lumMod val="50000"/>
                <a:lumOff val="0"/>
              </a:schemeClr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" name="Rect 0">
            <a:extLst>
              <a:ext uri="{FF2B5EF4-FFF2-40B4-BE49-F238E27FC236}">
                <a16:creationId xmlns:a16="http://schemas.microsoft.com/office/drawing/2014/main" id="{6B640742-F874-FC89-6CBB-9CE23E4F2648}"/>
              </a:ext>
            </a:extLst>
          </p:cNvPr>
          <p:cNvSpPr txBox="1">
            <a:spLocks/>
          </p:cNvSpPr>
          <p:nvPr/>
        </p:nvSpPr>
        <p:spPr>
          <a:xfrm>
            <a:off x="1749287" y="3630425"/>
            <a:ext cx="7195185" cy="4305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선택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제품코드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7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제품명</a:t>
            </a:r>
            <a:r>
              <a:rPr sz="7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   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7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적정재고량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현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재고량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주문수량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 </a:t>
            </a:r>
            <a:r>
              <a:rPr lang="en-US"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단가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주문예상금액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5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2B9706E4-44BA-FBCB-D85E-A860950D29C1}"/>
              </a:ext>
            </a:extLst>
          </p:cNvPr>
          <p:cNvSpPr txBox="1">
            <a:spLocks/>
          </p:cNvSpPr>
          <p:nvPr/>
        </p:nvSpPr>
        <p:spPr>
          <a:xfrm>
            <a:off x="2781740" y="4093306"/>
            <a:ext cx="31115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3E8DD0AB-B920-642F-8579-54D3BEFA463F}"/>
              </a:ext>
            </a:extLst>
          </p:cNvPr>
          <p:cNvSpPr txBox="1">
            <a:spLocks/>
          </p:cNvSpPr>
          <p:nvPr/>
        </p:nvSpPr>
        <p:spPr>
          <a:xfrm>
            <a:off x="2276915" y="3069686"/>
            <a:ext cx="1379855" cy="2774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총 주문금액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4550729B-FB12-27D1-3266-7A8849674FEE}"/>
              </a:ext>
            </a:extLst>
          </p:cNvPr>
          <p:cNvSpPr>
            <a:spLocks/>
          </p:cNvSpPr>
          <p:nvPr/>
        </p:nvSpPr>
        <p:spPr>
          <a:xfrm>
            <a:off x="3409120" y="3104611"/>
            <a:ext cx="965200" cy="245745"/>
          </a:xfrm>
          <a:prstGeom prst="roundRect">
            <a:avLst>
              <a:gd name="adj" fmla="val 4937"/>
            </a:avLst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935418-FB58-86F9-58B7-35FD907422E6}"/>
              </a:ext>
            </a:extLst>
          </p:cNvPr>
          <p:cNvGrpSpPr/>
          <p:nvPr/>
        </p:nvGrpSpPr>
        <p:grpSpPr>
          <a:xfrm>
            <a:off x="4489890" y="3072861"/>
            <a:ext cx="951865" cy="283845"/>
            <a:chOff x="4752975" y="2412365"/>
            <a:chExt cx="951865" cy="283845"/>
          </a:xfrm>
        </p:grpSpPr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3C581C69-2611-9855-3995-3CF19CA75266}"/>
                </a:ext>
              </a:extLst>
            </p:cNvPr>
            <p:cNvSpPr>
              <a:spLocks/>
            </p:cNvSpPr>
            <p:nvPr/>
          </p:nvSpPr>
          <p:spPr>
            <a:xfrm>
              <a:off x="4752975" y="2412365"/>
              <a:ext cx="785495" cy="283845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88B5610F-F0B4-3BFF-5277-E37A85BA4420}"/>
                </a:ext>
              </a:extLst>
            </p:cNvPr>
            <p:cNvSpPr txBox="1">
              <a:spLocks/>
            </p:cNvSpPr>
            <p:nvPr/>
          </p:nvSpPr>
          <p:spPr>
            <a:xfrm>
              <a:off x="4803775" y="2447925"/>
              <a:ext cx="901065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발주신청</a:t>
              </a:r>
              <a:endParaRPr lang="ko-KR" altLang="en-US" sz="10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2" name="Picture ">
            <a:extLst>
              <a:ext uri="{FF2B5EF4-FFF2-40B4-BE49-F238E27FC236}">
                <a16:creationId xmlns:a16="http://schemas.microsoft.com/office/drawing/2014/main" id="{09F082A0-D895-7AE5-2C35-5D56A068C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027" y="3024601"/>
            <a:ext cx="2409190" cy="364490"/>
          </a:xfrm>
          <a:prstGeom prst="rect">
            <a:avLst/>
          </a:prstGeom>
          <a:noFill/>
        </p:spPr>
      </p:pic>
      <p:sp>
        <p:nvSpPr>
          <p:cNvPr id="23" name="Rect 0">
            <a:extLst>
              <a:ext uri="{FF2B5EF4-FFF2-40B4-BE49-F238E27FC236}">
                <a16:creationId xmlns:a16="http://schemas.microsoft.com/office/drawing/2014/main" id="{B4963A1A-7489-811B-0D16-4612085B3BF8}"/>
              </a:ext>
            </a:extLst>
          </p:cNvPr>
          <p:cNvSpPr txBox="1">
            <a:spLocks/>
          </p:cNvSpPr>
          <p:nvPr/>
        </p:nvSpPr>
        <p:spPr>
          <a:xfrm>
            <a:off x="2213120" y="4087024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P0001        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크로플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-------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DF90A11B-7666-FDC3-8200-56E4BE75F68A}"/>
              </a:ext>
            </a:extLst>
          </p:cNvPr>
          <p:cNvSpPr txBox="1">
            <a:spLocks/>
          </p:cNvSpPr>
          <p:nvPr/>
        </p:nvSpPr>
        <p:spPr>
          <a:xfrm>
            <a:off x="2210580" y="4508029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P0002       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우유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(100ml)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      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-------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id="{2EC890F3-6A97-B532-699B-1DDAC2F2503D}"/>
              </a:ext>
            </a:extLst>
          </p:cNvPr>
          <p:cNvSpPr txBox="1">
            <a:spLocks/>
          </p:cNvSpPr>
          <p:nvPr/>
        </p:nvSpPr>
        <p:spPr>
          <a:xfrm>
            <a:off x="2231535" y="4899824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P0003       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바닐라시럽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-------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>
            <a:extLst>
              <a:ext uri="{FF2B5EF4-FFF2-40B4-BE49-F238E27FC236}">
                <a16:creationId xmlns:a16="http://schemas.microsoft.com/office/drawing/2014/main" id="{1559FAC6-2A34-659C-B59C-208DBF4A7EAA}"/>
              </a:ext>
            </a:extLst>
          </p:cNvPr>
          <p:cNvSpPr txBox="1">
            <a:spLocks/>
          </p:cNvSpPr>
          <p:nvPr/>
        </p:nvSpPr>
        <p:spPr>
          <a:xfrm>
            <a:off x="2231535" y="5270029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P0004        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딸기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15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,000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892294B3-A131-5F7D-373F-E6F14E5D9161}"/>
              </a:ext>
            </a:extLst>
          </p:cNvPr>
          <p:cNvSpPr txBox="1">
            <a:spLocks/>
          </p:cNvSpPr>
          <p:nvPr/>
        </p:nvSpPr>
        <p:spPr>
          <a:xfrm>
            <a:off x="2232170" y="5640234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P0005        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설탕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3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0,000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2C299A-25D1-80C8-2CC3-B1CA0CEF6D02}"/>
              </a:ext>
            </a:extLst>
          </p:cNvPr>
          <p:cNvGrpSpPr/>
          <p:nvPr/>
        </p:nvGrpSpPr>
        <p:grpSpPr>
          <a:xfrm>
            <a:off x="5371269" y="4056840"/>
            <a:ext cx="970915" cy="294874"/>
            <a:chOff x="6330315" y="3403600"/>
            <a:chExt cx="1003935" cy="336550"/>
          </a:xfrm>
        </p:grpSpPr>
        <p:pic>
          <p:nvPicPr>
            <p:cNvPr id="29" name="Picture ">
              <a:extLst>
                <a:ext uri="{FF2B5EF4-FFF2-40B4-BE49-F238E27FC236}">
                  <a16:creationId xmlns:a16="http://schemas.microsoft.com/office/drawing/2014/main" id="{2456FE9C-1721-F180-358F-32860570B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30315" y="3404235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47641CDA-D26B-B2C6-C86E-22ABCED28FDD}"/>
                </a:ext>
              </a:extLst>
            </p:cNvPr>
            <p:cNvSpPr>
              <a:spLocks/>
            </p:cNvSpPr>
            <p:nvPr/>
          </p:nvSpPr>
          <p:spPr>
            <a:xfrm>
              <a:off x="6707505" y="3460750"/>
              <a:ext cx="265430" cy="20891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31" name="Picture ">
              <a:extLst>
                <a:ext uri="{FF2B5EF4-FFF2-40B4-BE49-F238E27FC236}">
                  <a16:creationId xmlns:a16="http://schemas.microsoft.com/office/drawing/2014/main" id="{14BB59E4-1A75-1B2D-F6CE-CFA2FCE02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02450" y="3403600"/>
              <a:ext cx="431800" cy="335915"/>
            </a:xfrm>
            <a:prstGeom prst="rect">
              <a:avLst/>
            </a:prstGeom>
            <a:noFill/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69B039-4C5D-4EA3-E16C-30EE5DD5CC01}"/>
              </a:ext>
            </a:extLst>
          </p:cNvPr>
          <p:cNvGrpSpPr/>
          <p:nvPr/>
        </p:nvGrpSpPr>
        <p:grpSpPr>
          <a:xfrm>
            <a:off x="5385239" y="4463875"/>
            <a:ext cx="970915" cy="294874"/>
            <a:chOff x="6344285" y="3810635"/>
            <a:chExt cx="1003935" cy="336550"/>
          </a:xfrm>
        </p:grpSpPr>
        <p:pic>
          <p:nvPicPr>
            <p:cNvPr id="33" name="Picture ">
              <a:extLst>
                <a:ext uri="{FF2B5EF4-FFF2-40B4-BE49-F238E27FC236}">
                  <a16:creationId xmlns:a16="http://schemas.microsoft.com/office/drawing/2014/main" id="{9801611A-B52C-8A9F-E40F-105642097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44285" y="3811270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3BBD117B-F328-8672-EDD9-156E4708BD2E}"/>
                </a:ext>
              </a:extLst>
            </p:cNvPr>
            <p:cNvSpPr>
              <a:spLocks/>
            </p:cNvSpPr>
            <p:nvPr/>
          </p:nvSpPr>
          <p:spPr>
            <a:xfrm>
              <a:off x="6710045" y="3867785"/>
              <a:ext cx="265430" cy="19621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35" name="Picture ">
              <a:extLst>
                <a:ext uri="{FF2B5EF4-FFF2-40B4-BE49-F238E27FC236}">
                  <a16:creationId xmlns:a16="http://schemas.microsoft.com/office/drawing/2014/main" id="{951E9E2D-23EC-CDB2-4517-B5E24C7D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16420" y="3810635"/>
              <a:ext cx="431800" cy="335915"/>
            </a:xfrm>
            <a:prstGeom prst="rect">
              <a:avLst/>
            </a:prstGeom>
            <a:noFill/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F572F5-2276-1B8E-EE92-894C569A67CF}"/>
              </a:ext>
            </a:extLst>
          </p:cNvPr>
          <p:cNvGrpSpPr/>
          <p:nvPr/>
        </p:nvGrpSpPr>
        <p:grpSpPr>
          <a:xfrm>
            <a:off x="5385239" y="4867100"/>
            <a:ext cx="970915" cy="294874"/>
            <a:chOff x="6344285" y="4213860"/>
            <a:chExt cx="1003935" cy="336550"/>
          </a:xfrm>
        </p:grpSpPr>
        <p:pic>
          <p:nvPicPr>
            <p:cNvPr id="37" name="Picture ">
              <a:extLst>
                <a:ext uri="{FF2B5EF4-FFF2-40B4-BE49-F238E27FC236}">
                  <a16:creationId xmlns:a16="http://schemas.microsoft.com/office/drawing/2014/main" id="{B9C2A754-C26C-1E35-066D-C5D4DFF4B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44285" y="4214495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38" name="Rect 0">
              <a:extLst>
                <a:ext uri="{FF2B5EF4-FFF2-40B4-BE49-F238E27FC236}">
                  <a16:creationId xmlns:a16="http://schemas.microsoft.com/office/drawing/2014/main" id="{16EF0DD8-321C-E22A-01D6-8B61E8D62FC9}"/>
                </a:ext>
              </a:extLst>
            </p:cNvPr>
            <p:cNvSpPr>
              <a:spLocks/>
            </p:cNvSpPr>
            <p:nvPr/>
          </p:nvSpPr>
          <p:spPr>
            <a:xfrm>
              <a:off x="6710045" y="4246880"/>
              <a:ext cx="265430" cy="23241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39" name="Picture ">
              <a:extLst>
                <a:ext uri="{FF2B5EF4-FFF2-40B4-BE49-F238E27FC236}">
                  <a16:creationId xmlns:a16="http://schemas.microsoft.com/office/drawing/2014/main" id="{7EA7F5CB-650B-329C-34C9-4009D8757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16420" y="4213860"/>
              <a:ext cx="431800" cy="335915"/>
            </a:xfrm>
            <a:prstGeom prst="rect">
              <a:avLst/>
            </a:prstGeom>
            <a:noFill/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3629E7-6C1E-96B2-0C19-95D951B123D9}"/>
              </a:ext>
            </a:extLst>
          </p:cNvPr>
          <p:cNvGrpSpPr/>
          <p:nvPr/>
        </p:nvGrpSpPr>
        <p:grpSpPr>
          <a:xfrm>
            <a:off x="5375079" y="5234765"/>
            <a:ext cx="970915" cy="294874"/>
            <a:chOff x="6334125" y="4581525"/>
            <a:chExt cx="1003935" cy="336550"/>
          </a:xfrm>
        </p:grpSpPr>
        <p:pic>
          <p:nvPicPr>
            <p:cNvPr id="41" name="Picture ">
              <a:extLst>
                <a:ext uri="{FF2B5EF4-FFF2-40B4-BE49-F238E27FC236}">
                  <a16:creationId xmlns:a16="http://schemas.microsoft.com/office/drawing/2014/main" id="{58C5839A-17FA-201E-FCF2-315B76CBA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34125" y="4582160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42" name="Rect 0">
              <a:extLst>
                <a:ext uri="{FF2B5EF4-FFF2-40B4-BE49-F238E27FC236}">
                  <a16:creationId xmlns:a16="http://schemas.microsoft.com/office/drawing/2014/main" id="{7565FD9C-B68D-2421-B80B-503ED6DBE6F7}"/>
                </a:ext>
              </a:extLst>
            </p:cNvPr>
            <p:cNvSpPr>
              <a:spLocks/>
            </p:cNvSpPr>
            <p:nvPr/>
          </p:nvSpPr>
          <p:spPr>
            <a:xfrm>
              <a:off x="6692900" y="4638675"/>
              <a:ext cx="272415" cy="24320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5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43" name="Picture ">
              <a:extLst>
                <a:ext uri="{FF2B5EF4-FFF2-40B4-BE49-F238E27FC236}">
                  <a16:creationId xmlns:a16="http://schemas.microsoft.com/office/drawing/2014/main" id="{60A345B2-2446-4D5B-05B6-DE3CC3734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06260" y="4581525"/>
              <a:ext cx="431800" cy="335915"/>
            </a:xfrm>
            <a:prstGeom prst="rect">
              <a:avLst/>
            </a:prstGeom>
            <a:noFill/>
          </p:spPr>
        </p:pic>
      </p:grpSp>
      <p:sp>
        <p:nvSpPr>
          <p:cNvPr id="48" name="Rect 0">
            <a:extLst>
              <a:ext uri="{FF2B5EF4-FFF2-40B4-BE49-F238E27FC236}">
                <a16:creationId xmlns:a16="http://schemas.microsoft.com/office/drawing/2014/main" id="{F6BECEF8-01F5-45B9-8675-1131783ABC1D}"/>
              </a:ext>
            </a:extLst>
          </p:cNvPr>
          <p:cNvSpPr>
            <a:spLocks/>
          </p:cNvSpPr>
          <p:nvPr/>
        </p:nvSpPr>
        <p:spPr>
          <a:xfrm>
            <a:off x="5681541" y="5699759"/>
            <a:ext cx="414459" cy="15239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10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69A4B3C-5788-AD95-D4C7-D3CE32A70681}"/>
              </a:ext>
            </a:extLst>
          </p:cNvPr>
          <p:cNvGrpSpPr/>
          <p:nvPr/>
        </p:nvGrpSpPr>
        <p:grpSpPr>
          <a:xfrm>
            <a:off x="5385874" y="5629100"/>
            <a:ext cx="970915" cy="294874"/>
            <a:chOff x="6344920" y="4975860"/>
            <a:chExt cx="1003935" cy="336550"/>
          </a:xfrm>
        </p:grpSpPr>
        <p:pic>
          <p:nvPicPr>
            <p:cNvPr id="45" name="Picture ">
              <a:extLst>
                <a:ext uri="{FF2B5EF4-FFF2-40B4-BE49-F238E27FC236}">
                  <a16:creationId xmlns:a16="http://schemas.microsoft.com/office/drawing/2014/main" id="{5A56465D-BD8F-1AFC-8BC9-C6FF57A7E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44920" y="4976495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46" name="Rect 0">
              <a:extLst>
                <a:ext uri="{FF2B5EF4-FFF2-40B4-BE49-F238E27FC236}">
                  <a16:creationId xmlns:a16="http://schemas.microsoft.com/office/drawing/2014/main" id="{1F525B1D-D3A2-2B08-FCA5-0F3EF4D49B98}"/>
                </a:ext>
              </a:extLst>
            </p:cNvPr>
            <p:cNvSpPr>
              <a:spLocks/>
            </p:cNvSpPr>
            <p:nvPr/>
          </p:nvSpPr>
          <p:spPr>
            <a:xfrm>
              <a:off x="6628903" y="4983296"/>
              <a:ext cx="368517" cy="285891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1</a:t>
              </a: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47" name="Picture ">
              <a:extLst>
                <a:ext uri="{FF2B5EF4-FFF2-40B4-BE49-F238E27FC236}">
                  <a16:creationId xmlns:a16="http://schemas.microsoft.com/office/drawing/2014/main" id="{F21958B4-DA6E-9EE1-CD6F-57066B020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17055" y="4975860"/>
              <a:ext cx="431800" cy="335915"/>
            </a:xfrm>
            <a:prstGeom prst="rect">
              <a:avLst/>
            </a:prstGeom>
            <a:noFill/>
          </p:spPr>
        </p:pic>
      </p:grpSp>
      <p:sp>
        <p:nvSpPr>
          <p:cNvPr id="49" name="Rect 0">
            <a:extLst>
              <a:ext uri="{FF2B5EF4-FFF2-40B4-BE49-F238E27FC236}">
                <a16:creationId xmlns:a16="http://schemas.microsoft.com/office/drawing/2014/main" id="{02D1B755-E4EE-2F37-334C-622FEA139C61}"/>
              </a:ext>
            </a:extLst>
          </p:cNvPr>
          <p:cNvSpPr>
            <a:spLocks/>
          </p:cNvSpPr>
          <p:nvPr/>
        </p:nvSpPr>
        <p:spPr>
          <a:xfrm>
            <a:off x="3408485" y="3103976"/>
            <a:ext cx="965200" cy="245745"/>
          </a:xfrm>
          <a:prstGeom prst="roundRect">
            <a:avLst>
              <a:gd name="adj" fmla="val 4937"/>
            </a:avLst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45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,000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Rect 0">
            <a:extLst>
              <a:ext uri="{FF2B5EF4-FFF2-40B4-BE49-F238E27FC236}">
                <a16:creationId xmlns:a16="http://schemas.microsoft.com/office/drawing/2014/main" id="{13F7574A-5BB3-8A17-D8ED-ADAAE23CE277}"/>
              </a:ext>
            </a:extLst>
          </p:cNvPr>
          <p:cNvSpPr txBox="1">
            <a:spLocks/>
          </p:cNvSpPr>
          <p:nvPr/>
        </p:nvSpPr>
        <p:spPr>
          <a:xfrm>
            <a:off x="3347390" y="5650534"/>
            <a:ext cx="608330" cy="1860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 dirty="0">
                <a:solidFill>
                  <a:schemeClr val="accent2"/>
                </a:solidFill>
                <a:latin typeface="맑은 고딕" charset="0"/>
                <a:ea typeface="맑은 고딕" charset="0"/>
              </a:rPr>
              <a:t>[</a:t>
            </a:r>
            <a:r>
              <a:rPr sz="1000" dirty="0" err="1">
                <a:solidFill>
                  <a:schemeClr val="accent2"/>
                </a:solidFill>
                <a:latin typeface="맑은 고딕" charset="0"/>
                <a:ea typeface="맑은 고딕" charset="0"/>
              </a:rPr>
              <a:t>자동발주</a:t>
            </a:r>
            <a:r>
              <a:rPr sz="1200" dirty="0">
                <a:solidFill>
                  <a:schemeClr val="accent2"/>
                </a:solidFill>
                <a:latin typeface="맑은 고딕" charset="0"/>
                <a:ea typeface="맑은 고딕" charset="0"/>
              </a:rPr>
              <a:t>]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>
            <a:extLst>
              <a:ext uri="{FF2B5EF4-FFF2-40B4-BE49-F238E27FC236}">
                <a16:creationId xmlns:a16="http://schemas.microsoft.com/office/drawing/2014/main" id="{E221FC2D-5E4A-5A06-A12E-92DDD8A4F449}"/>
              </a:ext>
            </a:extLst>
          </p:cNvPr>
          <p:cNvSpPr txBox="1">
            <a:spLocks/>
          </p:cNvSpPr>
          <p:nvPr/>
        </p:nvSpPr>
        <p:spPr>
          <a:xfrm>
            <a:off x="5856727" y="2523552"/>
            <a:ext cx="225425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메인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&gt; </a:t>
            </a:r>
            <a:r>
              <a:rPr sz="11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주문거래관리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&gt; </a:t>
            </a:r>
            <a:r>
              <a:rPr sz="11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발주</a:t>
            </a: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등록</a:t>
            </a:r>
          </a:p>
        </p:txBody>
      </p:sp>
      <p:pic>
        <p:nvPicPr>
          <p:cNvPr id="52" name="Picture ">
            <a:extLst>
              <a:ext uri="{FF2B5EF4-FFF2-40B4-BE49-F238E27FC236}">
                <a16:creationId xmlns:a16="http://schemas.microsoft.com/office/drawing/2014/main" id="{8B6B27AC-961E-3036-4406-02A8C4A143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130" y="6124281"/>
            <a:ext cx="2020570" cy="369570"/>
          </a:xfrm>
          <a:prstGeom prst="rect">
            <a:avLst/>
          </a:prstGeom>
          <a:noFill/>
        </p:spPr>
      </p:pic>
      <p:sp>
        <p:nvSpPr>
          <p:cNvPr id="54" name="Rect 0">
            <a:extLst>
              <a:ext uri="{FF2B5EF4-FFF2-40B4-BE49-F238E27FC236}">
                <a16:creationId xmlns:a16="http://schemas.microsoft.com/office/drawing/2014/main" id="{B75A07A4-5DA5-488E-5C11-6860F371C463}"/>
              </a:ext>
            </a:extLst>
          </p:cNvPr>
          <p:cNvSpPr>
            <a:spLocks/>
          </p:cNvSpPr>
          <p:nvPr/>
        </p:nvSpPr>
        <p:spPr>
          <a:xfrm>
            <a:off x="1939397" y="5308258"/>
            <a:ext cx="135255" cy="149225"/>
          </a:xfrm>
          <a:prstGeom prst="roundRect">
            <a:avLst/>
          </a:prstGeom>
          <a:solidFill>
            <a:schemeClr val="bg2">
              <a:lumMod val="50000"/>
              <a:lumOff val="0"/>
            </a:schemeClr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8AE0FF-8B7E-00E9-3713-AEA83C5095D6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DC0C31FC-9ADD-3E31-E0D1-DC59F2249F62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FDBD0C30-EEFE-F78A-D0D5-B2A2411306E6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58" name="그룹 57">
                  <a:extLst>
                    <a:ext uri="{FF2B5EF4-FFF2-40B4-BE49-F238E27FC236}">
                      <a16:creationId xmlns:a16="http://schemas.microsoft.com/office/drawing/2014/main" id="{01C1D7D3-04C7-9398-2369-17A5FF85E2F9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60" name="그룹 59">
                    <a:extLst>
                      <a:ext uri="{FF2B5EF4-FFF2-40B4-BE49-F238E27FC236}">
                        <a16:creationId xmlns:a16="http://schemas.microsoft.com/office/drawing/2014/main" id="{708E7381-B5B5-650F-D345-744F6FDACE09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62" name="그룹 61">
                      <a:extLst>
                        <a:ext uri="{FF2B5EF4-FFF2-40B4-BE49-F238E27FC236}">
                          <a16:creationId xmlns:a16="http://schemas.microsoft.com/office/drawing/2014/main" id="{D8E65903-52CF-26C3-C62E-80B39A3B12F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64" name="직사각형 63">
                        <a:extLst>
                          <a:ext uri="{FF2B5EF4-FFF2-40B4-BE49-F238E27FC236}">
                            <a16:creationId xmlns:a16="http://schemas.microsoft.com/office/drawing/2014/main" id="{C4E6E985-D154-2C2B-B8A8-E5F883E350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65" name="그룹 64">
                        <a:extLst>
                          <a:ext uri="{FF2B5EF4-FFF2-40B4-BE49-F238E27FC236}">
                            <a16:creationId xmlns:a16="http://schemas.microsoft.com/office/drawing/2014/main" id="{873209F4-4E7B-8A12-1B5B-33E4170FD3F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66" name="직사각형 65">
                          <a:extLst>
                            <a:ext uri="{FF2B5EF4-FFF2-40B4-BE49-F238E27FC236}">
                              <a16:creationId xmlns:a16="http://schemas.microsoft.com/office/drawing/2014/main" id="{8B236A00-F54E-8938-E67C-EC852C2DE23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7" name="그림 66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6A57493-694E-1999-4C49-E8605A9E2F3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8" name="그림 67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5E1FF26-793A-19B1-2C8B-5A3A8BFC55A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9" name="그림 68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C649AB-9F14-7FC1-9D30-433D1061DB5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63" name="그림 62">
                      <a:extLst>
                        <a:ext uri="{FF2B5EF4-FFF2-40B4-BE49-F238E27FC236}">
                          <a16:creationId xmlns:a16="http://schemas.microsoft.com/office/drawing/2014/main" id="{4DCAAD12-5B52-565B-DE68-C36DD7FDF6A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1" name="Rect 0">
                    <a:extLst>
                      <a:ext uri="{FF2B5EF4-FFF2-40B4-BE49-F238E27FC236}">
                        <a16:creationId xmlns:a16="http://schemas.microsoft.com/office/drawing/2014/main" id="{7C44E40D-11FD-CA61-5F58-8EF87A0C4CC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발주 신청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자동발주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0664CEB3-59B0-2C06-2374-01112019ABD8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56" name="Rect 0">
                <a:extLst>
                  <a:ext uri="{FF2B5EF4-FFF2-40B4-BE49-F238E27FC236}">
                    <a16:creationId xmlns:a16="http://schemas.microsoft.com/office/drawing/2014/main" id="{95CE8378-70C3-7FAA-0E49-023065C901F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7" name="Rect 0">
                <a:extLst>
                  <a:ext uri="{FF2B5EF4-FFF2-40B4-BE49-F238E27FC236}">
                    <a16:creationId xmlns:a16="http://schemas.microsoft.com/office/drawing/2014/main" id="{FB3DBF39-5199-634A-2427-21202395D01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63BB47C9-1F41-1A9B-2B76-EAB5EF333CF0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2097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Rect 0">
            <a:extLst>
              <a:ext uri="{FF2B5EF4-FFF2-40B4-BE49-F238E27FC236}">
                <a16:creationId xmlns:a16="http://schemas.microsoft.com/office/drawing/2014/main" id="{40FF9442-9E2B-BBB0-5103-C94658DC4D2F}"/>
              </a:ext>
            </a:extLst>
          </p:cNvPr>
          <p:cNvSpPr>
            <a:spLocks/>
          </p:cNvSpPr>
          <p:nvPr/>
        </p:nvSpPr>
        <p:spPr>
          <a:xfrm>
            <a:off x="1749287" y="2923945"/>
            <a:ext cx="6536119" cy="36675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12415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발주 신청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주문 </a:t>
                      </a:r>
                      <a:r>
                        <a:rPr lang="en-US" altLang="ko-KR" sz="1100" b="1" dirty="0"/>
                        <a:t>· </a:t>
                      </a:r>
                      <a:r>
                        <a:rPr lang="ko-KR" altLang="en-US" sz="1100" b="1" dirty="0"/>
                        <a:t>거래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발주등록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가맹점에 필요한 물품을 발주할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202669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내역을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 등록하기 전 발주 내역을 확인할 수 있는 화면이다</a:t>
                      </a:r>
                      <a:r>
                        <a:rPr lang="en-US" altLang="ko-KR" sz="9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>
            <a:extLst>
              <a:ext uri="{FF2B5EF4-FFF2-40B4-BE49-F238E27FC236}">
                <a16:creationId xmlns:a16="http://schemas.microsoft.com/office/drawing/2014/main" id="{5DE631BF-23A5-F0B2-EFE2-3E9CE295F511}"/>
              </a:ext>
            </a:extLst>
          </p:cNvPr>
          <p:cNvSpPr txBox="1">
            <a:spLocks/>
          </p:cNvSpPr>
          <p:nvPr/>
        </p:nvSpPr>
        <p:spPr>
          <a:xfrm>
            <a:off x="1975925" y="2554066"/>
            <a:ext cx="74295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313A46"/>
                </a:solidFill>
                <a:latin typeface="맑은 고딕" charset="0"/>
                <a:ea typeface="맑은 고딕" charset="0"/>
              </a:rPr>
              <a:t>발주신청</a:t>
            </a:r>
            <a:endParaRPr lang="ko-KR" altLang="en-US" sz="11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191BEE97-8E9F-8CC7-22A8-26B10F3C65DA}"/>
              </a:ext>
            </a:extLst>
          </p:cNvPr>
          <p:cNvGraphicFramePr>
            <a:graphicFrameLocks noGrp="1"/>
          </p:cNvGraphicFramePr>
          <p:nvPr/>
        </p:nvGraphicFramePr>
        <p:xfrm>
          <a:off x="1777807" y="3474007"/>
          <a:ext cx="6464410" cy="2457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9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856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16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21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71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71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36DF5EF-6CE4-D129-F86B-D17538305D29}"/>
              </a:ext>
            </a:extLst>
          </p:cNvPr>
          <p:cNvGrpSpPr/>
          <p:nvPr/>
        </p:nvGrpSpPr>
        <p:grpSpPr>
          <a:xfrm>
            <a:off x="1939397" y="4101769"/>
            <a:ext cx="145415" cy="1697990"/>
            <a:chOff x="2655570" y="3520440"/>
            <a:chExt cx="145415" cy="1697990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B846BE85-5F99-EF62-A2AC-6F6481600284}"/>
                </a:ext>
              </a:extLst>
            </p:cNvPr>
            <p:cNvSpPr>
              <a:spLocks/>
            </p:cNvSpPr>
            <p:nvPr/>
          </p:nvSpPr>
          <p:spPr>
            <a:xfrm>
              <a:off x="2655570" y="3520440"/>
              <a:ext cx="135255" cy="14922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59A80BB-8CF4-5E94-7859-442A4677B0ED}"/>
                </a:ext>
              </a:extLst>
            </p:cNvPr>
            <p:cNvSpPr>
              <a:spLocks/>
            </p:cNvSpPr>
            <p:nvPr/>
          </p:nvSpPr>
          <p:spPr>
            <a:xfrm>
              <a:off x="2655570" y="4347210"/>
              <a:ext cx="135255" cy="14922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F60D4679-E185-C774-2586-56ED1C130611}"/>
                </a:ext>
              </a:extLst>
            </p:cNvPr>
            <p:cNvSpPr>
              <a:spLocks/>
            </p:cNvSpPr>
            <p:nvPr/>
          </p:nvSpPr>
          <p:spPr>
            <a:xfrm>
              <a:off x="2665730" y="3943350"/>
              <a:ext cx="135255" cy="14922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2FB0C57C-C2B2-4E5C-63A7-5F6BD88BE7A9}"/>
                </a:ext>
              </a:extLst>
            </p:cNvPr>
            <p:cNvSpPr>
              <a:spLocks/>
            </p:cNvSpPr>
            <p:nvPr/>
          </p:nvSpPr>
          <p:spPr>
            <a:xfrm>
              <a:off x="2655570" y="5069205"/>
              <a:ext cx="135255" cy="149225"/>
            </a:xfrm>
            <a:prstGeom prst="roundRect">
              <a:avLst/>
            </a:prstGeom>
            <a:solidFill>
              <a:schemeClr val="bg2">
                <a:lumMod val="50000"/>
                <a:lumOff val="0"/>
              </a:schemeClr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" name="Rect 0">
            <a:extLst>
              <a:ext uri="{FF2B5EF4-FFF2-40B4-BE49-F238E27FC236}">
                <a16:creationId xmlns:a16="http://schemas.microsoft.com/office/drawing/2014/main" id="{6B640742-F874-FC89-6CBB-9CE23E4F2648}"/>
              </a:ext>
            </a:extLst>
          </p:cNvPr>
          <p:cNvSpPr txBox="1">
            <a:spLocks/>
          </p:cNvSpPr>
          <p:nvPr/>
        </p:nvSpPr>
        <p:spPr>
          <a:xfrm>
            <a:off x="1749287" y="3630425"/>
            <a:ext cx="7195185" cy="4305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선택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제품코드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7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제품명</a:t>
            </a:r>
            <a:r>
              <a:rPr sz="7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   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7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적정재고량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현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재고량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주문수량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 </a:t>
            </a:r>
            <a:r>
              <a:rPr lang="en-US"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단가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주문예상금액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5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2B9706E4-44BA-FBCB-D85E-A860950D29C1}"/>
              </a:ext>
            </a:extLst>
          </p:cNvPr>
          <p:cNvSpPr txBox="1">
            <a:spLocks/>
          </p:cNvSpPr>
          <p:nvPr/>
        </p:nvSpPr>
        <p:spPr>
          <a:xfrm>
            <a:off x="2781740" y="4093306"/>
            <a:ext cx="31115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3E8DD0AB-B920-642F-8579-54D3BEFA463F}"/>
              </a:ext>
            </a:extLst>
          </p:cNvPr>
          <p:cNvSpPr txBox="1">
            <a:spLocks/>
          </p:cNvSpPr>
          <p:nvPr/>
        </p:nvSpPr>
        <p:spPr>
          <a:xfrm>
            <a:off x="2276915" y="3069686"/>
            <a:ext cx="1379855" cy="2774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총 주문금액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4550729B-FB12-27D1-3266-7A8849674FEE}"/>
              </a:ext>
            </a:extLst>
          </p:cNvPr>
          <p:cNvSpPr>
            <a:spLocks/>
          </p:cNvSpPr>
          <p:nvPr/>
        </p:nvSpPr>
        <p:spPr>
          <a:xfrm>
            <a:off x="3409120" y="3104611"/>
            <a:ext cx="965200" cy="245745"/>
          </a:xfrm>
          <a:prstGeom prst="roundRect">
            <a:avLst>
              <a:gd name="adj" fmla="val 4937"/>
            </a:avLst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935418-FB58-86F9-58B7-35FD907422E6}"/>
              </a:ext>
            </a:extLst>
          </p:cNvPr>
          <p:cNvGrpSpPr/>
          <p:nvPr/>
        </p:nvGrpSpPr>
        <p:grpSpPr>
          <a:xfrm>
            <a:off x="4489890" y="3072861"/>
            <a:ext cx="951865" cy="283845"/>
            <a:chOff x="4752975" y="2412365"/>
            <a:chExt cx="951865" cy="283845"/>
          </a:xfrm>
        </p:grpSpPr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3C581C69-2611-9855-3995-3CF19CA75266}"/>
                </a:ext>
              </a:extLst>
            </p:cNvPr>
            <p:cNvSpPr>
              <a:spLocks/>
            </p:cNvSpPr>
            <p:nvPr/>
          </p:nvSpPr>
          <p:spPr>
            <a:xfrm>
              <a:off x="4752975" y="2412365"/>
              <a:ext cx="785495" cy="283845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88B5610F-F0B4-3BFF-5277-E37A85BA4420}"/>
                </a:ext>
              </a:extLst>
            </p:cNvPr>
            <p:cNvSpPr txBox="1">
              <a:spLocks/>
            </p:cNvSpPr>
            <p:nvPr/>
          </p:nvSpPr>
          <p:spPr>
            <a:xfrm>
              <a:off x="4803775" y="2447925"/>
              <a:ext cx="901065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발주신청</a:t>
              </a:r>
              <a:endParaRPr lang="ko-KR" altLang="en-US" sz="10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2" name="Picture ">
            <a:extLst>
              <a:ext uri="{FF2B5EF4-FFF2-40B4-BE49-F238E27FC236}">
                <a16:creationId xmlns:a16="http://schemas.microsoft.com/office/drawing/2014/main" id="{09F082A0-D895-7AE5-2C35-5D56A068C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027" y="3024601"/>
            <a:ext cx="2409190" cy="364490"/>
          </a:xfrm>
          <a:prstGeom prst="rect">
            <a:avLst/>
          </a:prstGeom>
          <a:noFill/>
        </p:spPr>
      </p:pic>
      <p:sp>
        <p:nvSpPr>
          <p:cNvPr id="23" name="Rect 0">
            <a:extLst>
              <a:ext uri="{FF2B5EF4-FFF2-40B4-BE49-F238E27FC236}">
                <a16:creationId xmlns:a16="http://schemas.microsoft.com/office/drawing/2014/main" id="{B4963A1A-7489-811B-0D16-4612085B3BF8}"/>
              </a:ext>
            </a:extLst>
          </p:cNvPr>
          <p:cNvSpPr txBox="1">
            <a:spLocks/>
          </p:cNvSpPr>
          <p:nvPr/>
        </p:nvSpPr>
        <p:spPr>
          <a:xfrm>
            <a:off x="2213120" y="4087024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P0001         </a:t>
            </a:r>
            <a:r>
              <a:rPr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오징어입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-------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DF90A11B-7666-FDC3-8200-56E4BE75F68A}"/>
              </a:ext>
            </a:extLst>
          </p:cNvPr>
          <p:cNvSpPr txBox="1">
            <a:spLocks/>
          </p:cNvSpPr>
          <p:nvPr/>
        </p:nvSpPr>
        <p:spPr>
          <a:xfrm>
            <a:off x="2210580" y="4508029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P0002        </a:t>
            </a:r>
            <a:r>
              <a:rPr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오징어다리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      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-------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id="{2EC890F3-6A97-B532-699B-1DDAC2F2503D}"/>
              </a:ext>
            </a:extLst>
          </p:cNvPr>
          <p:cNvSpPr txBox="1">
            <a:spLocks/>
          </p:cNvSpPr>
          <p:nvPr/>
        </p:nvSpPr>
        <p:spPr>
          <a:xfrm>
            <a:off x="2231535" y="4899824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P0003        </a:t>
            </a:r>
            <a:r>
              <a:rPr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오징어몸통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-------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>
            <a:extLst>
              <a:ext uri="{FF2B5EF4-FFF2-40B4-BE49-F238E27FC236}">
                <a16:creationId xmlns:a16="http://schemas.microsoft.com/office/drawing/2014/main" id="{1559FAC6-2A34-659C-B59C-208DBF4A7EAA}"/>
              </a:ext>
            </a:extLst>
          </p:cNvPr>
          <p:cNvSpPr txBox="1">
            <a:spLocks/>
          </p:cNvSpPr>
          <p:nvPr/>
        </p:nvSpPr>
        <p:spPr>
          <a:xfrm>
            <a:off x="2231535" y="5270029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P0004         </a:t>
            </a:r>
            <a:r>
              <a:rPr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문어다리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15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,000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892294B3-A131-5F7D-373F-E6F14E5D9161}"/>
              </a:ext>
            </a:extLst>
          </p:cNvPr>
          <p:cNvSpPr txBox="1">
            <a:spLocks/>
          </p:cNvSpPr>
          <p:nvPr/>
        </p:nvSpPr>
        <p:spPr>
          <a:xfrm>
            <a:off x="2232170" y="5640234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P0005         </a:t>
            </a:r>
            <a:r>
              <a:rPr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먹태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3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0,000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2C299A-25D1-80C8-2CC3-B1CA0CEF6D02}"/>
              </a:ext>
            </a:extLst>
          </p:cNvPr>
          <p:cNvGrpSpPr/>
          <p:nvPr/>
        </p:nvGrpSpPr>
        <p:grpSpPr>
          <a:xfrm>
            <a:off x="5371269" y="4056840"/>
            <a:ext cx="970915" cy="294874"/>
            <a:chOff x="6330315" y="3403600"/>
            <a:chExt cx="1003935" cy="336550"/>
          </a:xfrm>
        </p:grpSpPr>
        <p:pic>
          <p:nvPicPr>
            <p:cNvPr id="29" name="Picture ">
              <a:extLst>
                <a:ext uri="{FF2B5EF4-FFF2-40B4-BE49-F238E27FC236}">
                  <a16:creationId xmlns:a16="http://schemas.microsoft.com/office/drawing/2014/main" id="{2456FE9C-1721-F180-358F-32860570B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30315" y="3404235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47641CDA-D26B-B2C6-C86E-22ABCED28FDD}"/>
                </a:ext>
              </a:extLst>
            </p:cNvPr>
            <p:cNvSpPr>
              <a:spLocks/>
            </p:cNvSpPr>
            <p:nvPr/>
          </p:nvSpPr>
          <p:spPr>
            <a:xfrm>
              <a:off x="6707505" y="3460750"/>
              <a:ext cx="265430" cy="20891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31" name="Picture ">
              <a:extLst>
                <a:ext uri="{FF2B5EF4-FFF2-40B4-BE49-F238E27FC236}">
                  <a16:creationId xmlns:a16="http://schemas.microsoft.com/office/drawing/2014/main" id="{14BB59E4-1A75-1B2D-F6CE-CFA2FCE02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02450" y="3403600"/>
              <a:ext cx="431800" cy="335915"/>
            </a:xfrm>
            <a:prstGeom prst="rect">
              <a:avLst/>
            </a:prstGeom>
            <a:noFill/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69B039-4C5D-4EA3-E16C-30EE5DD5CC01}"/>
              </a:ext>
            </a:extLst>
          </p:cNvPr>
          <p:cNvGrpSpPr/>
          <p:nvPr/>
        </p:nvGrpSpPr>
        <p:grpSpPr>
          <a:xfrm>
            <a:off x="5385239" y="4463875"/>
            <a:ext cx="970915" cy="294874"/>
            <a:chOff x="6344285" y="3810635"/>
            <a:chExt cx="1003935" cy="336550"/>
          </a:xfrm>
        </p:grpSpPr>
        <p:pic>
          <p:nvPicPr>
            <p:cNvPr id="33" name="Picture ">
              <a:extLst>
                <a:ext uri="{FF2B5EF4-FFF2-40B4-BE49-F238E27FC236}">
                  <a16:creationId xmlns:a16="http://schemas.microsoft.com/office/drawing/2014/main" id="{9801611A-B52C-8A9F-E40F-105642097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44285" y="3811270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3BBD117B-F328-8672-EDD9-156E4708BD2E}"/>
                </a:ext>
              </a:extLst>
            </p:cNvPr>
            <p:cNvSpPr>
              <a:spLocks/>
            </p:cNvSpPr>
            <p:nvPr/>
          </p:nvSpPr>
          <p:spPr>
            <a:xfrm>
              <a:off x="6710045" y="3867785"/>
              <a:ext cx="265430" cy="19621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35" name="Picture ">
              <a:extLst>
                <a:ext uri="{FF2B5EF4-FFF2-40B4-BE49-F238E27FC236}">
                  <a16:creationId xmlns:a16="http://schemas.microsoft.com/office/drawing/2014/main" id="{951E9E2D-23EC-CDB2-4517-B5E24C7D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16420" y="3810635"/>
              <a:ext cx="431800" cy="335915"/>
            </a:xfrm>
            <a:prstGeom prst="rect">
              <a:avLst/>
            </a:prstGeom>
            <a:noFill/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F572F5-2276-1B8E-EE92-894C569A67CF}"/>
              </a:ext>
            </a:extLst>
          </p:cNvPr>
          <p:cNvGrpSpPr/>
          <p:nvPr/>
        </p:nvGrpSpPr>
        <p:grpSpPr>
          <a:xfrm>
            <a:off x="5385239" y="4867100"/>
            <a:ext cx="970915" cy="294874"/>
            <a:chOff x="6344285" y="4213860"/>
            <a:chExt cx="1003935" cy="336550"/>
          </a:xfrm>
        </p:grpSpPr>
        <p:pic>
          <p:nvPicPr>
            <p:cNvPr id="37" name="Picture ">
              <a:extLst>
                <a:ext uri="{FF2B5EF4-FFF2-40B4-BE49-F238E27FC236}">
                  <a16:creationId xmlns:a16="http://schemas.microsoft.com/office/drawing/2014/main" id="{B9C2A754-C26C-1E35-066D-C5D4DFF4B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44285" y="4214495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38" name="Rect 0">
              <a:extLst>
                <a:ext uri="{FF2B5EF4-FFF2-40B4-BE49-F238E27FC236}">
                  <a16:creationId xmlns:a16="http://schemas.microsoft.com/office/drawing/2014/main" id="{16EF0DD8-321C-E22A-01D6-8B61E8D62FC9}"/>
                </a:ext>
              </a:extLst>
            </p:cNvPr>
            <p:cNvSpPr>
              <a:spLocks/>
            </p:cNvSpPr>
            <p:nvPr/>
          </p:nvSpPr>
          <p:spPr>
            <a:xfrm>
              <a:off x="6710045" y="4246880"/>
              <a:ext cx="265430" cy="23241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39" name="Picture ">
              <a:extLst>
                <a:ext uri="{FF2B5EF4-FFF2-40B4-BE49-F238E27FC236}">
                  <a16:creationId xmlns:a16="http://schemas.microsoft.com/office/drawing/2014/main" id="{7EA7F5CB-650B-329C-34C9-4009D8757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16420" y="4213860"/>
              <a:ext cx="431800" cy="335915"/>
            </a:xfrm>
            <a:prstGeom prst="rect">
              <a:avLst/>
            </a:prstGeom>
            <a:noFill/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3629E7-6C1E-96B2-0C19-95D951B123D9}"/>
              </a:ext>
            </a:extLst>
          </p:cNvPr>
          <p:cNvGrpSpPr/>
          <p:nvPr/>
        </p:nvGrpSpPr>
        <p:grpSpPr>
          <a:xfrm>
            <a:off x="5375079" y="5234765"/>
            <a:ext cx="970915" cy="294874"/>
            <a:chOff x="6334125" y="4581525"/>
            <a:chExt cx="1003935" cy="336550"/>
          </a:xfrm>
        </p:grpSpPr>
        <p:pic>
          <p:nvPicPr>
            <p:cNvPr id="41" name="Picture ">
              <a:extLst>
                <a:ext uri="{FF2B5EF4-FFF2-40B4-BE49-F238E27FC236}">
                  <a16:creationId xmlns:a16="http://schemas.microsoft.com/office/drawing/2014/main" id="{58C5839A-17FA-201E-FCF2-315B76CBA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34125" y="4582160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42" name="Rect 0">
              <a:extLst>
                <a:ext uri="{FF2B5EF4-FFF2-40B4-BE49-F238E27FC236}">
                  <a16:creationId xmlns:a16="http://schemas.microsoft.com/office/drawing/2014/main" id="{7565FD9C-B68D-2421-B80B-503ED6DBE6F7}"/>
                </a:ext>
              </a:extLst>
            </p:cNvPr>
            <p:cNvSpPr>
              <a:spLocks/>
            </p:cNvSpPr>
            <p:nvPr/>
          </p:nvSpPr>
          <p:spPr>
            <a:xfrm>
              <a:off x="6692900" y="4638675"/>
              <a:ext cx="272415" cy="24320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5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43" name="Picture ">
              <a:extLst>
                <a:ext uri="{FF2B5EF4-FFF2-40B4-BE49-F238E27FC236}">
                  <a16:creationId xmlns:a16="http://schemas.microsoft.com/office/drawing/2014/main" id="{60A345B2-2446-4D5B-05B6-DE3CC3734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06260" y="4581525"/>
              <a:ext cx="431800" cy="335915"/>
            </a:xfrm>
            <a:prstGeom prst="rect">
              <a:avLst/>
            </a:prstGeom>
            <a:noFill/>
          </p:spPr>
        </p:pic>
      </p:grpSp>
      <p:sp>
        <p:nvSpPr>
          <p:cNvPr id="48" name="Rect 0">
            <a:extLst>
              <a:ext uri="{FF2B5EF4-FFF2-40B4-BE49-F238E27FC236}">
                <a16:creationId xmlns:a16="http://schemas.microsoft.com/office/drawing/2014/main" id="{F6BECEF8-01F5-45B9-8675-1131783ABC1D}"/>
              </a:ext>
            </a:extLst>
          </p:cNvPr>
          <p:cNvSpPr>
            <a:spLocks/>
          </p:cNvSpPr>
          <p:nvPr/>
        </p:nvSpPr>
        <p:spPr>
          <a:xfrm>
            <a:off x="5681541" y="5699759"/>
            <a:ext cx="414459" cy="15239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10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69A4B3C-5788-AD95-D4C7-D3CE32A70681}"/>
              </a:ext>
            </a:extLst>
          </p:cNvPr>
          <p:cNvGrpSpPr/>
          <p:nvPr/>
        </p:nvGrpSpPr>
        <p:grpSpPr>
          <a:xfrm>
            <a:off x="5385874" y="5629100"/>
            <a:ext cx="970915" cy="294874"/>
            <a:chOff x="6344920" y="4975860"/>
            <a:chExt cx="1003935" cy="336550"/>
          </a:xfrm>
        </p:grpSpPr>
        <p:pic>
          <p:nvPicPr>
            <p:cNvPr id="45" name="Picture ">
              <a:extLst>
                <a:ext uri="{FF2B5EF4-FFF2-40B4-BE49-F238E27FC236}">
                  <a16:creationId xmlns:a16="http://schemas.microsoft.com/office/drawing/2014/main" id="{5A56465D-BD8F-1AFC-8BC9-C6FF57A7E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44920" y="4976495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46" name="Rect 0">
              <a:extLst>
                <a:ext uri="{FF2B5EF4-FFF2-40B4-BE49-F238E27FC236}">
                  <a16:creationId xmlns:a16="http://schemas.microsoft.com/office/drawing/2014/main" id="{1F525B1D-D3A2-2B08-FCA5-0F3EF4D49B98}"/>
                </a:ext>
              </a:extLst>
            </p:cNvPr>
            <p:cNvSpPr>
              <a:spLocks/>
            </p:cNvSpPr>
            <p:nvPr/>
          </p:nvSpPr>
          <p:spPr>
            <a:xfrm>
              <a:off x="6628903" y="4983296"/>
              <a:ext cx="368517" cy="285891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1</a:t>
              </a: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47" name="Picture ">
              <a:extLst>
                <a:ext uri="{FF2B5EF4-FFF2-40B4-BE49-F238E27FC236}">
                  <a16:creationId xmlns:a16="http://schemas.microsoft.com/office/drawing/2014/main" id="{F21958B4-DA6E-9EE1-CD6F-57066B020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17055" y="4975860"/>
              <a:ext cx="431800" cy="335915"/>
            </a:xfrm>
            <a:prstGeom prst="rect">
              <a:avLst/>
            </a:prstGeom>
            <a:noFill/>
          </p:spPr>
        </p:pic>
      </p:grpSp>
      <p:sp>
        <p:nvSpPr>
          <p:cNvPr id="49" name="Rect 0">
            <a:extLst>
              <a:ext uri="{FF2B5EF4-FFF2-40B4-BE49-F238E27FC236}">
                <a16:creationId xmlns:a16="http://schemas.microsoft.com/office/drawing/2014/main" id="{02D1B755-E4EE-2F37-334C-622FEA139C61}"/>
              </a:ext>
            </a:extLst>
          </p:cNvPr>
          <p:cNvSpPr>
            <a:spLocks/>
          </p:cNvSpPr>
          <p:nvPr/>
        </p:nvSpPr>
        <p:spPr>
          <a:xfrm>
            <a:off x="3408485" y="3103976"/>
            <a:ext cx="965200" cy="245745"/>
          </a:xfrm>
          <a:prstGeom prst="roundRect">
            <a:avLst>
              <a:gd name="adj" fmla="val 4937"/>
            </a:avLst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45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,000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Rect 0">
            <a:extLst>
              <a:ext uri="{FF2B5EF4-FFF2-40B4-BE49-F238E27FC236}">
                <a16:creationId xmlns:a16="http://schemas.microsoft.com/office/drawing/2014/main" id="{13F7574A-5BB3-8A17-D8ED-ADAAE23CE277}"/>
              </a:ext>
            </a:extLst>
          </p:cNvPr>
          <p:cNvSpPr txBox="1">
            <a:spLocks/>
          </p:cNvSpPr>
          <p:nvPr/>
        </p:nvSpPr>
        <p:spPr>
          <a:xfrm>
            <a:off x="3347390" y="5650534"/>
            <a:ext cx="608330" cy="1860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 dirty="0">
                <a:solidFill>
                  <a:schemeClr val="accent2"/>
                </a:solidFill>
                <a:latin typeface="맑은 고딕" charset="0"/>
                <a:ea typeface="맑은 고딕" charset="0"/>
              </a:rPr>
              <a:t>[</a:t>
            </a:r>
            <a:r>
              <a:rPr sz="1000" dirty="0" err="1">
                <a:solidFill>
                  <a:schemeClr val="accent2"/>
                </a:solidFill>
                <a:latin typeface="맑은 고딕" charset="0"/>
                <a:ea typeface="맑은 고딕" charset="0"/>
              </a:rPr>
              <a:t>자동발주</a:t>
            </a:r>
            <a:r>
              <a:rPr sz="1200" dirty="0">
                <a:solidFill>
                  <a:schemeClr val="accent2"/>
                </a:solidFill>
                <a:latin typeface="맑은 고딕" charset="0"/>
                <a:ea typeface="맑은 고딕" charset="0"/>
              </a:rPr>
              <a:t>]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>
            <a:extLst>
              <a:ext uri="{FF2B5EF4-FFF2-40B4-BE49-F238E27FC236}">
                <a16:creationId xmlns:a16="http://schemas.microsoft.com/office/drawing/2014/main" id="{E221FC2D-5E4A-5A06-A12E-92DDD8A4F449}"/>
              </a:ext>
            </a:extLst>
          </p:cNvPr>
          <p:cNvSpPr txBox="1">
            <a:spLocks/>
          </p:cNvSpPr>
          <p:nvPr/>
        </p:nvSpPr>
        <p:spPr>
          <a:xfrm>
            <a:off x="5856727" y="2523552"/>
            <a:ext cx="225425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메인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&gt; </a:t>
            </a:r>
            <a:r>
              <a:rPr sz="11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주문거래관리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&gt; </a:t>
            </a:r>
            <a:r>
              <a:rPr sz="11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발주</a:t>
            </a: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등록</a:t>
            </a:r>
          </a:p>
        </p:txBody>
      </p:sp>
      <p:pic>
        <p:nvPicPr>
          <p:cNvPr id="52" name="Picture ">
            <a:extLst>
              <a:ext uri="{FF2B5EF4-FFF2-40B4-BE49-F238E27FC236}">
                <a16:creationId xmlns:a16="http://schemas.microsoft.com/office/drawing/2014/main" id="{8B6B27AC-961E-3036-4406-02A8C4A143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130" y="6124281"/>
            <a:ext cx="2020570" cy="369570"/>
          </a:xfrm>
          <a:prstGeom prst="rect">
            <a:avLst/>
          </a:prstGeom>
          <a:noFill/>
        </p:spPr>
      </p:pic>
      <p:sp>
        <p:nvSpPr>
          <p:cNvPr id="54" name="Rect 0">
            <a:extLst>
              <a:ext uri="{FF2B5EF4-FFF2-40B4-BE49-F238E27FC236}">
                <a16:creationId xmlns:a16="http://schemas.microsoft.com/office/drawing/2014/main" id="{B75A07A4-5DA5-488E-5C11-6860F371C463}"/>
              </a:ext>
            </a:extLst>
          </p:cNvPr>
          <p:cNvSpPr>
            <a:spLocks/>
          </p:cNvSpPr>
          <p:nvPr/>
        </p:nvSpPr>
        <p:spPr>
          <a:xfrm>
            <a:off x="1939397" y="5308258"/>
            <a:ext cx="135255" cy="149225"/>
          </a:xfrm>
          <a:prstGeom prst="roundRect">
            <a:avLst/>
          </a:prstGeom>
          <a:solidFill>
            <a:schemeClr val="bg2">
              <a:lumMod val="50000"/>
              <a:lumOff val="0"/>
            </a:schemeClr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D23F0D41-CF3C-3D97-0331-46FD6FCD481B}"/>
              </a:ext>
            </a:extLst>
          </p:cNvPr>
          <p:cNvGrpSpPr/>
          <p:nvPr/>
        </p:nvGrpSpPr>
        <p:grpSpPr>
          <a:xfrm>
            <a:off x="2559489" y="2433994"/>
            <a:ext cx="4863465" cy="3900170"/>
            <a:chOff x="3738880" y="2345690"/>
            <a:chExt cx="4863465" cy="3900170"/>
          </a:xfrm>
        </p:grpSpPr>
        <p:grpSp>
          <p:nvGrpSpPr>
            <p:cNvPr id="56" name="Group 5">
              <a:extLst>
                <a:ext uri="{FF2B5EF4-FFF2-40B4-BE49-F238E27FC236}">
                  <a16:creationId xmlns:a16="http://schemas.microsoft.com/office/drawing/2014/main" id="{9BED535B-EC84-587F-E1D9-5018A89FA31D}"/>
                </a:ext>
              </a:extLst>
            </p:cNvPr>
            <p:cNvGrpSpPr>
              <a:grpSpLocks/>
            </p:cNvGrpSpPr>
            <p:nvPr/>
          </p:nvGrpSpPr>
          <p:grpSpPr>
            <a:xfrm>
              <a:off x="3738880" y="2345690"/>
              <a:ext cx="4633595" cy="3900170"/>
              <a:chOff x="3738880" y="2345690"/>
              <a:chExt cx="4633595" cy="3900170"/>
            </a:xfrm>
          </p:grpSpPr>
          <p:sp>
            <p:nvSpPr>
              <p:cNvPr id="61" name="Rect 0">
                <a:extLst>
                  <a:ext uri="{FF2B5EF4-FFF2-40B4-BE49-F238E27FC236}">
                    <a16:creationId xmlns:a16="http://schemas.microsoft.com/office/drawing/2014/main" id="{D6BF3515-A5D1-F668-FD09-B35B950730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38880" y="2345690"/>
                <a:ext cx="4633595" cy="3900170"/>
              </a:xfrm>
              <a:prstGeom prst="roundRect">
                <a:avLst>
                  <a:gd name="adj" fmla="val 1350"/>
                </a:avLst>
              </a:prstGeom>
              <a:solidFill>
                <a:schemeClr val="bg1"/>
              </a:solidFill>
              <a:ln w="12700" cap="flat" cmpd="sng">
                <a:solidFill>
                  <a:schemeClr val="bg1">
                    <a:lumMod val="9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2" name="Rect 0">
                <a:extLst>
                  <a:ext uri="{FF2B5EF4-FFF2-40B4-BE49-F238E27FC236}">
                    <a16:creationId xmlns:a16="http://schemas.microsoft.com/office/drawing/2014/main" id="{44C089E2-BDBB-C361-6EC6-4F1A3602F66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4460" y="2549525"/>
                <a:ext cx="1022350" cy="26162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1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발주내역확인</a:t>
                </a:r>
                <a:endParaRPr lang="ko-KR" altLang="en-US" sz="11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3" name="Rect 0">
                <a:extLst>
                  <a:ext uri="{FF2B5EF4-FFF2-40B4-BE49-F238E27FC236}">
                    <a16:creationId xmlns:a16="http://schemas.microsoft.com/office/drawing/2014/main" id="{CF141A68-AD71-5388-12B2-DD303608B0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907655" y="2511425"/>
                <a:ext cx="448945" cy="34099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600">
                    <a:solidFill>
                      <a:schemeClr val="bg1">
                        <a:lumMod val="65000"/>
                      </a:schemeClr>
                    </a:solidFill>
                    <a:latin typeface="맑은 고딕" charset="0"/>
                    <a:ea typeface="맑은 고딕" charset="0"/>
                  </a:rPr>
                  <a:t>x</a:t>
                </a:r>
                <a:endParaRPr lang="ko-KR" altLang="en-US" sz="1600">
                  <a:solidFill>
                    <a:schemeClr val="bg1">
                      <a:lumMod val="6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64" name="Rect 0">
                <a:extLst>
                  <a:ext uri="{FF2B5EF4-FFF2-40B4-BE49-F238E27FC236}">
                    <a16:creationId xmlns:a16="http://schemas.microsoft.com/office/drawing/2014/main" id="{BB6F1D09-3A04-3CC1-7096-7F1BAF966FF6}"/>
                  </a:ext>
                </a:extLst>
              </p:cNvPr>
              <p:cNvCxnSpPr/>
              <p:nvPr/>
            </p:nvCxnSpPr>
            <p:spPr>
              <a:xfrm>
                <a:off x="4090670" y="2895600"/>
                <a:ext cx="4016375" cy="2540"/>
              </a:xfrm>
              <a:prstGeom prst="line">
                <a:avLst/>
              </a:prstGeom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Rect 0">
                <a:extLst>
                  <a:ext uri="{FF2B5EF4-FFF2-40B4-BE49-F238E27FC236}">
                    <a16:creationId xmlns:a16="http://schemas.microsoft.com/office/drawing/2014/main" id="{6786528B-288A-270B-54F1-556AB107D5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84955" y="3267075"/>
                <a:ext cx="4097020" cy="27749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200" b="1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  순번       제품                수량              합계</a:t>
                </a:r>
                <a:endParaRPr lang="ko-KR" altLang="en-US" sz="1200" b="1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67" name="Rect 0">
                <a:extLst>
                  <a:ext uri="{FF2B5EF4-FFF2-40B4-BE49-F238E27FC236}">
                    <a16:creationId xmlns:a16="http://schemas.microsoft.com/office/drawing/2014/main" id="{C8FAB10F-AA12-9ADE-BA56-EE88D7FAFA10}"/>
                  </a:ext>
                </a:extLst>
              </p:cNvPr>
              <p:cNvCxnSpPr/>
              <p:nvPr/>
            </p:nvCxnSpPr>
            <p:spPr>
              <a:xfrm>
                <a:off x="4090670" y="5006340"/>
                <a:ext cx="4016375" cy="2540"/>
              </a:xfrm>
              <a:prstGeom prst="line">
                <a:avLst/>
              </a:prstGeom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Rect 0">
                <a:extLst>
                  <a:ext uri="{FF2B5EF4-FFF2-40B4-BE49-F238E27FC236}">
                    <a16:creationId xmlns:a16="http://schemas.microsoft.com/office/drawing/2014/main" id="{706370CF-0FC0-6B7C-CEFB-49F4B8FB27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11913" y="5571470"/>
                <a:ext cx="912495" cy="306070"/>
              </a:xfrm>
              <a:prstGeom prst="roundRect">
                <a:avLst>
                  <a:gd name="adj" fmla="val 6505"/>
                </a:avLst>
              </a:prstGeom>
              <a:solidFill>
                <a:srgbClr val="727CF5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000">
                    <a:latin typeface="맑은 고딕" charset="0"/>
                    <a:ea typeface="맑은 고딕" charset="0"/>
                  </a:rPr>
                  <a:t>취소</a:t>
                </a:r>
                <a:endParaRPr lang="ko-KR" altLang="en-US" sz="10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9" name="Rect 0">
                <a:extLst>
                  <a:ext uri="{FF2B5EF4-FFF2-40B4-BE49-F238E27FC236}">
                    <a16:creationId xmlns:a16="http://schemas.microsoft.com/office/drawing/2014/main" id="{1D6881EA-C5E7-FF3F-0FB7-EA024B2F8E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97333" y="5699105"/>
                <a:ext cx="743585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00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0" name="Rect 0">
                <a:extLst>
                  <a:ext uri="{FF2B5EF4-FFF2-40B4-BE49-F238E27FC236}">
                    <a16:creationId xmlns:a16="http://schemas.microsoft.com/office/drawing/2014/main" id="{E20F2616-265A-A8B9-B065-A84AE13EF7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15047" y="5582061"/>
                <a:ext cx="909955" cy="297815"/>
              </a:xfrm>
              <a:prstGeom prst="roundRect">
                <a:avLst>
                  <a:gd name="adj" fmla="val 6505"/>
                </a:avLst>
              </a:prstGeom>
              <a:solidFill>
                <a:schemeClr val="bg2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1" name="Rect 0">
                <a:extLst>
                  <a:ext uri="{FF2B5EF4-FFF2-40B4-BE49-F238E27FC236}">
                    <a16:creationId xmlns:a16="http://schemas.microsoft.com/office/drawing/2014/main" id="{AC1D68FC-FF4B-9A5A-D05A-55A146F49D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5377" y="5608731"/>
                <a:ext cx="703580" cy="4000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sz="1000">
                    <a:latin typeface="맑은 고딕" charset="0"/>
                    <a:ea typeface="맑은 고딕" charset="0"/>
                  </a:rPr>
                  <a:t>확인</a:t>
                </a:r>
                <a:endParaRPr lang="ko-KR" altLang="en-US" sz="100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1000">
                  <a:solidFill>
                    <a:schemeClr val="bg1">
                      <a:lumMod val="6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57" name="Rect 0">
              <a:extLst>
                <a:ext uri="{FF2B5EF4-FFF2-40B4-BE49-F238E27FC236}">
                  <a16:creationId xmlns:a16="http://schemas.microsoft.com/office/drawing/2014/main" id="{6F50A2D5-F879-18E4-FE45-804770731B4C}"/>
                </a:ext>
              </a:extLst>
            </p:cNvPr>
            <p:cNvSpPr txBox="1">
              <a:spLocks/>
            </p:cNvSpPr>
            <p:nvPr/>
          </p:nvSpPr>
          <p:spPr>
            <a:xfrm>
              <a:off x="4272281" y="3685645"/>
              <a:ext cx="403415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1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    </a:t>
              </a:r>
              <a:r>
                <a:rPr lang="ko-KR" altLang="en-US" sz="1200" dirty="0" err="1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바닐라시럽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    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  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5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        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15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,000	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8" name="Rect 0">
              <a:extLst>
                <a:ext uri="{FF2B5EF4-FFF2-40B4-BE49-F238E27FC236}">
                  <a16:creationId xmlns:a16="http://schemas.microsoft.com/office/drawing/2014/main" id="{153D5081-0CEC-8426-AC9B-F01502A5312E}"/>
                </a:ext>
              </a:extLst>
            </p:cNvPr>
            <p:cNvSpPr txBox="1">
              <a:spLocks/>
            </p:cNvSpPr>
            <p:nvPr/>
          </p:nvSpPr>
          <p:spPr>
            <a:xfrm>
              <a:off x="5753735" y="5231130"/>
              <a:ext cx="2848610" cy="2616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10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위의 내용으로 주문하시겠습니까?</a:t>
              </a:r>
              <a:endParaRPr lang="ko-KR" altLang="en-US" sz="110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9" name="Rect 0">
              <a:extLst>
                <a:ext uri="{FF2B5EF4-FFF2-40B4-BE49-F238E27FC236}">
                  <a16:creationId xmlns:a16="http://schemas.microsoft.com/office/drawing/2014/main" id="{B76F85CA-9E23-E402-BF54-0EEB6BDECD35}"/>
                </a:ext>
              </a:extLst>
            </p:cNvPr>
            <p:cNvSpPr txBox="1">
              <a:spLocks/>
            </p:cNvSpPr>
            <p:nvPr/>
          </p:nvSpPr>
          <p:spPr>
            <a:xfrm>
              <a:off x="6593390" y="4430395"/>
              <a:ext cx="1425390" cy="52322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r" defTabSz="914400" rtl="0" eaLnBrk="1" latinLnBrk="0" hangingPunct="1">
                <a:buFontTx/>
                <a:buNone/>
              </a:pPr>
              <a:r>
                <a:rPr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총 </a:t>
              </a:r>
              <a:r>
                <a:rPr 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2</a:t>
              </a:r>
              <a:r>
                <a:rPr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건 </a:t>
              </a:r>
              <a:endParaRPr lang="ko-KR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1">
                <a:buFontTx/>
                <a:buNone/>
              </a:pPr>
              <a:r>
                <a:rPr sz="1400" b="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합계</a:t>
              </a:r>
              <a:r>
                <a:rPr lang="en-US"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 : 45,000</a:t>
              </a:r>
              <a:r>
                <a:rPr sz="14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원</a:t>
              </a:r>
              <a:endParaRPr lang="ko-KR" altLang="en-US" sz="14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0" name="Rect 0">
              <a:extLst>
                <a:ext uri="{FF2B5EF4-FFF2-40B4-BE49-F238E27FC236}">
                  <a16:creationId xmlns:a16="http://schemas.microsoft.com/office/drawing/2014/main" id="{5C61EEF0-194D-A685-30A9-02F1333A7CEE}"/>
                </a:ext>
              </a:extLst>
            </p:cNvPr>
            <p:cNvSpPr txBox="1">
              <a:spLocks/>
            </p:cNvSpPr>
            <p:nvPr/>
          </p:nvSpPr>
          <p:spPr>
            <a:xfrm>
              <a:off x="4271646" y="3974570"/>
              <a:ext cx="4034155" cy="27749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2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    </a:t>
              </a:r>
              <a:r>
                <a:rPr lang="ko-KR" altLang="en-US"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설탕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200" dirty="0">
                  <a:solidFill>
                    <a:schemeClr val="accent2"/>
                  </a:solidFill>
                  <a:latin typeface="맑은 고딕" charset="0"/>
                  <a:ea typeface="맑은 고딕" charset="0"/>
                </a:rPr>
                <a:t>[</a:t>
              </a:r>
              <a:r>
                <a:rPr sz="1200" dirty="0" err="1">
                  <a:solidFill>
                    <a:schemeClr val="accent2"/>
                  </a:solidFill>
                  <a:latin typeface="맑은 고딕" charset="0"/>
                  <a:ea typeface="맑은 고딕" charset="0"/>
                </a:rPr>
                <a:t>자동발주</a:t>
              </a:r>
              <a:r>
                <a:rPr sz="1200" dirty="0">
                  <a:solidFill>
                    <a:schemeClr val="accent2"/>
                  </a:solidFill>
                  <a:latin typeface="맑은 고딕" charset="0"/>
                  <a:ea typeface="맑은 고딕" charset="0"/>
                </a:rPr>
                <a:t>]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 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10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          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3</a:t>
              </a:r>
              <a:r>
                <a:rPr sz="12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rPr>
                <a:t>0,000	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0144C70-91BF-B1EC-CAB1-16C5B8B5F143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E72B90CC-733B-2C9F-6337-6B5160C1D86A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85" name="그룹 84">
                <a:extLst>
                  <a:ext uri="{FF2B5EF4-FFF2-40B4-BE49-F238E27FC236}">
                    <a16:creationId xmlns:a16="http://schemas.microsoft.com/office/drawing/2014/main" id="{C1583F48-43FE-A3F8-13A3-9F45016B22C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88" name="그룹 87">
                  <a:extLst>
                    <a:ext uri="{FF2B5EF4-FFF2-40B4-BE49-F238E27FC236}">
                      <a16:creationId xmlns:a16="http://schemas.microsoft.com/office/drawing/2014/main" id="{4E53372E-5152-11AB-EB47-727DA4418AC0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90" name="그룹 89">
                    <a:extLst>
                      <a:ext uri="{FF2B5EF4-FFF2-40B4-BE49-F238E27FC236}">
                        <a16:creationId xmlns:a16="http://schemas.microsoft.com/office/drawing/2014/main" id="{F5822A8F-0D6C-A074-7183-A014A6B836C6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92" name="그룹 91">
                      <a:extLst>
                        <a:ext uri="{FF2B5EF4-FFF2-40B4-BE49-F238E27FC236}">
                          <a16:creationId xmlns:a16="http://schemas.microsoft.com/office/drawing/2014/main" id="{46BB8E35-BE9A-AFED-08F6-4BF41A6F7E0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94" name="직사각형 93">
                        <a:extLst>
                          <a:ext uri="{FF2B5EF4-FFF2-40B4-BE49-F238E27FC236}">
                            <a16:creationId xmlns:a16="http://schemas.microsoft.com/office/drawing/2014/main" id="{50976989-3192-9E2D-0D64-B689189141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95" name="그룹 94">
                        <a:extLst>
                          <a:ext uri="{FF2B5EF4-FFF2-40B4-BE49-F238E27FC236}">
                            <a16:creationId xmlns:a16="http://schemas.microsoft.com/office/drawing/2014/main" id="{F9C18DD5-863E-272C-199D-2E5F7297235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96" name="직사각형 95">
                          <a:extLst>
                            <a:ext uri="{FF2B5EF4-FFF2-40B4-BE49-F238E27FC236}">
                              <a16:creationId xmlns:a16="http://schemas.microsoft.com/office/drawing/2014/main" id="{EA08807A-F58E-60E8-02E2-40504D420B0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97" name="그림 96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79ED123-C649-58AD-6ADA-03B4CB4823F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8" name="그림 97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015BCEC-795D-076C-3B07-B00F07EEA14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9" name="그림 98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2E444E9-A41D-9517-ACD6-D29076038D9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93" name="그림 92">
                      <a:extLst>
                        <a:ext uri="{FF2B5EF4-FFF2-40B4-BE49-F238E27FC236}">
                          <a16:creationId xmlns:a16="http://schemas.microsoft.com/office/drawing/2014/main" id="{230F01B2-402E-0DC7-22EB-1236F7096DA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91" name="Rect 0">
                    <a:extLst>
                      <a:ext uri="{FF2B5EF4-FFF2-40B4-BE49-F238E27FC236}">
                        <a16:creationId xmlns:a16="http://schemas.microsoft.com/office/drawing/2014/main" id="{A31E1F5F-9C8F-3D97-82B1-B2E6FB82CFF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발주 신청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자동발주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948DDB56-EF7A-8659-571E-B58C2D66D81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86" name="Rect 0">
                <a:extLst>
                  <a:ext uri="{FF2B5EF4-FFF2-40B4-BE49-F238E27FC236}">
                    <a16:creationId xmlns:a16="http://schemas.microsoft.com/office/drawing/2014/main" id="{FA5D82C4-A8E7-A7CE-A74B-4028F45516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7" name="Rect 0">
                <a:extLst>
                  <a:ext uri="{FF2B5EF4-FFF2-40B4-BE49-F238E27FC236}">
                    <a16:creationId xmlns:a16="http://schemas.microsoft.com/office/drawing/2014/main" id="{457ED412-A5CD-84D1-A57C-0485666EA3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66" name="Rect 0">
              <a:extLst>
                <a:ext uri="{FF2B5EF4-FFF2-40B4-BE49-F238E27FC236}">
                  <a16:creationId xmlns:a16="http://schemas.microsoft.com/office/drawing/2014/main" id="{251F2CD9-4D58-E409-4740-8C08180C7D26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5988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3" name="Rect 0">
            <a:extLst>
              <a:ext uri="{FF2B5EF4-FFF2-40B4-BE49-F238E27FC236}">
                <a16:creationId xmlns:a16="http://schemas.microsoft.com/office/drawing/2014/main" id="{40FF9442-9E2B-BBB0-5103-C94658DC4D2F}"/>
              </a:ext>
            </a:extLst>
          </p:cNvPr>
          <p:cNvSpPr>
            <a:spLocks/>
          </p:cNvSpPr>
          <p:nvPr/>
        </p:nvSpPr>
        <p:spPr>
          <a:xfrm>
            <a:off x="1749287" y="2923945"/>
            <a:ext cx="6536119" cy="36675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049134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발주 신청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주문 </a:t>
                      </a:r>
                      <a:r>
                        <a:rPr lang="en-US" altLang="ko-KR" sz="1100" b="1" dirty="0"/>
                        <a:t>· </a:t>
                      </a:r>
                      <a:r>
                        <a:rPr lang="ko-KR" altLang="en-US" sz="1100" b="1" dirty="0"/>
                        <a:t>거래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발주등록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가맹점에 필요한 물품을 발주할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271643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정상적인 발주가 되었음을 확인할 수 있는 </a:t>
                      </a:r>
                      <a:r>
                        <a:rPr lang="ko-KR" altLang="en-US" sz="900" b="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모달창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 0">
            <a:extLst>
              <a:ext uri="{FF2B5EF4-FFF2-40B4-BE49-F238E27FC236}">
                <a16:creationId xmlns:a16="http://schemas.microsoft.com/office/drawing/2014/main" id="{5DE631BF-23A5-F0B2-EFE2-3E9CE295F511}"/>
              </a:ext>
            </a:extLst>
          </p:cNvPr>
          <p:cNvSpPr txBox="1">
            <a:spLocks/>
          </p:cNvSpPr>
          <p:nvPr/>
        </p:nvSpPr>
        <p:spPr>
          <a:xfrm>
            <a:off x="1975925" y="2554066"/>
            <a:ext cx="74295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313A46"/>
                </a:solidFill>
                <a:latin typeface="맑은 고딕" charset="0"/>
                <a:ea typeface="맑은 고딕" charset="0"/>
              </a:rPr>
              <a:t>발주신청</a:t>
            </a:r>
            <a:endParaRPr lang="ko-KR" altLang="en-US" sz="11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8" name="Table 3">
            <a:extLst>
              <a:ext uri="{FF2B5EF4-FFF2-40B4-BE49-F238E27FC236}">
                <a16:creationId xmlns:a16="http://schemas.microsoft.com/office/drawing/2014/main" id="{191BEE97-8E9F-8CC7-22A8-26B10F3C65DA}"/>
              </a:ext>
            </a:extLst>
          </p:cNvPr>
          <p:cNvGraphicFramePr>
            <a:graphicFrameLocks noGrp="1"/>
          </p:cNvGraphicFramePr>
          <p:nvPr/>
        </p:nvGraphicFramePr>
        <p:xfrm>
          <a:off x="1777807" y="3474007"/>
          <a:ext cx="6464410" cy="24572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698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7856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1" i="0" kern="1200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16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021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71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188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712"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9" name="그룹 8">
            <a:extLst>
              <a:ext uri="{FF2B5EF4-FFF2-40B4-BE49-F238E27FC236}">
                <a16:creationId xmlns:a16="http://schemas.microsoft.com/office/drawing/2014/main" id="{736DF5EF-6CE4-D129-F86B-D17538305D29}"/>
              </a:ext>
            </a:extLst>
          </p:cNvPr>
          <p:cNvGrpSpPr/>
          <p:nvPr/>
        </p:nvGrpSpPr>
        <p:grpSpPr>
          <a:xfrm>
            <a:off x="1939397" y="4101769"/>
            <a:ext cx="145415" cy="1697990"/>
            <a:chOff x="2655570" y="3520440"/>
            <a:chExt cx="145415" cy="1697990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B846BE85-5F99-EF62-A2AC-6F6481600284}"/>
                </a:ext>
              </a:extLst>
            </p:cNvPr>
            <p:cNvSpPr>
              <a:spLocks/>
            </p:cNvSpPr>
            <p:nvPr/>
          </p:nvSpPr>
          <p:spPr>
            <a:xfrm>
              <a:off x="2655570" y="3520440"/>
              <a:ext cx="135255" cy="14922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159A80BB-8CF4-5E94-7859-442A4677B0ED}"/>
                </a:ext>
              </a:extLst>
            </p:cNvPr>
            <p:cNvSpPr>
              <a:spLocks/>
            </p:cNvSpPr>
            <p:nvPr/>
          </p:nvSpPr>
          <p:spPr>
            <a:xfrm>
              <a:off x="2655570" y="4347210"/>
              <a:ext cx="135255" cy="14922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F60D4679-E185-C774-2586-56ED1C130611}"/>
                </a:ext>
              </a:extLst>
            </p:cNvPr>
            <p:cNvSpPr>
              <a:spLocks/>
            </p:cNvSpPr>
            <p:nvPr/>
          </p:nvSpPr>
          <p:spPr>
            <a:xfrm>
              <a:off x="2665730" y="3943350"/>
              <a:ext cx="135255" cy="149225"/>
            </a:xfrm>
            <a:prstGeom prst="round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Rect 0">
              <a:extLst>
                <a:ext uri="{FF2B5EF4-FFF2-40B4-BE49-F238E27FC236}">
                  <a16:creationId xmlns:a16="http://schemas.microsoft.com/office/drawing/2014/main" id="{2FB0C57C-C2B2-4E5C-63A7-5F6BD88BE7A9}"/>
                </a:ext>
              </a:extLst>
            </p:cNvPr>
            <p:cNvSpPr>
              <a:spLocks/>
            </p:cNvSpPr>
            <p:nvPr/>
          </p:nvSpPr>
          <p:spPr>
            <a:xfrm>
              <a:off x="2655570" y="5069205"/>
              <a:ext cx="135255" cy="149225"/>
            </a:xfrm>
            <a:prstGeom prst="roundRect">
              <a:avLst/>
            </a:prstGeom>
            <a:solidFill>
              <a:schemeClr val="bg2">
                <a:lumMod val="50000"/>
                <a:lumOff val="0"/>
              </a:schemeClr>
            </a:solidFill>
            <a:ln w="12700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" name="Rect 0">
            <a:extLst>
              <a:ext uri="{FF2B5EF4-FFF2-40B4-BE49-F238E27FC236}">
                <a16:creationId xmlns:a16="http://schemas.microsoft.com/office/drawing/2014/main" id="{6B640742-F874-FC89-6CBB-9CE23E4F2648}"/>
              </a:ext>
            </a:extLst>
          </p:cNvPr>
          <p:cNvSpPr txBox="1">
            <a:spLocks/>
          </p:cNvSpPr>
          <p:nvPr/>
        </p:nvSpPr>
        <p:spPr>
          <a:xfrm>
            <a:off x="1749287" y="3630425"/>
            <a:ext cx="7195185" cy="4305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선택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제품코드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7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제품명</a:t>
            </a:r>
            <a:r>
              <a:rPr sz="7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   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7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적정재고량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현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재고량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주문수량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 </a:t>
            </a:r>
            <a:r>
              <a:rPr lang="en-US"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단가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</a:t>
            </a:r>
            <a:r>
              <a:rPr sz="105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주문예상금액</a:t>
            </a:r>
            <a:r>
              <a:rPr sz="105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05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1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>
            <a:extLst>
              <a:ext uri="{FF2B5EF4-FFF2-40B4-BE49-F238E27FC236}">
                <a16:creationId xmlns:a16="http://schemas.microsoft.com/office/drawing/2014/main" id="{2B9706E4-44BA-FBCB-D85E-A860950D29C1}"/>
              </a:ext>
            </a:extLst>
          </p:cNvPr>
          <p:cNvSpPr txBox="1">
            <a:spLocks/>
          </p:cNvSpPr>
          <p:nvPr/>
        </p:nvSpPr>
        <p:spPr>
          <a:xfrm>
            <a:off x="2781740" y="4093306"/>
            <a:ext cx="31115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" name="Rect 0">
            <a:extLst>
              <a:ext uri="{FF2B5EF4-FFF2-40B4-BE49-F238E27FC236}">
                <a16:creationId xmlns:a16="http://schemas.microsoft.com/office/drawing/2014/main" id="{3E8DD0AB-B920-642F-8579-54D3BEFA463F}"/>
              </a:ext>
            </a:extLst>
          </p:cNvPr>
          <p:cNvSpPr txBox="1">
            <a:spLocks/>
          </p:cNvSpPr>
          <p:nvPr/>
        </p:nvSpPr>
        <p:spPr>
          <a:xfrm>
            <a:off x="2276915" y="3069686"/>
            <a:ext cx="1379855" cy="27749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총 주문금액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4550729B-FB12-27D1-3266-7A8849674FEE}"/>
              </a:ext>
            </a:extLst>
          </p:cNvPr>
          <p:cNvSpPr>
            <a:spLocks/>
          </p:cNvSpPr>
          <p:nvPr/>
        </p:nvSpPr>
        <p:spPr>
          <a:xfrm>
            <a:off x="3409120" y="3104611"/>
            <a:ext cx="965200" cy="245745"/>
          </a:xfrm>
          <a:prstGeom prst="roundRect">
            <a:avLst>
              <a:gd name="adj" fmla="val 4937"/>
            </a:avLst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00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9935418-FB58-86F9-58B7-35FD907422E6}"/>
              </a:ext>
            </a:extLst>
          </p:cNvPr>
          <p:cNvGrpSpPr/>
          <p:nvPr/>
        </p:nvGrpSpPr>
        <p:grpSpPr>
          <a:xfrm>
            <a:off x="4489890" y="3072861"/>
            <a:ext cx="951865" cy="283845"/>
            <a:chOff x="4752975" y="2412365"/>
            <a:chExt cx="951865" cy="283845"/>
          </a:xfrm>
        </p:grpSpPr>
        <p:sp>
          <p:nvSpPr>
            <p:cNvPr id="20" name="Rect 0">
              <a:extLst>
                <a:ext uri="{FF2B5EF4-FFF2-40B4-BE49-F238E27FC236}">
                  <a16:creationId xmlns:a16="http://schemas.microsoft.com/office/drawing/2014/main" id="{3C581C69-2611-9855-3995-3CF19CA75266}"/>
                </a:ext>
              </a:extLst>
            </p:cNvPr>
            <p:cNvSpPr>
              <a:spLocks/>
            </p:cNvSpPr>
            <p:nvPr/>
          </p:nvSpPr>
          <p:spPr>
            <a:xfrm>
              <a:off x="4752975" y="2412365"/>
              <a:ext cx="785495" cy="283845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88B5610F-F0B4-3BFF-5277-E37A85BA4420}"/>
                </a:ext>
              </a:extLst>
            </p:cNvPr>
            <p:cNvSpPr txBox="1">
              <a:spLocks/>
            </p:cNvSpPr>
            <p:nvPr/>
          </p:nvSpPr>
          <p:spPr>
            <a:xfrm>
              <a:off x="4803775" y="2447925"/>
              <a:ext cx="901065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발주신청</a:t>
              </a:r>
              <a:endParaRPr lang="ko-KR" altLang="en-US" sz="10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22" name="Picture ">
            <a:extLst>
              <a:ext uri="{FF2B5EF4-FFF2-40B4-BE49-F238E27FC236}">
                <a16:creationId xmlns:a16="http://schemas.microsoft.com/office/drawing/2014/main" id="{09F082A0-D895-7AE5-2C35-5D56A068CE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3027" y="3024601"/>
            <a:ext cx="2409190" cy="364490"/>
          </a:xfrm>
          <a:prstGeom prst="rect">
            <a:avLst/>
          </a:prstGeom>
          <a:noFill/>
        </p:spPr>
      </p:pic>
      <p:sp>
        <p:nvSpPr>
          <p:cNvPr id="23" name="Rect 0">
            <a:extLst>
              <a:ext uri="{FF2B5EF4-FFF2-40B4-BE49-F238E27FC236}">
                <a16:creationId xmlns:a16="http://schemas.microsoft.com/office/drawing/2014/main" id="{B4963A1A-7489-811B-0D16-4612085B3BF8}"/>
              </a:ext>
            </a:extLst>
          </p:cNvPr>
          <p:cNvSpPr txBox="1">
            <a:spLocks/>
          </p:cNvSpPr>
          <p:nvPr/>
        </p:nvSpPr>
        <p:spPr>
          <a:xfrm>
            <a:off x="2213120" y="4087024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P0001        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바닐라시럽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-------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DF90A11B-7666-FDC3-8200-56E4BE75F68A}"/>
              </a:ext>
            </a:extLst>
          </p:cNvPr>
          <p:cNvSpPr txBox="1">
            <a:spLocks/>
          </p:cNvSpPr>
          <p:nvPr/>
        </p:nvSpPr>
        <p:spPr>
          <a:xfrm>
            <a:off x="2210580" y="4508029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P0002       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딸기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        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-------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id="{2EC890F3-6A97-B532-699B-1DDAC2F2503D}"/>
              </a:ext>
            </a:extLst>
          </p:cNvPr>
          <p:cNvSpPr txBox="1">
            <a:spLocks/>
          </p:cNvSpPr>
          <p:nvPr/>
        </p:nvSpPr>
        <p:spPr>
          <a:xfrm>
            <a:off x="2231535" y="4899824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P0003        </a:t>
            </a:r>
            <a:r>
              <a:rPr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크로플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-------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6" name="Rect 0">
            <a:extLst>
              <a:ext uri="{FF2B5EF4-FFF2-40B4-BE49-F238E27FC236}">
                <a16:creationId xmlns:a16="http://schemas.microsoft.com/office/drawing/2014/main" id="{1559FAC6-2A34-659C-B59C-208DBF4A7EAA}"/>
              </a:ext>
            </a:extLst>
          </p:cNvPr>
          <p:cNvSpPr txBox="1">
            <a:spLocks/>
          </p:cNvSpPr>
          <p:nvPr/>
        </p:nvSpPr>
        <p:spPr>
          <a:xfrm>
            <a:off x="2231535" y="5270029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P0004        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커피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(10kg)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15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,000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892294B3-A131-5F7D-373F-E6F14E5D9161}"/>
              </a:ext>
            </a:extLst>
          </p:cNvPr>
          <p:cNvSpPr txBox="1">
            <a:spLocks/>
          </p:cNvSpPr>
          <p:nvPr/>
        </p:nvSpPr>
        <p:spPr>
          <a:xfrm>
            <a:off x="2232170" y="5640234"/>
            <a:ext cx="6375400" cy="24638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P0005        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설탕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	30	10             20             3,000          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3</a:t>
            </a:r>
            <a:r>
              <a:rPr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0,000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2C299A-25D1-80C8-2CC3-B1CA0CEF6D02}"/>
              </a:ext>
            </a:extLst>
          </p:cNvPr>
          <p:cNvGrpSpPr/>
          <p:nvPr/>
        </p:nvGrpSpPr>
        <p:grpSpPr>
          <a:xfrm>
            <a:off x="5371269" y="4056840"/>
            <a:ext cx="970915" cy="294874"/>
            <a:chOff x="6330315" y="3403600"/>
            <a:chExt cx="1003935" cy="336550"/>
          </a:xfrm>
        </p:grpSpPr>
        <p:pic>
          <p:nvPicPr>
            <p:cNvPr id="29" name="Picture ">
              <a:extLst>
                <a:ext uri="{FF2B5EF4-FFF2-40B4-BE49-F238E27FC236}">
                  <a16:creationId xmlns:a16="http://schemas.microsoft.com/office/drawing/2014/main" id="{2456FE9C-1721-F180-358F-32860570B5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30315" y="3404235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30" name="Rect 0">
              <a:extLst>
                <a:ext uri="{FF2B5EF4-FFF2-40B4-BE49-F238E27FC236}">
                  <a16:creationId xmlns:a16="http://schemas.microsoft.com/office/drawing/2014/main" id="{47641CDA-D26B-B2C6-C86E-22ABCED28FDD}"/>
                </a:ext>
              </a:extLst>
            </p:cNvPr>
            <p:cNvSpPr>
              <a:spLocks/>
            </p:cNvSpPr>
            <p:nvPr/>
          </p:nvSpPr>
          <p:spPr>
            <a:xfrm>
              <a:off x="6707505" y="3460750"/>
              <a:ext cx="265430" cy="20891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31" name="Picture ">
              <a:extLst>
                <a:ext uri="{FF2B5EF4-FFF2-40B4-BE49-F238E27FC236}">
                  <a16:creationId xmlns:a16="http://schemas.microsoft.com/office/drawing/2014/main" id="{14BB59E4-1A75-1B2D-F6CE-CFA2FCE02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02450" y="3403600"/>
              <a:ext cx="431800" cy="335915"/>
            </a:xfrm>
            <a:prstGeom prst="rect">
              <a:avLst/>
            </a:prstGeom>
            <a:noFill/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469B039-4C5D-4EA3-E16C-30EE5DD5CC01}"/>
              </a:ext>
            </a:extLst>
          </p:cNvPr>
          <p:cNvGrpSpPr/>
          <p:nvPr/>
        </p:nvGrpSpPr>
        <p:grpSpPr>
          <a:xfrm>
            <a:off x="5385239" y="4463875"/>
            <a:ext cx="970915" cy="294874"/>
            <a:chOff x="6344285" y="3810635"/>
            <a:chExt cx="1003935" cy="336550"/>
          </a:xfrm>
        </p:grpSpPr>
        <p:pic>
          <p:nvPicPr>
            <p:cNvPr id="33" name="Picture ">
              <a:extLst>
                <a:ext uri="{FF2B5EF4-FFF2-40B4-BE49-F238E27FC236}">
                  <a16:creationId xmlns:a16="http://schemas.microsoft.com/office/drawing/2014/main" id="{9801611A-B52C-8A9F-E40F-105642097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44285" y="3811270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3BBD117B-F328-8672-EDD9-156E4708BD2E}"/>
                </a:ext>
              </a:extLst>
            </p:cNvPr>
            <p:cNvSpPr>
              <a:spLocks/>
            </p:cNvSpPr>
            <p:nvPr/>
          </p:nvSpPr>
          <p:spPr>
            <a:xfrm>
              <a:off x="6710045" y="3867785"/>
              <a:ext cx="265430" cy="19621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35" name="Picture ">
              <a:extLst>
                <a:ext uri="{FF2B5EF4-FFF2-40B4-BE49-F238E27FC236}">
                  <a16:creationId xmlns:a16="http://schemas.microsoft.com/office/drawing/2014/main" id="{951E9E2D-23EC-CDB2-4517-B5E24C7D5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16420" y="3810635"/>
              <a:ext cx="431800" cy="335915"/>
            </a:xfrm>
            <a:prstGeom prst="rect">
              <a:avLst/>
            </a:prstGeom>
            <a:noFill/>
          </p:spPr>
        </p:pic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5F572F5-2276-1B8E-EE92-894C569A67CF}"/>
              </a:ext>
            </a:extLst>
          </p:cNvPr>
          <p:cNvGrpSpPr/>
          <p:nvPr/>
        </p:nvGrpSpPr>
        <p:grpSpPr>
          <a:xfrm>
            <a:off x="5385239" y="4867100"/>
            <a:ext cx="970915" cy="294874"/>
            <a:chOff x="6344285" y="4213860"/>
            <a:chExt cx="1003935" cy="336550"/>
          </a:xfrm>
        </p:grpSpPr>
        <p:pic>
          <p:nvPicPr>
            <p:cNvPr id="37" name="Picture ">
              <a:extLst>
                <a:ext uri="{FF2B5EF4-FFF2-40B4-BE49-F238E27FC236}">
                  <a16:creationId xmlns:a16="http://schemas.microsoft.com/office/drawing/2014/main" id="{B9C2A754-C26C-1E35-066D-C5D4DFF4B4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44285" y="4214495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38" name="Rect 0">
              <a:extLst>
                <a:ext uri="{FF2B5EF4-FFF2-40B4-BE49-F238E27FC236}">
                  <a16:creationId xmlns:a16="http://schemas.microsoft.com/office/drawing/2014/main" id="{16EF0DD8-321C-E22A-01D6-8B61E8D62FC9}"/>
                </a:ext>
              </a:extLst>
            </p:cNvPr>
            <p:cNvSpPr>
              <a:spLocks/>
            </p:cNvSpPr>
            <p:nvPr/>
          </p:nvSpPr>
          <p:spPr>
            <a:xfrm>
              <a:off x="6710045" y="4246880"/>
              <a:ext cx="265430" cy="232410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39" name="Picture ">
              <a:extLst>
                <a:ext uri="{FF2B5EF4-FFF2-40B4-BE49-F238E27FC236}">
                  <a16:creationId xmlns:a16="http://schemas.microsoft.com/office/drawing/2014/main" id="{7EA7F5CB-650B-329C-34C9-4009D8757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16420" y="4213860"/>
              <a:ext cx="431800" cy="335915"/>
            </a:xfrm>
            <a:prstGeom prst="rect">
              <a:avLst/>
            </a:prstGeom>
            <a:noFill/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233629E7-6C1E-96B2-0C19-95D951B123D9}"/>
              </a:ext>
            </a:extLst>
          </p:cNvPr>
          <p:cNvGrpSpPr/>
          <p:nvPr/>
        </p:nvGrpSpPr>
        <p:grpSpPr>
          <a:xfrm>
            <a:off x="5375079" y="5234765"/>
            <a:ext cx="970915" cy="294874"/>
            <a:chOff x="6334125" y="4581525"/>
            <a:chExt cx="1003935" cy="336550"/>
          </a:xfrm>
        </p:grpSpPr>
        <p:pic>
          <p:nvPicPr>
            <p:cNvPr id="41" name="Picture ">
              <a:extLst>
                <a:ext uri="{FF2B5EF4-FFF2-40B4-BE49-F238E27FC236}">
                  <a16:creationId xmlns:a16="http://schemas.microsoft.com/office/drawing/2014/main" id="{58C5839A-17FA-201E-FCF2-315B76CBA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34125" y="4582160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42" name="Rect 0">
              <a:extLst>
                <a:ext uri="{FF2B5EF4-FFF2-40B4-BE49-F238E27FC236}">
                  <a16:creationId xmlns:a16="http://schemas.microsoft.com/office/drawing/2014/main" id="{7565FD9C-B68D-2421-B80B-503ED6DBE6F7}"/>
                </a:ext>
              </a:extLst>
            </p:cNvPr>
            <p:cNvSpPr>
              <a:spLocks/>
            </p:cNvSpPr>
            <p:nvPr/>
          </p:nvSpPr>
          <p:spPr>
            <a:xfrm>
              <a:off x="6692900" y="4638675"/>
              <a:ext cx="272415" cy="24320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5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43" name="Picture ">
              <a:extLst>
                <a:ext uri="{FF2B5EF4-FFF2-40B4-BE49-F238E27FC236}">
                  <a16:creationId xmlns:a16="http://schemas.microsoft.com/office/drawing/2014/main" id="{60A345B2-2446-4D5B-05B6-DE3CC3734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06260" y="4581525"/>
              <a:ext cx="431800" cy="335915"/>
            </a:xfrm>
            <a:prstGeom prst="rect">
              <a:avLst/>
            </a:prstGeom>
            <a:noFill/>
          </p:spPr>
        </p:pic>
      </p:grpSp>
      <p:sp>
        <p:nvSpPr>
          <p:cNvPr id="48" name="Rect 0">
            <a:extLst>
              <a:ext uri="{FF2B5EF4-FFF2-40B4-BE49-F238E27FC236}">
                <a16:creationId xmlns:a16="http://schemas.microsoft.com/office/drawing/2014/main" id="{F6BECEF8-01F5-45B9-8675-1131783ABC1D}"/>
              </a:ext>
            </a:extLst>
          </p:cNvPr>
          <p:cNvSpPr>
            <a:spLocks/>
          </p:cNvSpPr>
          <p:nvPr/>
        </p:nvSpPr>
        <p:spPr>
          <a:xfrm>
            <a:off x="5681541" y="5699759"/>
            <a:ext cx="414459" cy="152394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10</a:t>
            </a:r>
            <a:endParaRPr lang="ko-KR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69A4B3C-5788-AD95-D4C7-D3CE32A70681}"/>
              </a:ext>
            </a:extLst>
          </p:cNvPr>
          <p:cNvGrpSpPr/>
          <p:nvPr/>
        </p:nvGrpSpPr>
        <p:grpSpPr>
          <a:xfrm>
            <a:off x="5385874" y="5629100"/>
            <a:ext cx="970915" cy="294874"/>
            <a:chOff x="6344920" y="4975860"/>
            <a:chExt cx="1003935" cy="336550"/>
          </a:xfrm>
        </p:grpSpPr>
        <p:pic>
          <p:nvPicPr>
            <p:cNvPr id="45" name="Picture ">
              <a:extLst>
                <a:ext uri="{FF2B5EF4-FFF2-40B4-BE49-F238E27FC236}">
                  <a16:creationId xmlns:a16="http://schemas.microsoft.com/office/drawing/2014/main" id="{5A56465D-BD8F-1AFC-8BC9-C6FF57A7E9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85287"/>
            <a:stretch>
              <a:fillRect/>
            </a:stretch>
          </p:blipFill>
          <p:spPr>
            <a:xfrm>
              <a:off x="6344920" y="4976495"/>
              <a:ext cx="598170" cy="335915"/>
            </a:xfrm>
            <a:prstGeom prst="rect">
              <a:avLst/>
            </a:prstGeom>
            <a:noFill/>
          </p:spPr>
        </p:pic>
        <p:sp>
          <p:nvSpPr>
            <p:cNvPr id="46" name="Rect 0">
              <a:extLst>
                <a:ext uri="{FF2B5EF4-FFF2-40B4-BE49-F238E27FC236}">
                  <a16:creationId xmlns:a16="http://schemas.microsoft.com/office/drawing/2014/main" id="{1F525B1D-D3A2-2B08-FCA5-0F3EF4D49B98}"/>
                </a:ext>
              </a:extLst>
            </p:cNvPr>
            <p:cNvSpPr>
              <a:spLocks/>
            </p:cNvSpPr>
            <p:nvPr/>
          </p:nvSpPr>
          <p:spPr>
            <a:xfrm>
              <a:off x="6628903" y="4983296"/>
              <a:ext cx="368517" cy="285891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1</a:t>
              </a: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47" name="Picture ">
              <a:extLst>
                <a:ext uri="{FF2B5EF4-FFF2-40B4-BE49-F238E27FC236}">
                  <a16:creationId xmlns:a16="http://schemas.microsoft.com/office/drawing/2014/main" id="{F21958B4-DA6E-9EE1-CD6F-57066B0205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09"/>
            <a:stretch>
              <a:fillRect/>
            </a:stretch>
          </p:blipFill>
          <p:spPr>
            <a:xfrm>
              <a:off x="6917055" y="4975860"/>
              <a:ext cx="431800" cy="335915"/>
            </a:xfrm>
            <a:prstGeom prst="rect">
              <a:avLst/>
            </a:prstGeom>
            <a:noFill/>
          </p:spPr>
        </p:pic>
      </p:grpSp>
      <p:sp>
        <p:nvSpPr>
          <p:cNvPr id="49" name="Rect 0">
            <a:extLst>
              <a:ext uri="{FF2B5EF4-FFF2-40B4-BE49-F238E27FC236}">
                <a16:creationId xmlns:a16="http://schemas.microsoft.com/office/drawing/2014/main" id="{02D1B755-E4EE-2F37-334C-622FEA139C61}"/>
              </a:ext>
            </a:extLst>
          </p:cNvPr>
          <p:cNvSpPr>
            <a:spLocks/>
          </p:cNvSpPr>
          <p:nvPr/>
        </p:nvSpPr>
        <p:spPr>
          <a:xfrm>
            <a:off x="3408485" y="3103976"/>
            <a:ext cx="965200" cy="245745"/>
          </a:xfrm>
          <a:prstGeom prst="roundRect">
            <a:avLst>
              <a:gd name="adj" fmla="val 4937"/>
            </a:avLst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45</a:t>
            </a:r>
            <a:r>
              <a:rPr sz="10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,000</a:t>
            </a:r>
            <a:endParaRPr lang="ko-KR" altLang="en-US" sz="10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0" name="Rect 0">
            <a:extLst>
              <a:ext uri="{FF2B5EF4-FFF2-40B4-BE49-F238E27FC236}">
                <a16:creationId xmlns:a16="http://schemas.microsoft.com/office/drawing/2014/main" id="{13F7574A-5BB3-8A17-D8ED-ADAAE23CE277}"/>
              </a:ext>
            </a:extLst>
          </p:cNvPr>
          <p:cNvSpPr txBox="1">
            <a:spLocks/>
          </p:cNvSpPr>
          <p:nvPr/>
        </p:nvSpPr>
        <p:spPr>
          <a:xfrm>
            <a:off x="3347390" y="5650534"/>
            <a:ext cx="608330" cy="186055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 dirty="0">
                <a:solidFill>
                  <a:schemeClr val="accent2"/>
                </a:solidFill>
                <a:latin typeface="맑은 고딕" charset="0"/>
                <a:ea typeface="맑은 고딕" charset="0"/>
              </a:rPr>
              <a:t>[</a:t>
            </a:r>
            <a:r>
              <a:rPr sz="1000" dirty="0" err="1">
                <a:solidFill>
                  <a:schemeClr val="accent2"/>
                </a:solidFill>
                <a:latin typeface="맑은 고딕" charset="0"/>
                <a:ea typeface="맑은 고딕" charset="0"/>
              </a:rPr>
              <a:t>자동발주</a:t>
            </a:r>
            <a:r>
              <a:rPr sz="1200" dirty="0">
                <a:solidFill>
                  <a:schemeClr val="accent2"/>
                </a:solidFill>
                <a:latin typeface="맑은 고딕" charset="0"/>
                <a:ea typeface="맑은 고딕" charset="0"/>
              </a:rPr>
              <a:t>]</a:t>
            </a:r>
            <a:r>
              <a:rPr sz="12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>
            <a:extLst>
              <a:ext uri="{FF2B5EF4-FFF2-40B4-BE49-F238E27FC236}">
                <a16:creationId xmlns:a16="http://schemas.microsoft.com/office/drawing/2014/main" id="{E221FC2D-5E4A-5A06-A12E-92DDD8A4F449}"/>
              </a:ext>
            </a:extLst>
          </p:cNvPr>
          <p:cNvSpPr txBox="1">
            <a:spLocks/>
          </p:cNvSpPr>
          <p:nvPr/>
        </p:nvSpPr>
        <p:spPr>
          <a:xfrm>
            <a:off x="5856727" y="2523552"/>
            <a:ext cx="2254250" cy="26162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메인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&gt; </a:t>
            </a:r>
            <a:r>
              <a:rPr sz="11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주문거래관리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&gt; </a:t>
            </a:r>
            <a:r>
              <a:rPr sz="11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발주</a:t>
            </a: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등록</a:t>
            </a:r>
          </a:p>
        </p:txBody>
      </p:sp>
      <p:pic>
        <p:nvPicPr>
          <p:cNvPr id="52" name="Picture ">
            <a:extLst>
              <a:ext uri="{FF2B5EF4-FFF2-40B4-BE49-F238E27FC236}">
                <a16:creationId xmlns:a16="http://schemas.microsoft.com/office/drawing/2014/main" id="{8B6B27AC-961E-3036-4406-02A8C4A143C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0130" y="6124281"/>
            <a:ext cx="2020570" cy="369570"/>
          </a:xfrm>
          <a:prstGeom prst="rect">
            <a:avLst/>
          </a:prstGeom>
          <a:noFill/>
        </p:spPr>
      </p:pic>
      <p:sp>
        <p:nvSpPr>
          <p:cNvPr id="54" name="Rect 0">
            <a:extLst>
              <a:ext uri="{FF2B5EF4-FFF2-40B4-BE49-F238E27FC236}">
                <a16:creationId xmlns:a16="http://schemas.microsoft.com/office/drawing/2014/main" id="{B75A07A4-5DA5-488E-5C11-6860F371C463}"/>
              </a:ext>
            </a:extLst>
          </p:cNvPr>
          <p:cNvSpPr>
            <a:spLocks/>
          </p:cNvSpPr>
          <p:nvPr/>
        </p:nvSpPr>
        <p:spPr>
          <a:xfrm>
            <a:off x="1939397" y="5308258"/>
            <a:ext cx="135255" cy="149225"/>
          </a:xfrm>
          <a:prstGeom prst="roundRect">
            <a:avLst/>
          </a:prstGeom>
          <a:solidFill>
            <a:schemeClr val="bg2">
              <a:lumMod val="50000"/>
              <a:lumOff val="0"/>
            </a:schemeClr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663DE2A2-4F2A-645C-1AB2-2E0557D25F32}"/>
              </a:ext>
            </a:extLst>
          </p:cNvPr>
          <p:cNvGrpSpPr/>
          <p:nvPr/>
        </p:nvGrpSpPr>
        <p:grpSpPr>
          <a:xfrm>
            <a:off x="3242372" y="3569122"/>
            <a:ext cx="3180072" cy="1695249"/>
            <a:chOff x="3447160" y="3245681"/>
            <a:chExt cx="3180072" cy="1695249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903870DB-85A7-C697-4A12-1402D245AFCE}"/>
                </a:ext>
              </a:extLst>
            </p:cNvPr>
            <p:cNvSpPr/>
            <p:nvPr/>
          </p:nvSpPr>
          <p:spPr>
            <a:xfrm>
              <a:off x="3447160" y="3245681"/>
              <a:ext cx="3180072" cy="16952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A02ADC2-EC40-894D-3C23-59EFB7ABABF2}"/>
                </a:ext>
              </a:extLst>
            </p:cNvPr>
            <p:cNvSpPr txBox="1"/>
            <p:nvPr/>
          </p:nvSpPr>
          <p:spPr>
            <a:xfrm>
              <a:off x="3806786" y="3720192"/>
              <a:ext cx="2538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</a:rPr>
                <a:t>정상적으로 발주되었습니다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</a:rPr>
                <a:t> !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6" name="Rect 0">
              <a:extLst>
                <a:ext uri="{FF2B5EF4-FFF2-40B4-BE49-F238E27FC236}">
                  <a16:creationId xmlns:a16="http://schemas.microsoft.com/office/drawing/2014/main" id="{1CAC2A7C-094E-4EF2-8643-6946D35ECF30}"/>
                </a:ext>
              </a:extLst>
            </p:cNvPr>
            <p:cNvSpPr>
              <a:spLocks/>
            </p:cNvSpPr>
            <p:nvPr/>
          </p:nvSpPr>
          <p:spPr>
            <a:xfrm>
              <a:off x="4658736" y="4354698"/>
              <a:ext cx="664210" cy="260350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57" name="Rect 0">
              <a:extLst>
                <a:ext uri="{FF2B5EF4-FFF2-40B4-BE49-F238E27FC236}">
                  <a16:creationId xmlns:a16="http://schemas.microsoft.com/office/drawing/2014/main" id="{7CCCDEBD-2F04-FB22-7B17-5D7D42FD0450}"/>
                </a:ext>
              </a:extLst>
            </p:cNvPr>
            <p:cNvSpPr txBox="1">
              <a:spLocks/>
            </p:cNvSpPr>
            <p:nvPr/>
          </p:nvSpPr>
          <p:spPr>
            <a:xfrm>
              <a:off x="4767321" y="4366128"/>
              <a:ext cx="539750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확인</a:t>
              </a:r>
              <a:endParaRPr lang="ko-KR" altLang="en-US" sz="10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C8121A6-B714-AAA4-BF12-CDAACF324C9E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3A705550-7984-E2AC-6A71-3AE9D84961F5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id="{DD3589E4-CA27-0BDB-A00E-6D49643F2A05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id="{36285479-E19C-2C19-B0E9-6F0CA1B0794D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79" name="그룹 78">
                    <a:extLst>
                      <a:ext uri="{FF2B5EF4-FFF2-40B4-BE49-F238E27FC236}">
                        <a16:creationId xmlns:a16="http://schemas.microsoft.com/office/drawing/2014/main" id="{9ABA495B-8405-43B9-974A-D2B575283CB7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81" name="그룹 80">
                      <a:extLst>
                        <a:ext uri="{FF2B5EF4-FFF2-40B4-BE49-F238E27FC236}">
                          <a16:creationId xmlns:a16="http://schemas.microsoft.com/office/drawing/2014/main" id="{E4090180-7DA5-C6B6-1FDE-AA6192BDD3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83" name="직사각형 82">
                        <a:extLst>
                          <a:ext uri="{FF2B5EF4-FFF2-40B4-BE49-F238E27FC236}">
                            <a16:creationId xmlns:a16="http://schemas.microsoft.com/office/drawing/2014/main" id="{0472B205-B3B5-BFBA-0376-5136EA1CAA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84" name="그룹 83">
                        <a:extLst>
                          <a:ext uri="{FF2B5EF4-FFF2-40B4-BE49-F238E27FC236}">
                            <a16:creationId xmlns:a16="http://schemas.microsoft.com/office/drawing/2014/main" id="{DDDF1FA4-D566-33BF-8B67-C6D8DD05A6B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85" name="직사각형 84">
                          <a:extLst>
                            <a:ext uri="{FF2B5EF4-FFF2-40B4-BE49-F238E27FC236}">
                              <a16:creationId xmlns:a16="http://schemas.microsoft.com/office/drawing/2014/main" id="{41E7B14E-A6E5-5DDA-B294-C90623D3152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86" name="그림 85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32577AF-DAE6-C61F-702E-0FA548CFCA5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7" name="그림 86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5B534AA-1921-3514-F568-EC23B86F4FE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88" name="그림 87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87601D1-B353-06E8-30E4-CA0747C0772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82" name="그림 81">
                      <a:extLst>
                        <a:ext uri="{FF2B5EF4-FFF2-40B4-BE49-F238E27FC236}">
                          <a16:creationId xmlns:a16="http://schemas.microsoft.com/office/drawing/2014/main" id="{95A439A1-7BF9-7AC3-9CF2-C15687AE983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0" name="Rect 0">
                    <a:extLst>
                      <a:ext uri="{FF2B5EF4-FFF2-40B4-BE49-F238E27FC236}">
                        <a16:creationId xmlns:a16="http://schemas.microsoft.com/office/drawing/2014/main" id="{C12F6921-EDE7-D152-5BEC-A411339A44F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발주 신청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자동발주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32975BAE-7507-F641-5CE7-D64B1662DB7C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58" name="Rect 0">
                <a:extLst>
                  <a:ext uri="{FF2B5EF4-FFF2-40B4-BE49-F238E27FC236}">
                    <a16:creationId xmlns:a16="http://schemas.microsoft.com/office/drawing/2014/main" id="{343036A8-1671-1B0B-3CFB-1344448EA3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76" name="Rect 0">
                <a:extLst>
                  <a:ext uri="{FF2B5EF4-FFF2-40B4-BE49-F238E27FC236}">
                    <a16:creationId xmlns:a16="http://schemas.microsoft.com/office/drawing/2014/main" id="{6EC776DE-1244-667C-3E90-CB2843695B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A423234E-F6BA-9831-425E-0DFE4D7BCADC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4735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066474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발주 내역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주문 </a:t>
                      </a:r>
                      <a:r>
                        <a:rPr lang="en-US" altLang="ko-KR" sz="1100" b="1" dirty="0"/>
                        <a:t>· </a:t>
                      </a:r>
                      <a:r>
                        <a:rPr lang="ko-KR" altLang="en-US" sz="1100" b="1" dirty="0"/>
                        <a:t>거래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발주내역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발주 내역을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306633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가맹점의 발주 내역을 확인할 수 있는 화면이다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승인여부에 따라 주문 취소가 가능하다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발주 내역을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38755" y="1484629"/>
            <a:ext cx="8243100" cy="5292725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8" name="Picture ">
            <a:extLst>
              <a:ext uri="{FF2B5EF4-FFF2-40B4-BE49-F238E27FC236}">
                <a16:creationId xmlns:a16="http://schemas.microsoft.com/office/drawing/2014/main" id="{6110FC98-DA79-5BD5-8F52-AC55C1D3EC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75581" y="2171882"/>
            <a:ext cx="2409825" cy="365125"/>
          </a:xfrm>
          <a:prstGeom prst="rect">
            <a:avLst/>
          </a:prstGeom>
          <a:noFill/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63FD7ED6-3B03-CCE3-4A93-239B96F88E98}"/>
              </a:ext>
            </a:extLst>
          </p:cNvPr>
          <p:cNvGrpSpPr/>
          <p:nvPr/>
        </p:nvGrpSpPr>
        <p:grpSpPr>
          <a:xfrm>
            <a:off x="4339516" y="2177597"/>
            <a:ext cx="1560830" cy="334645"/>
            <a:chOff x="4566154" y="2556408"/>
            <a:chExt cx="1560830" cy="334645"/>
          </a:xfrm>
        </p:grpSpPr>
        <p:pic>
          <p:nvPicPr>
            <p:cNvPr id="30" name="Picture ">
              <a:extLst>
                <a:ext uri="{FF2B5EF4-FFF2-40B4-BE49-F238E27FC236}">
                  <a16:creationId xmlns:a16="http://schemas.microsoft.com/office/drawing/2014/main" id="{8A29ED25-7934-CB77-1093-DF9707B2F3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3135"/>
            <a:stretch>
              <a:fillRect/>
            </a:stretch>
          </p:blipFill>
          <p:spPr>
            <a:xfrm>
              <a:off x="4566154" y="2556408"/>
              <a:ext cx="1304925" cy="334645"/>
            </a:xfrm>
            <a:prstGeom prst="rect">
              <a:avLst/>
            </a:prstGeom>
            <a:noFill/>
          </p:spPr>
        </p:pic>
        <p:pic>
          <p:nvPicPr>
            <p:cNvPr id="31" name="Picture ">
              <a:extLst>
                <a:ext uri="{FF2B5EF4-FFF2-40B4-BE49-F238E27FC236}">
                  <a16:creationId xmlns:a16="http://schemas.microsoft.com/office/drawing/2014/main" id="{12C84939-B6AA-71C9-538B-3744017218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93832" r="-516"/>
            <a:stretch>
              <a:fillRect/>
            </a:stretch>
          </p:blipFill>
          <p:spPr>
            <a:xfrm>
              <a:off x="5801229" y="2557678"/>
              <a:ext cx="325755" cy="332105"/>
            </a:xfrm>
            <a:prstGeom prst="rect">
              <a:avLst/>
            </a:prstGeom>
            <a:noFill/>
          </p:spPr>
        </p:pic>
      </p:grp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D83DA44A-1EC6-6069-0484-A9A8AAD50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951416"/>
              </p:ext>
            </p:extLst>
          </p:nvPr>
        </p:nvGraphicFramePr>
        <p:xfrm>
          <a:off x="1534157" y="3136257"/>
          <a:ext cx="6417150" cy="20029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525">
                  <a:extLst>
                    <a:ext uri="{9D8B030D-6E8A-4147-A177-3AD203B41FA5}">
                      <a16:colId xmlns:a16="http://schemas.microsoft.com/office/drawing/2014/main" val="45905424"/>
                    </a:ext>
                  </a:extLst>
                </a:gridCol>
                <a:gridCol w="1069525">
                  <a:extLst>
                    <a:ext uri="{9D8B030D-6E8A-4147-A177-3AD203B41FA5}">
                      <a16:colId xmlns:a16="http://schemas.microsoft.com/office/drawing/2014/main" val="1855476476"/>
                    </a:ext>
                  </a:extLst>
                </a:gridCol>
                <a:gridCol w="1069525">
                  <a:extLst>
                    <a:ext uri="{9D8B030D-6E8A-4147-A177-3AD203B41FA5}">
                      <a16:colId xmlns:a16="http://schemas.microsoft.com/office/drawing/2014/main" val="87897465"/>
                    </a:ext>
                  </a:extLst>
                </a:gridCol>
                <a:gridCol w="1069525">
                  <a:extLst>
                    <a:ext uri="{9D8B030D-6E8A-4147-A177-3AD203B41FA5}">
                      <a16:colId xmlns:a16="http://schemas.microsoft.com/office/drawing/2014/main" val="2877662478"/>
                    </a:ext>
                  </a:extLst>
                </a:gridCol>
                <a:gridCol w="1069525">
                  <a:extLst>
                    <a:ext uri="{9D8B030D-6E8A-4147-A177-3AD203B41FA5}">
                      <a16:colId xmlns:a16="http://schemas.microsoft.com/office/drawing/2014/main" val="260110777"/>
                    </a:ext>
                  </a:extLst>
                </a:gridCol>
                <a:gridCol w="1069525">
                  <a:extLst>
                    <a:ext uri="{9D8B030D-6E8A-4147-A177-3AD203B41FA5}">
                      <a16:colId xmlns:a16="http://schemas.microsoft.com/office/drawing/2014/main" val="3392894926"/>
                    </a:ext>
                  </a:extLst>
                </a:gridCol>
              </a:tblGrid>
              <a:tr h="290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주문번호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solidFill>
                            <a:schemeClr val="tx1"/>
                          </a:solidFill>
                        </a:rPr>
                        <a:t>주문명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주문일자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주문금액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승인여부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주문처리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103098"/>
                  </a:ext>
                </a:extLst>
              </a:tr>
              <a:tr h="4280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20231127-0015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설탕 외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2023/11/27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126,000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승인대기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314194"/>
                  </a:ext>
                </a:extLst>
              </a:tr>
              <a:tr h="428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20231127-0014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종이컵 외 </a:t>
                      </a:r>
                      <a:r>
                        <a:rPr lang="en-US" altLang="ko-KR" sz="800" dirty="0"/>
                        <a:t>6</a:t>
                      </a:r>
                      <a:r>
                        <a:rPr lang="ko-KR" altLang="en-US" sz="800" dirty="0"/>
                        <a:t>건</a:t>
                      </a: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2023/11/27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350,000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승인대기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49962"/>
                  </a:ext>
                </a:extLst>
              </a:tr>
              <a:tr h="428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20231125-0013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/>
                        <a:t>커피 외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건</a:t>
                      </a: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2023/11/25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200,000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197258"/>
                  </a:ext>
                </a:extLst>
              </a:tr>
              <a:tr h="4280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20231123-0012</a:t>
                      </a:r>
                      <a:endParaRPr lang="ko-KR" altLang="en-US" sz="900" dirty="0"/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 err="1"/>
                        <a:t>크로플</a:t>
                      </a:r>
                      <a:r>
                        <a:rPr lang="ko-KR" altLang="en-US" sz="900" dirty="0"/>
                        <a:t> 외 </a:t>
                      </a:r>
                      <a:r>
                        <a:rPr lang="en-US" altLang="ko-KR" sz="900" dirty="0"/>
                        <a:t>4</a:t>
                      </a:r>
                      <a:r>
                        <a:rPr lang="ko-KR" altLang="en-US" sz="900" dirty="0"/>
                        <a:t>건</a:t>
                      </a:r>
                    </a:p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2023/11/23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88,000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반려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2707284"/>
                  </a:ext>
                </a:extLst>
              </a:tr>
            </a:tbl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F614FC68-CFE1-C444-DA85-E2612CF2AA53}"/>
              </a:ext>
            </a:extLst>
          </p:cNvPr>
          <p:cNvSpPr txBox="1"/>
          <p:nvPr/>
        </p:nvSpPr>
        <p:spPr>
          <a:xfrm>
            <a:off x="1572468" y="2126096"/>
            <a:ext cx="1326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발주 내역</a:t>
            </a:r>
            <a:endParaRPr lang="ko-KR" altLang="en-US" dirty="0"/>
          </a:p>
        </p:txBody>
      </p:sp>
      <p:sp>
        <p:nvSpPr>
          <p:cNvPr id="36" name="도형 12">
            <a:extLst>
              <a:ext uri="{FF2B5EF4-FFF2-40B4-BE49-F238E27FC236}">
                <a16:creationId xmlns:a16="http://schemas.microsoft.com/office/drawing/2014/main" id="{EDE01D8F-58A5-74ED-5392-85EFBA679AC1}"/>
              </a:ext>
            </a:extLst>
          </p:cNvPr>
          <p:cNvSpPr>
            <a:spLocks/>
          </p:cNvSpPr>
          <p:nvPr/>
        </p:nvSpPr>
        <p:spPr>
          <a:xfrm>
            <a:off x="7053979" y="3429000"/>
            <a:ext cx="706494" cy="220500"/>
          </a:xfrm>
          <a:prstGeom prst="roundRect">
            <a:avLst>
              <a:gd name="adj" fmla="val 6505"/>
            </a:avLst>
          </a:prstGeom>
          <a:solidFill>
            <a:srgbClr val="FE535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dirty="0" err="1">
                <a:latin typeface="맑은 고딕" charset="0"/>
                <a:ea typeface="맑은 고딕" charset="0"/>
              </a:rPr>
              <a:t>주문취소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38" name="도형 12">
            <a:extLst>
              <a:ext uri="{FF2B5EF4-FFF2-40B4-BE49-F238E27FC236}">
                <a16:creationId xmlns:a16="http://schemas.microsoft.com/office/drawing/2014/main" id="{54933EEB-0DA1-9518-1DA0-A1A697E3CC37}"/>
              </a:ext>
            </a:extLst>
          </p:cNvPr>
          <p:cNvSpPr>
            <a:spLocks/>
          </p:cNvSpPr>
          <p:nvPr/>
        </p:nvSpPr>
        <p:spPr>
          <a:xfrm>
            <a:off x="7053979" y="3879011"/>
            <a:ext cx="706494" cy="220500"/>
          </a:xfrm>
          <a:prstGeom prst="roundRect">
            <a:avLst>
              <a:gd name="adj" fmla="val 6505"/>
            </a:avLst>
          </a:prstGeom>
          <a:solidFill>
            <a:srgbClr val="FE5353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dirty="0" err="1">
                <a:latin typeface="맑은 고딕" charset="0"/>
                <a:ea typeface="맑은 고딕" charset="0"/>
              </a:rPr>
              <a:t>주문취소</a:t>
            </a:r>
            <a:endParaRPr lang="ko-KR" altLang="en-US" sz="10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도형 12">
            <a:extLst>
              <a:ext uri="{FF2B5EF4-FFF2-40B4-BE49-F238E27FC236}">
                <a16:creationId xmlns:a16="http://schemas.microsoft.com/office/drawing/2014/main" id="{2CF80746-C6A9-F402-A233-578F660D84BB}"/>
              </a:ext>
            </a:extLst>
          </p:cNvPr>
          <p:cNvSpPr>
            <a:spLocks/>
          </p:cNvSpPr>
          <p:nvPr/>
        </p:nvSpPr>
        <p:spPr>
          <a:xfrm>
            <a:off x="7053979" y="4313057"/>
            <a:ext cx="706494" cy="220500"/>
          </a:xfrm>
          <a:prstGeom prst="roundRect">
            <a:avLst>
              <a:gd name="adj" fmla="val 6505"/>
            </a:avLst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000" dirty="0" err="1">
                <a:latin typeface="맑은 고딕" charset="0"/>
                <a:ea typeface="맑은 고딕" charset="0"/>
              </a:rPr>
              <a:t>주문</a:t>
            </a:r>
            <a:r>
              <a:rPr lang="ko-KR" altLang="en-US" sz="1000" dirty="0">
                <a:latin typeface="맑은 고딕" charset="0"/>
                <a:ea typeface="맑은 고딕" charset="0"/>
              </a:rPr>
              <a:t>완료</a:t>
            </a:r>
          </a:p>
        </p:txBody>
      </p:sp>
      <p:sp>
        <p:nvSpPr>
          <p:cNvPr id="40" name="도형 12">
            <a:extLst>
              <a:ext uri="{FF2B5EF4-FFF2-40B4-BE49-F238E27FC236}">
                <a16:creationId xmlns:a16="http://schemas.microsoft.com/office/drawing/2014/main" id="{458EED92-02A1-693B-1DDF-3DC2B143C844}"/>
              </a:ext>
            </a:extLst>
          </p:cNvPr>
          <p:cNvSpPr>
            <a:spLocks/>
          </p:cNvSpPr>
          <p:nvPr/>
        </p:nvSpPr>
        <p:spPr>
          <a:xfrm>
            <a:off x="7053979" y="4701626"/>
            <a:ext cx="706494" cy="220500"/>
          </a:xfrm>
          <a:prstGeom prst="roundRect">
            <a:avLst>
              <a:gd name="adj" fmla="val 6505"/>
            </a:avLst>
          </a:prstGeom>
          <a:solidFill>
            <a:schemeClr val="accent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000" dirty="0">
                <a:latin typeface="맑은 고딕" charset="0"/>
                <a:ea typeface="맑은 고딕" charset="0"/>
              </a:rPr>
              <a:t>반품완료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118EA68-BF17-C783-542E-75AD03F06AB9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B215417-FFF5-95BC-C7AE-487986FB5250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C849C56A-A4CC-DE46-B397-AF465068C656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75D6D3B8-1911-224A-33F7-98E6D0AE73AA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CF5D7784-0F27-96C7-0DA2-1D2035770341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3" name="그룹 32">
                      <a:extLst>
                        <a:ext uri="{FF2B5EF4-FFF2-40B4-BE49-F238E27FC236}">
                          <a16:creationId xmlns:a16="http://schemas.microsoft.com/office/drawing/2014/main" id="{E6102CFA-1883-FEC6-725F-91E5AE48C9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41" name="직사각형 40">
                        <a:extLst>
                          <a:ext uri="{FF2B5EF4-FFF2-40B4-BE49-F238E27FC236}">
                            <a16:creationId xmlns:a16="http://schemas.microsoft.com/office/drawing/2014/main" id="{58E454A8-A5DC-FEA4-EC0A-C8B4366EA3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2" name="그룹 41">
                        <a:extLst>
                          <a:ext uri="{FF2B5EF4-FFF2-40B4-BE49-F238E27FC236}">
                            <a16:creationId xmlns:a16="http://schemas.microsoft.com/office/drawing/2014/main" id="{C89A7742-2052-B12B-B8EC-3CE33BE0876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3" name="직사각형 42">
                          <a:extLst>
                            <a:ext uri="{FF2B5EF4-FFF2-40B4-BE49-F238E27FC236}">
                              <a16:creationId xmlns:a16="http://schemas.microsoft.com/office/drawing/2014/main" id="{2C5E24AA-FE10-8509-B509-373016318E5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4" name="그림 43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F70EEAC-F711-3BA8-6447-0D742263F3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5" name="그림 44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DC22B45-54B2-DB45-67C7-4721590EFDD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6" name="그림 45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77700A98-CCA1-4B47-4C0D-317E558237A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7" name="그림 36">
                      <a:extLst>
                        <a:ext uri="{FF2B5EF4-FFF2-40B4-BE49-F238E27FC236}">
                          <a16:creationId xmlns:a16="http://schemas.microsoft.com/office/drawing/2014/main" id="{714A2910-56D8-BFBA-7089-B13D2A8CEC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9" name="Rect 0">
                    <a:extLst>
                      <a:ext uri="{FF2B5EF4-FFF2-40B4-BE49-F238E27FC236}">
                        <a16:creationId xmlns:a16="http://schemas.microsoft.com/office/drawing/2014/main" id="{6ECC4958-35E1-9A99-A44D-94D20C1DBE0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신청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발주 내역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자동발주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E393179-F469-0C4D-00CB-9D726A1E2AC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B16DAF18-F4BF-CEBE-8525-B1A4EE694E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6E92269F-B91C-649D-1207-B13E58726E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93B5EB77-0628-EA24-7E48-530B8A078038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6277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3760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자동발주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주문 </a:t>
                      </a:r>
                      <a:r>
                        <a:rPr lang="en-US" altLang="ko-KR" sz="1100" b="1" dirty="0"/>
                        <a:t>· </a:t>
                      </a:r>
                      <a:r>
                        <a:rPr lang="ko-KR" altLang="en-US" sz="1100" b="1" dirty="0"/>
                        <a:t>거래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자동발주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자동발주 제품을 관리할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966617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가맹점의 자동발주 제품을 관리할 수 있는 화면이다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통해 제품을 자동발주 시킬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자동발주 제품을 관리할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9BC8BC3-FE5B-3E8F-5DBF-4BF634BDD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189448"/>
              </p:ext>
            </p:extLst>
          </p:nvPr>
        </p:nvGraphicFramePr>
        <p:xfrm>
          <a:off x="1572468" y="2934031"/>
          <a:ext cx="6513600" cy="2415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600">
                  <a:extLst>
                    <a:ext uri="{9D8B030D-6E8A-4147-A177-3AD203B41FA5}">
                      <a16:colId xmlns:a16="http://schemas.microsoft.com/office/drawing/2014/main" val="45905424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1855476476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87897465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2877662478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260110777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3392894926"/>
                    </a:ext>
                  </a:extLst>
                </a:gridCol>
              </a:tblGrid>
              <a:tr h="35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제품코드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제품명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자동발주기준 수량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자동발주 수량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주문예상 금액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103098"/>
                  </a:ext>
                </a:extLst>
              </a:tr>
              <a:tr h="2064914">
                <a:tc gridSpan="6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현재 등록된 자동 발주 제품이 없습니다</a:t>
                      </a:r>
                      <a:r>
                        <a:rPr lang="en-US" altLang="ko-KR" sz="1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.</a:t>
                      </a:r>
                      <a:endParaRPr lang="ko-KR" altLang="en-US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문어다리 외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2023/11/27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126,000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승인대기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314194"/>
                  </a:ext>
                </a:extLst>
              </a:tr>
            </a:tbl>
          </a:graphicData>
        </a:graphic>
      </p:graphicFrame>
      <p:sp>
        <p:nvSpPr>
          <p:cNvPr id="25" name="Rect 0">
            <a:extLst>
              <a:ext uri="{FF2B5EF4-FFF2-40B4-BE49-F238E27FC236}">
                <a16:creationId xmlns:a16="http://schemas.microsoft.com/office/drawing/2014/main" id="{94A0E94F-A116-BED1-B1B0-E01D489F13DB}"/>
              </a:ext>
            </a:extLst>
          </p:cNvPr>
          <p:cNvSpPr>
            <a:spLocks/>
          </p:cNvSpPr>
          <p:nvPr/>
        </p:nvSpPr>
        <p:spPr>
          <a:xfrm>
            <a:off x="6877878" y="2512656"/>
            <a:ext cx="1188425" cy="294005"/>
          </a:xfrm>
          <a:prstGeom prst="roundRect">
            <a:avLst>
              <a:gd name="adj" fmla="val 6505"/>
            </a:avLst>
          </a:prstGeom>
          <a:solidFill>
            <a:srgbClr val="727CF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100" dirty="0">
                <a:latin typeface="맑은 고딕" charset="0"/>
                <a:ea typeface="맑은 고딕" charset="0"/>
              </a:rPr>
              <a:t>자동발주 등록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8F7E99-0008-0406-2C65-E8EB7E25F7F8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153610F-50B9-8360-9604-736761680D4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DD222039-1CD2-C9B3-1F86-77274CB00544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2FC8743F-1ED6-E81C-BB67-AF20CEE37962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53C38D04-EE6C-CB7D-F8F0-DE72031450C7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2E523993-CBA6-762E-37A4-844DCB4CE2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3" name="직사각형 32">
                        <a:extLst>
                          <a:ext uri="{FF2B5EF4-FFF2-40B4-BE49-F238E27FC236}">
                            <a16:creationId xmlns:a16="http://schemas.microsoft.com/office/drawing/2014/main" id="{A7F4A38D-ABE9-9D07-C949-704D9D5BE2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4" name="그룹 33">
                        <a:extLst>
                          <a:ext uri="{FF2B5EF4-FFF2-40B4-BE49-F238E27FC236}">
                            <a16:creationId xmlns:a16="http://schemas.microsoft.com/office/drawing/2014/main" id="{4073AE9C-5CC0-2A74-110C-DED1CB9233D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35" name="직사각형 34">
                          <a:extLst>
                            <a:ext uri="{FF2B5EF4-FFF2-40B4-BE49-F238E27FC236}">
                              <a16:creationId xmlns:a16="http://schemas.microsoft.com/office/drawing/2014/main" id="{860A09A8-1F77-08DE-158A-3C393A3274D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36" name="그림 35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F3DDAFE-121F-1F11-16EC-0C3E566221F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그림 36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2F53567-8EF0-0DB9-C127-2CBB077DA45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그림 37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683C1A07-1446-B092-6567-5E4F9781C77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FBE724D0-1E35-05C9-54BF-52333EF7EE8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9D47D7D1-77A5-45C2-691D-F2506F4465D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신청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자동발주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4BCA09D-1B78-CCDC-1D3A-00230C511824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9" name="Rect 0">
                <a:extLst>
                  <a:ext uri="{FF2B5EF4-FFF2-40B4-BE49-F238E27FC236}">
                    <a16:creationId xmlns:a16="http://schemas.microsoft.com/office/drawing/2014/main" id="{17065B65-96D3-5322-2570-F8FBC6B433F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3FF896D9-83A3-C201-128B-EB73137635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F300C6F7-7946-82FF-D07A-03D702E5CC1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9612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509542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자동발주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주문 </a:t>
                      </a:r>
                      <a:r>
                        <a:rPr lang="en-US" altLang="ko-KR" sz="1100" b="1" dirty="0"/>
                        <a:t>· </a:t>
                      </a:r>
                      <a:r>
                        <a:rPr lang="ko-KR" altLang="en-US" sz="1100" b="1" dirty="0"/>
                        <a:t>거래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자동발주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자동발주 제품을 관리할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09405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버튼을 통해 제품을 자동발주 시킬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발주수량 </a:t>
                      </a:r>
                      <a:r>
                        <a:rPr lang="ko-KR" altLang="en-US" sz="1100" baseline="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설정시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주문예상 금액이 변경된다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자동발주 제품을 관리할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9BC8BC3-FE5B-3E8F-5DBF-4BF634BDD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375316"/>
              </p:ext>
            </p:extLst>
          </p:nvPr>
        </p:nvGraphicFramePr>
        <p:xfrm>
          <a:off x="1522420" y="2934030"/>
          <a:ext cx="6513600" cy="2415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600">
                  <a:extLst>
                    <a:ext uri="{9D8B030D-6E8A-4147-A177-3AD203B41FA5}">
                      <a16:colId xmlns:a16="http://schemas.microsoft.com/office/drawing/2014/main" val="45905424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1855476476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87897465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2877662478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260110777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3392894926"/>
                    </a:ext>
                  </a:extLst>
                </a:gridCol>
              </a:tblGrid>
              <a:tr h="35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제품코드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제품명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자동발주기준 수량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자동발주 수량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주문예상 금액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103098"/>
                  </a:ext>
                </a:extLst>
              </a:tr>
              <a:tr h="2064914">
                <a:tc gridSpan="6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문어다리 외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2023/11/27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126,000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승인대기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314194"/>
                  </a:ext>
                </a:extLst>
              </a:tr>
            </a:tbl>
          </a:graphicData>
        </a:graphic>
      </p:graphicFrame>
      <p:sp>
        <p:nvSpPr>
          <p:cNvPr id="25" name="Rect 0">
            <a:extLst>
              <a:ext uri="{FF2B5EF4-FFF2-40B4-BE49-F238E27FC236}">
                <a16:creationId xmlns:a16="http://schemas.microsoft.com/office/drawing/2014/main" id="{94A0E94F-A116-BED1-B1B0-E01D489F13DB}"/>
              </a:ext>
            </a:extLst>
          </p:cNvPr>
          <p:cNvSpPr>
            <a:spLocks/>
          </p:cNvSpPr>
          <p:nvPr/>
        </p:nvSpPr>
        <p:spPr>
          <a:xfrm>
            <a:off x="6877878" y="2512656"/>
            <a:ext cx="1188425" cy="294005"/>
          </a:xfrm>
          <a:prstGeom prst="roundRect">
            <a:avLst>
              <a:gd name="adj" fmla="val 6505"/>
            </a:avLst>
          </a:prstGeom>
          <a:solidFill>
            <a:srgbClr val="727CF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100" dirty="0">
                <a:latin typeface="맑은 고딕" charset="0"/>
                <a:ea typeface="맑은 고딕" charset="0"/>
              </a:rPr>
              <a:t>자동발주 등록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AB37D0-F9D4-6551-C9C2-F5D3E25C39D0}"/>
              </a:ext>
            </a:extLst>
          </p:cNvPr>
          <p:cNvGrpSpPr/>
          <p:nvPr/>
        </p:nvGrpSpPr>
        <p:grpSpPr>
          <a:xfrm>
            <a:off x="1812067" y="3406060"/>
            <a:ext cx="6639507" cy="255076"/>
            <a:chOff x="2635885" y="3733996"/>
            <a:chExt cx="7624061" cy="37636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766083-89E8-E130-3BBE-22C608128D11}"/>
                </a:ext>
              </a:extLst>
            </p:cNvPr>
            <p:cNvGrpSpPr/>
            <p:nvPr/>
          </p:nvGrpSpPr>
          <p:grpSpPr>
            <a:xfrm>
              <a:off x="2635885" y="3733996"/>
              <a:ext cx="7624061" cy="376360"/>
              <a:chOff x="2635885" y="3402525"/>
              <a:chExt cx="7624061" cy="376360"/>
            </a:xfrm>
          </p:grpSpPr>
          <p:sp>
            <p:nvSpPr>
              <p:cNvPr id="8" name="Rect 0">
                <a:extLst>
                  <a:ext uri="{FF2B5EF4-FFF2-40B4-BE49-F238E27FC236}">
                    <a16:creationId xmlns:a16="http://schemas.microsoft.com/office/drawing/2014/main" id="{53BF7CEC-6C88-7745-3685-0B586518D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35885" y="3453765"/>
                <a:ext cx="690245" cy="301625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Rect 0">
                <a:extLst>
                  <a:ext uri="{FF2B5EF4-FFF2-40B4-BE49-F238E27FC236}">
                    <a16:creationId xmlns:a16="http://schemas.microsoft.com/office/drawing/2014/main" id="{037E4411-A336-C322-388C-E3C4E1CE26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65151" y="3453130"/>
                <a:ext cx="690245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B927ED63-3333-D1F4-834E-E2FF223DF9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96464" y="3430967"/>
                <a:ext cx="690245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E503CDD5-1650-AE02-112C-3AA494850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24208" y="3422007"/>
                <a:ext cx="834390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28" name="Group 5">
                <a:extLst>
                  <a:ext uri="{FF2B5EF4-FFF2-40B4-BE49-F238E27FC236}">
                    <a16:creationId xmlns:a16="http://schemas.microsoft.com/office/drawing/2014/main" id="{7BB02E99-5046-AB29-E0C4-9CDAF905A88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960436" y="3442333"/>
                <a:ext cx="1110615" cy="336552"/>
                <a:chOff x="4960436" y="3442333"/>
                <a:chExt cx="1110615" cy="336552"/>
              </a:xfrm>
            </p:grpSpPr>
            <p:pic>
              <p:nvPicPr>
                <p:cNvPr id="36" name="Picture ">
                  <a:extLst>
                    <a:ext uri="{FF2B5EF4-FFF2-40B4-BE49-F238E27FC236}">
                      <a16:creationId xmlns:a16="http://schemas.microsoft.com/office/drawing/2014/main" id="{E61C5191-9C73-84CD-26F5-4014023AC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85287"/>
                <a:stretch>
                  <a:fillRect/>
                </a:stretch>
              </p:blipFill>
              <p:spPr>
                <a:xfrm>
                  <a:off x="4960436" y="3442970"/>
                  <a:ext cx="662305" cy="335915"/>
                </a:xfrm>
                <a:prstGeom prst="rect">
                  <a:avLst/>
                </a:prstGeom>
                <a:noFill/>
              </p:spPr>
            </p:pic>
            <p:sp>
              <p:nvSpPr>
                <p:cNvPr id="37" name="Rect 0">
                  <a:extLst>
                    <a:ext uri="{FF2B5EF4-FFF2-40B4-BE49-F238E27FC236}">
                      <a16:creationId xmlns:a16="http://schemas.microsoft.com/office/drawing/2014/main" id="{BA7DED75-7FE9-6ECC-7EBA-5848B33F87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74945" y="3460750"/>
                  <a:ext cx="293370" cy="19431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pic>
              <p:nvPicPr>
                <p:cNvPr id="38" name="Picture ">
                  <a:extLst>
                    <a:ext uri="{FF2B5EF4-FFF2-40B4-BE49-F238E27FC236}">
                      <a16:creationId xmlns:a16="http://schemas.microsoft.com/office/drawing/2014/main" id="{9B19049C-50B2-7517-DC02-E38478BA4E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8809"/>
                <a:stretch>
                  <a:fillRect/>
                </a:stretch>
              </p:blipFill>
              <p:spPr>
                <a:xfrm>
                  <a:off x="5593531" y="3442333"/>
                  <a:ext cx="477520" cy="33528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9" name="Group 5">
                <a:extLst>
                  <a:ext uri="{FF2B5EF4-FFF2-40B4-BE49-F238E27FC236}">
                    <a16:creationId xmlns:a16="http://schemas.microsoft.com/office/drawing/2014/main" id="{3AB74917-0174-882C-8E65-93004C28347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159500" y="3427730"/>
                <a:ext cx="1151255" cy="327660"/>
                <a:chOff x="6159500" y="3427730"/>
                <a:chExt cx="1151255" cy="327660"/>
              </a:xfrm>
            </p:grpSpPr>
            <p:pic>
              <p:nvPicPr>
                <p:cNvPr id="33" name="Picture ">
                  <a:extLst>
                    <a:ext uri="{FF2B5EF4-FFF2-40B4-BE49-F238E27FC236}">
                      <a16:creationId xmlns:a16="http://schemas.microsoft.com/office/drawing/2014/main" id="{A272E688-2BED-3A09-4029-8F5DBAFD9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85287"/>
                <a:stretch>
                  <a:fillRect/>
                </a:stretch>
              </p:blipFill>
              <p:spPr>
                <a:xfrm>
                  <a:off x="6159500" y="3428365"/>
                  <a:ext cx="685165" cy="327025"/>
                </a:xfrm>
                <a:prstGeom prst="rect">
                  <a:avLst/>
                </a:prstGeom>
                <a:noFill/>
              </p:spPr>
            </p:pic>
            <p:sp>
              <p:nvSpPr>
                <p:cNvPr id="34" name="Rect 0">
                  <a:extLst>
                    <a:ext uri="{FF2B5EF4-FFF2-40B4-BE49-F238E27FC236}">
                      <a16:creationId xmlns:a16="http://schemas.microsoft.com/office/drawing/2014/main" id="{4F05A2CE-EA51-5B4B-08E3-641DC33F62D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7175" y="3460115"/>
                  <a:ext cx="304165" cy="188595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pic>
              <p:nvPicPr>
                <p:cNvPr id="35" name="Picture ">
                  <a:extLst>
                    <a:ext uri="{FF2B5EF4-FFF2-40B4-BE49-F238E27FC236}">
                      <a16:creationId xmlns:a16="http://schemas.microsoft.com/office/drawing/2014/main" id="{03F65DCF-B4AB-A723-1EA1-6DBFF842B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8809"/>
                <a:stretch>
                  <a:fillRect/>
                </a:stretch>
              </p:blipFill>
              <p:spPr>
                <a:xfrm>
                  <a:off x="6816090" y="3427730"/>
                  <a:ext cx="494665" cy="327025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30" name="Group 5">
                <a:extLst>
                  <a:ext uri="{FF2B5EF4-FFF2-40B4-BE49-F238E27FC236}">
                    <a16:creationId xmlns:a16="http://schemas.microsoft.com/office/drawing/2014/main" id="{9E44461A-E163-26D0-390D-D583DF1C000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685906" y="3402525"/>
                <a:ext cx="574040" cy="340588"/>
                <a:chOff x="9685906" y="3402525"/>
                <a:chExt cx="574040" cy="340588"/>
              </a:xfrm>
            </p:grpSpPr>
            <p:sp>
              <p:nvSpPr>
                <p:cNvPr id="31" name="Rect 0">
                  <a:extLst>
                    <a:ext uri="{FF2B5EF4-FFF2-40B4-BE49-F238E27FC236}">
                      <a16:creationId xmlns:a16="http://schemas.microsoft.com/office/drawing/2014/main" id="{A67F3E41-53C6-83CE-B344-6D3DD1F611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85906" y="3432598"/>
                  <a:ext cx="574040" cy="294640"/>
                </a:xfrm>
                <a:prstGeom prst="roundRect">
                  <a:avLst>
                    <a:gd name="adj" fmla="val 6505"/>
                  </a:avLst>
                </a:prstGeom>
                <a:solidFill>
                  <a:srgbClr val="727CF5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2" name="Rect 0">
                  <a:extLst>
                    <a:ext uri="{FF2B5EF4-FFF2-40B4-BE49-F238E27FC236}">
                      <a16:creationId xmlns:a16="http://schemas.microsoft.com/office/drawing/2014/main" id="{D5929D46-C4BE-73FE-14F1-4CB2DA4969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746576" y="3402525"/>
                  <a:ext cx="483870" cy="340588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900" dirty="0" err="1">
                      <a:solidFill>
                        <a:schemeClr val="bg1"/>
                      </a:solidFill>
                      <a:latin typeface="맑은 고딕" charset="0"/>
                      <a:ea typeface="맑은 고딕" charset="0"/>
                    </a:rPr>
                    <a:t>저장</a:t>
                  </a:r>
                  <a:endParaRPr lang="ko-KR" altLang="en-US" sz="10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7" name="Picture ">
              <a:extLst>
                <a:ext uri="{FF2B5EF4-FFF2-40B4-BE49-F238E27FC236}">
                  <a16:creationId xmlns:a16="http://schemas.microsoft.com/office/drawing/2014/main" id="{A75A108A-B0C3-9CD6-6EBF-86E09B7D1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790" b="30000"/>
            <a:stretch>
              <a:fillRect/>
            </a:stretch>
          </p:blipFill>
          <p:spPr>
            <a:xfrm>
              <a:off x="3373120" y="3854321"/>
              <a:ext cx="318135" cy="215265"/>
            </a:xfrm>
            <a:prstGeom prst="rect">
              <a:avLst/>
            </a:prstGeom>
            <a:noFill/>
          </p:spPr>
        </p:pic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1CECAB5-5E01-5D9E-C18C-CC271338D858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F1C7C7FC-4648-4C54-5D04-91039A6D4CEB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78E5A980-BDDE-60A7-5D2C-F68C1429265C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A831384D-0A3A-EF12-EF05-E336FAA03B41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47" name="그룹 46">
                    <a:extLst>
                      <a:ext uri="{FF2B5EF4-FFF2-40B4-BE49-F238E27FC236}">
                        <a16:creationId xmlns:a16="http://schemas.microsoft.com/office/drawing/2014/main" id="{C71704C6-D139-5842-C791-886320D4F36A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49" name="그룹 48">
                      <a:extLst>
                        <a:ext uri="{FF2B5EF4-FFF2-40B4-BE49-F238E27FC236}">
                          <a16:creationId xmlns:a16="http://schemas.microsoft.com/office/drawing/2014/main" id="{E14CC662-0614-62A6-2EA7-D9E277983EE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51" name="직사각형 50">
                        <a:extLst>
                          <a:ext uri="{FF2B5EF4-FFF2-40B4-BE49-F238E27FC236}">
                            <a16:creationId xmlns:a16="http://schemas.microsoft.com/office/drawing/2014/main" id="{A20F6077-CB9E-6024-6A50-F52AB35A7F6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52" name="그룹 51">
                        <a:extLst>
                          <a:ext uri="{FF2B5EF4-FFF2-40B4-BE49-F238E27FC236}">
                            <a16:creationId xmlns:a16="http://schemas.microsoft.com/office/drawing/2014/main" id="{89818D8F-9A9F-3B69-1C79-8B6D45A7233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53" name="직사각형 52">
                          <a:extLst>
                            <a:ext uri="{FF2B5EF4-FFF2-40B4-BE49-F238E27FC236}">
                              <a16:creationId xmlns:a16="http://schemas.microsoft.com/office/drawing/2014/main" id="{62FA43EC-CE9D-0068-E5D7-D88F90FEE3E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54" name="그림 53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1DA4E8C-430A-12C6-77F8-A5F4D0CF011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5" name="그림 54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9379AEF-A7A4-4DAD-2AEC-4915306B667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6" name="그림 55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AD4F442-9F79-82E8-1F73-16F4480D881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50" name="그림 49">
                      <a:extLst>
                        <a:ext uri="{FF2B5EF4-FFF2-40B4-BE49-F238E27FC236}">
                          <a16:creationId xmlns:a16="http://schemas.microsoft.com/office/drawing/2014/main" id="{E688F6D5-35D4-63B9-B8C4-A06110B28B9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8" name="Rect 0">
                    <a:extLst>
                      <a:ext uri="{FF2B5EF4-FFF2-40B4-BE49-F238E27FC236}">
                        <a16:creationId xmlns:a16="http://schemas.microsoft.com/office/drawing/2014/main" id="{71116681-77D5-F3D7-77B3-8C62A3BFE4F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신청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자동발주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E622E349-1737-F1C3-3EAF-9A172789B157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43" name="Rect 0">
                <a:extLst>
                  <a:ext uri="{FF2B5EF4-FFF2-40B4-BE49-F238E27FC236}">
                    <a16:creationId xmlns:a16="http://schemas.microsoft.com/office/drawing/2014/main" id="{7E9A88E4-856C-FBD1-790C-AC2B0A96FC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4" name="Rect 0">
                <a:extLst>
                  <a:ext uri="{FF2B5EF4-FFF2-40B4-BE49-F238E27FC236}">
                    <a16:creationId xmlns:a16="http://schemas.microsoft.com/office/drawing/2014/main" id="{69B44DD4-08AB-000A-827B-5F25B523FC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" name="Rect 0">
              <a:extLst>
                <a:ext uri="{FF2B5EF4-FFF2-40B4-BE49-F238E27FC236}">
                  <a16:creationId xmlns:a16="http://schemas.microsoft.com/office/drawing/2014/main" id="{831304F4-CD28-75D3-8506-85A652D34353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735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899B0E-C0EA-10E9-7D10-74C6DBA55393}"/>
              </a:ext>
            </a:extLst>
          </p:cNvPr>
          <p:cNvSpPr/>
          <p:nvPr/>
        </p:nvSpPr>
        <p:spPr>
          <a:xfrm>
            <a:off x="1347041" y="1990774"/>
            <a:ext cx="7034818" cy="478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398782" y="2017018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/>
              <a:t>가맹상담관리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4BE5587-EDDF-9D12-E783-1FC392B3C480}"/>
              </a:ext>
            </a:extLst>
          </p:cNvPr>
          <p:cNvSpPr/>
          <p:nvPr/>
        </p:nvSpPr>
        <p:spPr>
          <a:xfrm>
            <a:off x="1469904" y="2730873"/>
            <a:ext cx="6830816" cy="38934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창업상담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가맹상담관리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 신청 승인 시 상담신청자의 메일로 계정 아이디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임시 비밀번호가 발송된다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홈페이지의 가맹상담 폼을 통해</a:t>
                      </a:r>
                      <a:endParaRPr lang="en-US" altLang="ko-KR" sz="1100" b="0" dirty="0"/>
                    </a:p>
                    <a:p>
                      <a:pPr algn="ctr" latinLnBrk="1"/>
                      <a:r>
                        <a:rPr lang="ko-KR" altLang="en-US" sz="1100" b="0" dirty="0"/>
                        <a:t>상담 신청이 들어온 내역을 조회할 수 있다</a:t>
                      </a:r>
                      <a:r>
                        <a:rPr lang="en-US" altLang="ko-KR" sz="1100" b="0" dirty="0"/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B1A629D8-5A37-7351-0E05-76E90BB7B5D5}"/>
              </a:ext>
            </a:extLst>
          </p:cNvPr>
          <p:cNvGrpSpPr/>
          <p:nvPr/>
        </p:nvGrpSpPr>
        <p:grpSpPr>
          <a:xfrm>
            <a:off x="1643032" y="2875316"/>
            <a:ext cx="6398120" cy="3255502"/>
            <a:chOff x="885448" y="3190375"/>
            <a:chExt cx="6693240" cy="3136255"/>
          </a:xfrm>
        </p:grpSpPr>
        <p:cxnSp>
          <p:nvCxnSpPr>
            <p:cNvPr id="11" name="Rect 0">
              <a:extLst>
                <a:ext uri="{FF2B5EF4-FFF2-40B4-BE49-F238E27FC236}">
                  <a16:creationId xmlns:a16="http://schemas.microsoft.com/office/drawing/2014/main" id="{F3287D6C-D65B-3C8E-F462-AF36CF68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190375"/>
              <a:ext cx="6692400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t 0">
              <a:extLst>
                <a:ext uri="{FF2B5EF4-FFF2-40B4-BE49-F238E27FC236}">
                  <a16:creationId xmlns:a16="http://schemas.microsoft.com/office/drawing/2014/main" id="{CC7DFF94-C528-D805-6471-A8D762ADF62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624081"/>
              <a:ext cx="6693239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B1321436-5BE6-13AC-DBED-D69304AD8F2F}"/>
                </a:ext>
              </a:extLst>
            </p:cNvPr>
            <p:cNvSpPr txBox="1">
              <a:spLocks/>
            </p:cNvSpPr>
            <p:nvPr/>
          </p:nvSpPr>
          <p:spPr>
            <a:xfrm>
              <a:off x="967365" y="3283095"/>
              <a:ext cx="6512711" cy="26685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순번</a:t>
              </a:r>
              <a:r>
                <a:rPr sz="1200" dirty="0">
                  <a:latin typeface="맑은 고딕" charset="0"/>
                  <a:ea typeface="맑은 고딕" charset="0"/>
                </a:rPr>
                <a:t>   </a:t>
              </a:r>
              <a:r>
                <a:rPr lang="en-US" sz="1200" dirty="0">
                  <a:latin typeface="맑은 고딕" charset="0"/>
                  <a:ea typeface="맑은 고딕" charset="0"/>
                </a:rPr>
                <a:t>  </a:t>
              </a:r>
              <a:r>
                <a:rPr sz="1200" dirty="0">
                  <a:latin typeface="맑은 고딕" charset="0"/>
                  <a:ea typeface="맑은 고딕" charset="0"/>
                </a:rPr>
                <a:t> </a:t>
              </a:r>
              <a:r>
                <a:rPr lang="en-US" sz="1200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200" dirty="0">
                  <a:latin typeface="맑은 고딕" charset="0"/>
                  <a:ea typeface="맑은 고딕" charset="0"/>
                </a:rPr>
                <a:t>신청자명               전화번호            연락 여부     계약 현황        상담여부</a:t>
              </a:r>
            </a:p>
          </p:txBody>
        </p:sp>
        <p:cxnSp>
          <p:nvCxnSpPr>
            <p:cNvPr id="15" name="Rect 0">
              <a:extLst>
                <a:ext uri="{FF2B5EF4-FFF2-40B4-BE49-F238E27FC236}">
                  <a16:creationId xmlns:a16="http://schemas.microsoft.com/office/drawing/2014/main" id="{9F26D005-B856-6EF0-CCD6-498735B824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8" y="6326630"/>
              <a:ext cx="6692400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 0">
              <a:extLst>
                <a:ext uri="{FF2B5EF4-FFF2-40B4-BE49-F238E27FC236}">
                  <a16:creationId xmlns:a16="http://schemas.microsoft.com/office/drawing/2014/main" id="{4401BF4F-216B-CD8A-B757-A015C308FE09}"/>
                </a:ext>
              </a:extLst>
            </p:cNvPr>
            <p:cNvSpPr txBox="1">
              <a:spLocks/>
            </p:cNvSpPr>
            <p:nvPr/>
          </p:nvSpPr>
          <p:spPr>
            <a:xfrm>
              <a:off x="1009904" y="3668288"/>
              <a:ext cx="404121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lnSpc>
                  <a:spcPct val="200000"/>
                </a:lnSpc>
                <a:buFontTx/>
                <a:buNone/>
              </a:pPr>
              <a:r>
                <a:rPr sz="1200" dirty="0">
                  <a:latin typeface="맑은 고딕" charset="0"/>
                  <a:ea typeface="맑은 고딕" charset="0"/>
                </a:rPr>
                <a:t> </a:t>
              </a:r>
              <a:r>
                <a:rPr lang="en-US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1</a:t>
              </a:r>
              <a:r>
                <a:rPr lang="en-US" sz="1200" b="1" dirty="0">
                  <a:latin typeface="맑은 고딕" charset="0"/>
                  <a:ea typeface="맑은 고딕" charset="0"/>
                </a:rPr>
                <a:t> </a:t>
              </a:r>
            </a:p>
            <a:p>
              <a:pPr marL="0" indent="0" algn="ctr" defTabSz="914400" rtl="0" eaLnBrk="1" latinLnBrk="0" hangingPunct="1">
                <a:lnSpc>
                  <a:spcPct val="200000"/>
                </a:lnSpc>
                <a:buFontTx/>
                <a:buNone/>
              </a:pPr>
              <a:r>
                <a:rPr lang="en-US" altLang="ko-KR" sz="1200" b="1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2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 3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 4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 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 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 7</a:t>
              </a:r>
              <a:endParaRPr lang="ko-KR" altLang="en-US" sz="1200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>
              <a:extLst>
                <a:ext uri="{FF2B5EF4-FFF2-40B4-BE49-F238E27FC236}">
                  <a16:creationId xmlns:a16="http://schemas.microsoft.com/office/drawing/2014/main" id="{84713BE7-7FF4-DAB9-A556-E91FF6CB7FF5}"/>
                </a:ext>
              </a:extLst>
            </p:cNvPr>
            <p:cNvSpPr txBox="1">
              <a:spLocks/>
            </p:cNvSpPr>
            <p:nvPr/>
          </p:nvSpPr>
          <p:spPr>
            <a:xfrm>
              <a:off x="1572618" y="3668288"/>
              <a:ext cx="1027942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b="1" u="sng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홍길동</a:t>
              </a:r>
              <a:endParaRPr lang="en-US" altLang="ko-KR" sz="1200" b="1" u="sng" dirty="0">
                <a:solidFill>
                  <a:schemeClr val="accent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b="1" u="sng" dirty="0" err="1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일길동</a:t>
              </a:r>
              <a:endParaRPr lang="en-US" altLang="ko-KR" sz="1200" b="1" u="sng" dirty="0">
                <a:solidFill>
                  <a:schemeClr val="accent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이길동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삼길동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사길동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오길동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육길동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04D2BBA-01AD-D339-65CD-691599546D8B}"/>
                </a:ext>
              </a:extLst>
            </p:cNvPr>
            <p:cNvSpPr txBox="1">
              <a:spLocks/>
            </p:cNvSpPr>
            <p:nvPr/>
          </p:nvSpPr>
          <p:spPr>
            <a:xfrm>
              <a:off x="2759154" y="3668288"/>
              <a:ext cx="1644546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010-1234-5678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010-1111-2222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010-2222-3333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010-4444-5555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010-7777-5678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010-8888-2222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010-2222-9999</a:t>
              </a:r>
            </a:p>
          </p:txBody>
        </p:sp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355B27F0-20F1-97DF-62AB-CE738FED7AA6}"/>
                </a:ext>
              </a:extLst>
            </p:cNvPr>
            <p:cNvSpPr txBox="1">
              <a:spLocks/>
            </p:cNvSpPr>
            <p:nvPr/>
          </p:nvSpPr>
          <p:spPr>
            <a:xfrm>
              <a:off x="4562293" y="3668288"/>
              <a:ext cx="664891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</p:txBody>
        </p:sp>
        <p:sp>
          <p:nvSpPr>
            <p:cNvPr id="48" name="Rect 0">
              <a:extLst>
                <a:ext uri="{FF2B5EF4-FFF2-40B4-BE49-F238E27FC236}">
                  <a16:creationId xmlns:a16="http://schemas.microsoft.com/office/drawing/2014/main" id="{C39C7C61-98E1-8D1E-D20C-5FB855CDB202}"/>
                </a:ext>
              </a:extLst>
            </p:cNvPr>
            <p:cNvSpPr txBox="1">
              <a:spLocks/>
            </p:cNvSpPr>
            <p:nvPr/>
          </p:nvSpPr>
          <p:spPr>
            <a:xfrm>
              <a:off x="5385778" y="3668288"/>
              <a:ext cx="1021134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계약예정</a:t>
              </a:r>
              <a:endParaRPr lang="en-US" altLang="ko-KR" sz="1200" b="1" dirty="0">
                <a:solidFill>
                  <a:schemeClr val="accent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계약예정</a:t>
              </a:r>
              <a:endParaRPr lang="en-US" altLang="ko-KR" sz="1200" b="1" dirty="0">
                <a:solidFill>
                  <a:schemeClr val="accent1"/>
                </a:solidFill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계약실패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계약완료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계약예정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계약실패</a:t>
              </a: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계약완료</a:t>
              </a:r>
            </a:p>
          </p:txBody>
        </p:sp>
        <p:sp>
          <p:nvSpPr>
            <p:cNvPr id="1025" name="Rect 0">
              <a:extLst>
                <a:ext uri="{FF2B5EF4-FFF2-40B4-BE49-F238E27FC236}">
                  <a16:creationId xmlns:a16="http://schemas.microsoft.com/office/drawing/2014/main" id="{5A57BF32-3899-9212-48D1-C3E1EF15014C}"/>
                </a:ext>
              </a:extLst>
            </p:cNvPr>
            <p:cNvSpPr txBox="1">
              <a:spLocks/>
            </p:cNvSpPr>
            <p:nvPr/>
          </p:nvSpPr>
          <p:spPr>
            <a:xfrm>
              <a:off x="6565508" y="3668288"/>
              <a:ext cx="928303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N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b="1" dirty="0">
                  <a:solidFill>
                    <a:schemeClr val="accent1"/>
                  </a:solidFill>
                  <a:latin typeface="맑은 고딕" charset="0"/>
                  <a:ea typeface="맑은 고딕" charset="0"/>
                </a:rPr>
                <a:t>N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Y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N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Y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Y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N</a:t>
              </a:r>
            </a:p>
          </p:txBody>
        </p:sp>
      </p:grpSp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b="0" dirty="0"/>
              <a:t>지점관리</a:t>
            </a:r>
            <a:endParaRPr lang="en-US" altLang="ko-KR" sz="1200" b="0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b="1" dirty="0">
                <a:latin typeface="맑은 고딕" charset="0"/>
                <a:ea typeface="맑은 고딕" charset="0"/>
              </a:rPr>
              <a:t>가맹 상담 관리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2320137" y="-25199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pic>
        <p:nvPicPr>
          <p:cNvPr id="49" name="Picture " descr="C:/Users/PC-05/AppData/Roaming/PolarisOffice/ETemp/5392_7985736/fImage8246124722391.png">
            <a:extLst>
              <a:ext uri="{FF2B5EF4-FFF2-40B4-BE49-F238E27FC236}">
                <a16:creationId xmlns:a16="http://schemas.microsoft.com/office/drawing/2014/main" id="{7092EA4C-F681-D468-896B-992E64530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865" y="6248741"/>
            <a:ext cx="1106455" cy="290774"/>
          </a:xfrm>
          <a:prstGeom prst="rect">
            <a:avLst/>
          </a:prstGeom>
          <a:noFill/>
        </p:spPr>
      </p:pic>
      <p:pic>
        <p:nvPicPr>
          <p:cNvPr id="50" name="Picture ">
            <a:extLst>
              <a:ext uri="{FF2B5EF4-FFF2-40B4-BE49-F238E27FC236}">
                <a16:creationId xmlns:a16="http://schemas.microsoft.com/office/drawing/2014/main" id="{55423ECA-A18D-3248-FADB-3787557865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659" y="2376811"/>
            <a:ext cx="309880" cy="339090"/>
          </a:xfrm>
          <a:prstGeom prst="rect">
            <a:avLst/>
          </a:prstGeom>
          <a:noFill/>
        </p:spPr>
      </p:pic>
      <p:sp>
        <p:nvSpPr>
          <p:cNvPr id="51" name="Rect 0">
            <a:extLst>
              <a:ext uri="{FF2B5EF4-FFF2-40B4-BE49-F238E27FC236}">
                <a16:creationId xmlns:a16="http://schemas.microsoft.com/office/drawing/2014/main" id="{62D8EE0F-CB20-276E-FC95-28682A37D2A3}"/>
              </a:ext>
            </a:extLst>
          </p:cNvPr>
          <p:cNvSpPr txBox="1">
            <a:spLocks/>
          </p:cNvSpPr>
          <p:nvPr/>
        </p:nvSpPr>
        <p:spPr>
          <a:xfrm>
            <a:off x="1820269" y="2393321"/>
            <a:ext cx="4189095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 b="1" dirty="0" err="1">
                <a:latin typeface="맑은 고딕" charset="0"/>
                <a:ea typeface="맑은 고딕" charset="0"/>
              </a:rPr>
              <a:t>관리자님</a:t>
            </a:r>
            <a:r>
              <a:rPr sz="1200" b="1" dirty="0">
                <a:latin typeface="맑은 고딕" charset="0"/>
                <a:ea typeface="맑은 고딕" charset="0"/>
              </a:rPr>
              <a:t>, </a:t>
            </a:r>
            <a:r>
              <a:rPr sz="1200" b="1" dirty="0" err="1">
                <a:latin typeface="맑은 고딕" charset="0"/>
                <a:ea typeface="맑은 고딕" charset="0"/>
              </a:rPr>
              <a:t>새로운</a:t>
            </a:r>
            <a:r>
              <a:rPr sz="1200" b="1" dirty="0">
                <a:latin typeface="맑은 고딕" charset="0"/>
                <a:ea typeface="맑은 고딕" charset="0"/>
              </a:rPr>
              <a:t> </a:t>
            </a:r>
            <a:r>
              <a:rPr sz="1200" b="1" dirty="0" err="1">
                <a:latin typeface="맑은 고딕" charset="0"/>
                <a:ea typeface="맑은 고딕" charset="0"/>
              </a:rPr>
              <a:t>상담이</a:t>
            </a:r>
            <a:r>
              <a:rPr sz="1200" b="1" dirty="0">
                <a:latin typeface="맑은 고딕" charset="0"/>
                <a:ea typeface="맑은 고딕" charset="0"/>
              </a:rPr>
              <a:t> </a:t>
            </a:r>
            <a:r>
              <a:rPr sz="1200" b="1" dirty="0">
                <a:solidFill>
                  <a:schemeClr val="accent1"/>
                </a:solidFill>
                <a:latin typeface="맑은 고딕" charset="0"/>
                <a:ea typeface="맑은 고딕" charset="0"/>
              </a:rPr>
              <a:t>2건</a:t>
            </a:r>
            <a:r>
              <a:rPr sz="1200" b="1" dirty="0">
                <a:latin typeface="맑은 고딕" charset="0"/>
                <a:ea typeface="맑은 고딕" charset="0"/>
              </a:rPr>
              <a:t> </a:t>
            </a:r>
            <a:r>
              <a:rPr sz="1200" b="1" dirty="0" err="1">
                <a:latin typeface="맑은 고딕" charset="0"/>
                <a:ea typeface="맑은 고딕" charset="0"/>
              </a:rPr>
              <a:t>등록되었습니다</a:t>
            </a:r>
            <a:r>
              <a:rPr sz="1200" b="1" dirty="0">
                <a:latin typeface="맑은 고딕" charset="0"/>
                <a:ea typeface="맑은 고딕" charset="0"/>
              </a:rPr>
              <a:t>.</a:t>
            </a:r>
            <a:endParaRPr lang="ko-KR" altLang="en-US" sz="1200" b="1" dirty="0">
              <a:latin typeface="맑은 고딕" charset="0"/>
              <a:ea typeface="맑은 고딕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927A0C5-155C-E39E-2CE7-481F97DAD6CA}"/>
              </a:ext>
            </a:extLst>
          </p:cNvPr>
          <p:cNvSpPr/>
          <p:nvPr/>
        </p:nvSpPr>
        <p:spPr>
          <a:xfrm>
            <a:off x="1347041" y="1990774"/>
            <a:ext cx="7034818" cy="47865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C85A761-35B8-E4E6-1A55-F8B97B94D10B}"/>
              </a:ext>
            </a:extLst>
          </p:cNvPr>
          <p:cNvSpPr/>
          <p:nvPr/>
        </p:nvSpPr>
        <p:spPr>
          <a:xfrm>
            <a:off x="3047024" y="2817025"/>
            <a:ext cx="3745540" cy="2456015"/>
          </a:xfrm>
          <a:prstGeom prst="roundRect">
            <a:avLst>
              <a:gd name="adj" fmla="val 56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ACEDE8D6-0082-7EE7-ECF8-A4BE5E9CA37C}"/>
              </a:ext>
            </a:extLst>
          </p:cNvPr>
          <p:cNvSpPr txBox="1">
            <a:spLocks/>
          </p:cNvSpPr>
          <p:nvPr/>
        </p:nvSpPr>
        <p:spPr>
          <a:xfrm>
            <a:off x="3598192" y="2950112"/>
            <a:ext cx="2591505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400" b="1" dirty="0">
                <a:latin typeface="맑은 고딕" charset="0"/>
                <a:ea typeface="맑은 고딕" charset="0"/>
              </a:rPr>
              <a:t>가맹 신청 승인 되었습니다</a:t>
            </a:r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037D1F13-58D2-A333-F23E-35754AC8C91F}"/>
              </a:ext>
            </a:extLst>
          </p:cNvPr>
          <p:cNvSpPr txBox="1">
            <a:spLocks/>
          </p:cNvSpPr>
          <p:nvPr/>
        </p:nvSpPr>
        <p:spPr>
          <a:xfrm>
            <a:off x="3339994" y="3528098"/>
            <a:ext cx="3107900" cy="73866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14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‘</a:t>
            </a:r>
            <a:r>
              <a:rPr lang="ko-KR" altLang="en-US" sz="14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홍길동</a:t>
            </a:r>
            <a:r>
              <a:rPr lang="en-US" altLang="ko-KR" sz="14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’</a:t>
            </a:r>
            <a:r>
              <a:rPr lang="ko-KR" altLang="en-US" sz="14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님 의 메일로</a:t>
            </a:r>
            <a:endParaRPr lang="en-US" altLang="ko-KR" sz="1400" baseline="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4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계정 아이디</a:t>
            </a:r>
            <a:r>
              <a:rPr lang="en-US" altLang="ko-KR" sz="14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ko-KR" altLang="en-US" sz="14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임시 비밀번호가 발송되었습니다</a:t>
            </a:r>
            <a:r>
              <a:rPr lang="en-US" altLang="ko-KR" sz="1400" baseline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ko-KR" altLang="en-US" sz="1400" dirty="0">
              <a:latin typeface="맑은 고딕" charset="0"/>
              <a:ea typeface="맑은 고딕" charset="0"/>
            </a:endParaRP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25EFF0A2-A54E-2B4F-FEB1-5D1CC3040F8F}"/>
              </a:ext>
            </a:extLst>
          </p:cNvPr>
          <p:cNvSpPr>
            <a:spLocks/>
          </p:cNvSpPr>
          <p:nvPr/>
        </p:nvSpPr>
        <p:spPr>
          <a:xfrm>
            <a:off x="4030118" y="4697244"/>
            <a:ext cx="1727652" cy="309617"/>
          </a:xfrm>
          <a:prstGeom prst="rect">
            <a:avLst/>
          </a:prstGeom>
          <a:solidFill>
            <a:schemeClr val="tx1"/>
          </a:solidFill>
          <a:ln w="12700" cap="flat" cmpd="sng">
            <a:noFill/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 latinLnBrk="0"/>
            <a:r>
              <a:rPr lang="ko-KR" altLang="en-US" sz="14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확인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3078E0C-8DBE-C30D-EA8D-14EB26A80BAD}"/>
              </a:ext>
            </a:extLst>
          </p:cNvPr>
          <p:cNvGrpSpPr/>
          <p:nvPr/>
        </p:nvGrpSpPr>
        <p:grpSpPr>
          <a:xfrm>
            <a:off x="115802" y="1479329"/>
            <a:ext cx="8266057" cy="5292725"/>
            <a:chOff x="115802" y="1484630"/>
            <a:chExt cx="8266057" cy="5292725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967ABC04-20E3-CC2E-C26A-670233C8202F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8395AF05-8AB5-66F1-D70F-CA509A01F738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31" name="그룹 30">
                  <a:extLst>
                    <a:ext uri="{FF2B5EF4-FFF2-40B4-BE49-F238E27FC236}">
                      <a16:creationId xmlns:a16="http://schemas.microsoft.com/office/drawing/2014/main" id="{945C6B2A-89A1-5892-6033-C47F0D893094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DBBD30A9-6B29-31D5-5985-70B7684D1213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42317C1C-1BF4-1F59-E05D-ADC20214390D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41" name="직사각형 40">
                      <a:extLst>
                        <a:ext uri="{FF2B5EF4-FFF2-40B4-BE49-F238E27FC236}">
                          <a16:creationId xmlns:a16="http://schemas.microsoft.com/office/drawing/2014/main" id="{826CA325-E7B6-A32D-828A-35519B1FE9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42" name="그림 41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C2E8A6F-E200-FBAF-24F0-05FBB511C12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3" name="그림 42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74190D9-D400-6F12-648C-6FC274D23D1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5" name="그림 44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71E58F7-A5A9-A2AD-EA9B-389038919C6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47" name="Rect 0">
                      <a:extLst>
                        <a:ext uri="{FF2B5EF4-FFF2-40B4-BE49-F238E27FC236}">
                          <a16:creationId xmlns:a16="http://schemas.microsoft.com/office/drawing/2014/main" id="{95B3F778-7539-0E3E-74DE-59163D84CA4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32" name="그림 31">
                  <a:extLst>
                    <a:ext uri="{FF2B5EF4-FFF2-40B4-BE49-F238E27FC236}">
                      <a16:creationId xmlns:a16="http://schemas.microsoft.com/office/drawing/2014/main" id="{CC4319CB-B94E-3BD7-EF3F-6ADC590164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30" name="Rect 0">
                <a:extLst>
                  <a:ext uri="{FF2B5EF4-FFF2-40B4-BE49-F238E27FC236}">
                    <a16:creationId xmlns:a16="http://schemas.microsoft.com/office/drawing/2014/main" id="{7A14D5F9-B8AC-19FB-BCD9-54AF44AAF7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95785" cy="21698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지점관리</a:t>
                </a:r>
                <a:endParaRPr lang="en-US" altLang="ko-KR" sz="8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가맹상담관리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459B4D-354A-1125-9F13-628BA0AF1223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016811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118418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자동발주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주문 </a:t>
                      </a:r>
                      <a:r>
                        <a:rPr lang="en-US" altLang="ko-KR" sz="1100" b="1" dirty="0"/>
                        <a:t>· </a:t>
                      </a:r>
                      <a:r>
                        <a:rPr lang="ko-KR" altLang="en-US" sz="1100" b="1" dirty="0"/>
                        <a:t>거래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자동발주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자동발주 제품을 관리할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2583010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제품 정보를 조회할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제품정보 조회할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9BC8BC3-FE5B-3E8F-5DBF-4BF634BDDAA8}"/>
              </a:ext>
            </a:extLst>
          </p:cNvPr>
          <p:cNvGraphicFramePr>
            <a:graphicFrameLocks noGrp="1"/>
          </p:cNvGraphicFramePr>
          <p:nvPr/>
        </p:nvGraphicFramePr>
        <p:xfrm>
          <a:off x="1522420" y="2934030"/>
          <a:ext cx="6513600" cy="2415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600">
                  <a:extLst>
                    <a:ext uri="{9D8B030D-6E8A-4147-A177-3AD203B41FA5}">
                      <a16:colId xmlns:a16="http://schemas.microsoft.com/office/drawing/2014/main" val="45905424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1855476476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87897465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2877662478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260110777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3392894926"/>
                    </a:ext>
                  </a:extLst>
                </a:gridCol>
              </a:tblGrid>
              <a:tr h="35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제품코드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제품명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자동발주기준 수량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자동발주 수량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주문예상 금액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103098"/>
                  </a:ext>
                </a:extLst>
              </a:tr>
              <a:tr h="2064914">
                <a:tc gridSpan="6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문어다리 외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2023/11/27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126,000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승인대기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314194"/>
                  </a:ext>
                </a:extLst>
              </a:tr>
            </a:tbl>
          </a:graphicData>
        </a:graphic>
      </p:graphicFrame>
      <p:sp>
        <p:nvSpPr>
          <p:cNvPr id="25" name="Rect 0">
            <a:extLst>
              <a:ext uri="{FF2B5EF4-FFF2-40B4-BE49-F238E27FC236}">
                <a16:creationId xmlns:a16="http://schemas.microsoft.com/office/drawing/2014/main" id="{94A0E94F-A116-BED1-B1B0-E01D489F13DB}"/>
              </a:ext>
            </a:extLst>
          </p:cNvPr>
          <p:cNvSpPr>
            <a:spLocks/>
          </p:cNvSpPr>
          <p:nvPr/>
        </p:nvSpPr>
        <p:spPr>
          <a:xfrm>
            <a:off x="6877878" y="2512656"/>
            <a:ext cx="1188425" cy="294005"/>
          </a:xfrm>
          <a:prstGeom prst="roundRect">
            <a:avLst>
              <a:gd name="adj" fmla="val 6505"/>
            </a:avLst>
          </a:prstGeom>
          <a:solidFill>
            <a:srgbClr val="727CF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100" dirty="0">
                <a:latin typeface="맑은 고딕" charset="0"/>
                <a:ea typeface="맑은 고딕" charset="0"/>
              </a:rPr>
              <a:t>자동발주 등록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AB37D0-F9D4-6551-C9C2-F5D3E25C39D0}"/>
              </a:ext>
            </a:extLst>
          </p:cNvPr>
          <p:cNvGrpSpPr/>
          <p:nvPr/>
        </p:nvGrpSpPr>
        <p:grpSpPr>
          <a:xfrm>
            <a:off x="1812067" y="3406060"/>
            <a:ext cx="6639507" cy="255076"/>
            <a:chOff x="2635885" y="3733996"/>
            <a:chExt cx="7624061" cy="37636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766083-89E8-E130-3BBE-22C608128D11}"/>
                </a:ext>
              </a:extLst>
            </p:cNvPr>
            <p:cNvGrpSpPr/>
            <p:nvPr/>
          </p:nvGrpSpPr>
          <p:grpSpPr>
            <a:xfrm>
              <a:off x="2635885" y="3733996"/>
              <a:ext cx="7624061" cy="376360"/>
              <a:chOff x="2635885" y="3402525"/>
              <a:chExt cx="7624061" cy="376360"/>
            </a:xfrm>
          </p:grpSpPr>
          <p:sp>
            <p:nvSpPr>
              <p:cNvPr id="8" name="Rect 0">
                <a:extLst>
                  <a:ext uri="{FF2B5EF4-FFF2-40B4-BE49-F238E27FC236}">
                    <a16:creationId xmlns:a16="http://schemas.microsoft.com/office/drawing/2014/main" id="{53BF7CEC-6C88-7745-3685-0B586518D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35885" y="3453765"/>
                <a:ext cx="690245" cy="301625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Rect 0">
                <a:extLst>
                  <a:ext uri="{FF2B5EF4-FFF2-40B4-BE49-F238E27FC236}">
                    <a16:creationId xmlns:a16="http://schemas.microsoft.com/office/drawing/2014/main" id="{037E4411-A336-C322-388C-E3C4E1CE26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65151" y="3453130"/>
                <a:ext cx="690245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B927ED63-3333-D1F4-834E-E2FF223DF9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96464" y="3430967"/>
                <a:ext cx="690245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E503CDD5-1650-AE02-112C-3AA494850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24208" y="3422007"/>
                <a:ext cx="834390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28" name="Group 5">
                <a:extLst>
                  <a:ext uri="{FF2B5EF4-FFF2-40B4-BE49-F238E27FC236}">
                    <a16:creationId xmlns:a16="http://schemas.microsoft.com/office/drawing/2014/main" id="{7BB02E99-5046-AB29-E0C4-9CDAF905A88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960436" y="3442333"/>
                <a:ext cx="1110615" cy="336552"/>
                <a:chOff x="4960436" y="3442333"/>
                <a:chExt cx="1110615" cy="336552"/>
              </a:xfrm>
            </p:grpSpPr>
            <p:pic>
              <p:nvPicPr>
                <p:cNvPr id="36" name="Picture ">
                  <a:extLst>
                    <a:ext uri="{FF2B5EF4-FFF2-40B4-BE49-F238E27FC236}">
                      <a16:creationId xmlns:a16="http://schemas.microsoft.com/office/drawing/2014/main" id="{E61C5191-9C73-84CD-26F5-4014023AC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85287"/>
                <a:stretch>
                  <a:fillRect/>
                </a:stretch>
              </p:blipFill>
              <p:spPr>
                <a:xfrm>
                  <a:off x="4960436" y="3442970"/>
                  <a:ext cx="662305" cy="335915"/>
                </a:xfrm>
                <a:prstGeom prst="rect">
                  <a:avLst/>
                </a:prstGeom>
                <a:noFill/>
              </p:spPr>
            </p:pic>
            <p:sp>
              <p:nvSpPr>
                <p:cNvPr id="37" name="Rect 0">
                  <a:extLst>
                    <a:ext uri="{FF2B5EF4-FFF2-40B4-BE49-F238E27FC236}">
                      <a16:creationId xmlns:a16="http://schemas.microsoft.com/office/drawing/2014/main" id="{BA7DED75-7FE9-6ECC-7EBA-5848B33F87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74945" y="3460750"/>
                  <a:ext cx="293370" cy="19431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pic>
              <p:nvPicPr>
                <p:cNvPr id="38" name="Picture ">
                  <a:extLst>
                    <a:ext uri="{FF2B5EF4-FFF2-40B4-BE49-F238E27FC236}">
                      <a16:creationId xmlns:a16="http://schemas.microsoft.com/office/drawing/2014/main" id="{9B19049C-50B2-7517-DC02-E38478BA4E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8809"/>
                <a:stretch>
                  <a:fillRect/>
                </a:stretch>
              </p:blipFill>
              <p:spPr>
                <a:xfrm>
                  <a:off x="5593531" y="3442333"/>
                  <a:ext cx="477520" cy="33528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9" name="Group 5">
                <a:extLst>
                  <a:ext uri="{FF2B5EF4-FFF2-40B4-BE49-F238E27FC236}">
                    <a16:creationId xmlns:a16="http://schemas.microsoft.com/office/drawing/2014/main" id="{3AB74917-0174-882C-8E65-93004C28347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159500" y="3427730"/>
                <a:ext cx="1151255" cy="327660"/>
                <a:chOff x="6159500" y="3427730"/>
                <a:chExt cx="1151255" cy="327660"/>
              </a:xfrm>
            </p:grpSpPr>
            <p:pic>
              <p:nvPicPr>
                <p:cNvPr id="33" name="Picture ">
                  <a:extLst>
                    <a:ext uri="{FF2B5EF4-FFF2-40B4-BE49-F238E27FC236}">
                      <a16:creationId xmlns:a16="http://schemas.microsoft.com/office/drawing/2014/main" id="{A272E688-2BED-3A09-4029-8F5DBAFD9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85287"/>
                <a:stretch>
                  <a:fillRect/>
                </a:stretch>
              </p:blipFill>
              <p:spPr>
                <a:xfrm>
                  <a:off x="6159500" y="3428365"/>
                  <a:ext cx="685165" cy="327025"/>
                </a:xfrm>
                <a:prstGeom prst="rect">
                  <a:avLst/>
                </a:prstGeom>
                <a:noFill/>
              </p:spPr>
            </p:pic>
            <p:sp>
              <p:nvSpPr>
                <p:cNvPr id="34" name="Rect 0">
                  <a:extLst>
                    <a:ext uri="{FF2B5EF4-FFF2-40B4-BE49-F238E27FC236}">
                      <a16:creationId xmlns:a16="http://schemas.microsoft.com/office/drawing/2014/main" id="{4F05A2CE-EA51-5B4B-08E3-641DC33F62D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7175" y="3460115"/>
                  <a:ext cx="304165" cy="188595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pic>
              <p:nvPicPr>
                <p:cNvPr id="35" name="Picture ">
                  <a:extLst>
                    <a:ext uri="{FF2B5EF4-FFF2-40B4-BE49-F238E27FC236}">
                      <a16:creationId xmlns:a16="http://schemas.microsoft.com/office/drawing/2014/main" id="{03F65DCF-B4AB-A723-1EA1-6DBFF842B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8809"/>
                <a:stretch>
                  <a:fillRect/>
                </a:stretch>
              </p:blipFill>
              <p:spPr>
                <a:xfrm>
                  <a:off x="6816090" y="3427730"/>
                  <a:ext cx="494665" cy="327025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30" name="Group 5">
                <a:extLst>
                  <a:ext uri="{FF2B5EF4-FFF2-40B4-BE49-F238E27FC236}">
                    <a16:creationId xmlns:a16="http://schemas.microsoft.com/office/drawing/2014/main" id="{9E44461A-E163-26D0-390D-D583DF1C000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685906" y="3402525"/>
                <a:ext cx="574040" cy="340588"/>
                <a:chOff x="9685906" y="3402525"/>
                <a:chExt cx="574040" cy="340588"/>
              </a:xfrm>
            </p:grpSpPr>
            <p:sp>
              <p:nvSpPr>
                <p:cNvPr id="31" name="Rect 0">
                  <a:extLst>
                    <a:ext uri="{FF2B5EF4-FFF2-40B4-BE49-F238E27FC236}">
                      <a16:creationId xmlns:a16="http://schemas.microsoft.com/office/drawing/2014/main" id="{A67F3E41-53C6-83CE-B344-6D3DD1F611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85906" y="3432598"/>
                  <a:ext cx="574040" cy="294640"/>
                </a:xfrm>
                <a:prstGeom prst="roundRect">
                  <a:avLst>
                    <a:gd name="adj" fmla="val 6505"/>
                  </a:avLst>
                </a:prstGeom>
                <a:solidFill>
                  <a:srgbClr val="727CF5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2" name="Rect 0">
                  <a:extLst>
                    <a:ext uri="{FF2B5EF4-FFF2-40B4-BE49-F238E27FC236}">
                      <a16:creationId xmlns:a16="http://schemas.microsoft.com/office/drawing/2014/main" id="{D5929D46-C4BE-73FE-14F1-4CB2DA4969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746576" y="3402525"/>
                  <a:ext cx="483870" cy="340588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900" dirty="0" err="1">
                      <a:solidFill>
                        <a:schemeClr val="bg1"/>
                      </a:solidFill>
                      <a:latin typeface="맑은 고딕" charset="0"/>
                      <a:ea typeface="맑은 고딕" charset="0"/>
                    </a:rPr>
                    <a:t>저장</a:t>
                  </a:r>
                  <a:endParaRPr lang="ko-KR" altLang="en-US" sz="10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7" name="Picture ">
              <a:extLst>
                <a:ext uri="{FF2B5EF4-FFF2-40B4-BE49-F238E27FC236}">
                  <a16:creationId xmlns:a16="http://schemas.microsoft.com/office/drawing/2014/main" id="{A75A108A-B0C3-9CD6-6EBF-86E09B7D1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790" b="30000"/>
            <a:stretch>
              <a:fillRect/>
            </a:stretch>
          </p:blipFill>
          <p:spPr>
            <a:xfrm>
              <a:off x="3373120" y="3854321"/>
              <a:ext cx="318135" cy="215265"/>
            </a:xfrm>
            <a:prstGeom prst="rect">
              <a:avLst/>
            </a:prstGeom>
            <a:noFill/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55D4D5F-3A53-5726-693C-0B9C229248E4}"/>
              </a:ext>
            </a:extLst>
          </p:cNvPr>
          <p:cNvGrpSpPr/>
          <p:nvPr/>
        </p:nvGrpSpPr>
        <p:grpSpPr>
          <a:xfrm>
            <a:off x="1798145" y="2266949"/>
            <a:ext cx="7358380" cy="3728085"/>
            <a:chOff x="1886790" y="2259827"/>
            <a:chExt cx="7358380" cy="3728085"/>
          </a:xfrm>
        </p:grpSpPr>
        <p:sp>
          <p:nvSpPr>
            <p:cNvPr id="39" name="Rect 0">
              <a:extLst>
                <a:ext uri="{FF2B5EF4-FFF2-40B4-BE49-F238E27FC236}">
                  <a16:creationId xmlns:a16="http://schemas.microsoft.com/office/drawing/2014/main" id="{5417E95E-0ED9-7492-F52D-FCEDA018AD69}"/>
                </a:ext>
              </a:extLst>
            </p:cNvPr>
            <p:cNvSpPr>
              <a:spLocks/>
            </p:cNvSpPr>
            <p:nvPr/>
          </p:nvSpPr>
          <p:spPr>
            <a:xfrm>
              <a:off x="1886790" y="2259827"/>
              <a:ext cx="6363335" cy="3728085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Rect 0">
              <a:extLst>
                <a:ext uri="{FF2B5EF4-FFF2-40B4-BE49-F238E27FC236}">
                  <a16:creationId xmlns:a16="http://schemas.microsoft.com/office/drawing/2014/main" id="{338BAD31-75CB-51BD-4C0D-7DA630EA4090}"/>
                </a:ext>
              </a:extLst>
            </p:cNvPr>
            <p:cNvSpPr>
              <a:spLocks/>
            </p:cNvSpPr>
            <p:nvPr/>
          </p:nvSpPr>
          <p:spPr>
            <a:xfrm>
              <a:off x="3283790" y="3043417"/>
              <a:ext cx="3404870" cy="246380"/>
            </a:xfrm>
            <a:prstGeom prst="roundRect">
              <a:avLst>
                <a:gd name="adj" fmla="val 4937"/>
              </a:avLst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1" name="Group 5">
              <a:extLst>
                <a:ext uri="{FF2B5EF4-FFF2-40B4-BE49-F238E27FC236}">
                  <a16:creationId xmlns:a16="http://schemas.microsoft.com/office/drawing/2014/main" id="{D747ACBB-F9CC-4832-62FD-04E317F8333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826455" y="3026272"/>
              <a:ext cx="574040" cy="294640"/>
              <a:chOff x="8029575" y="3105785"/>
              <a:chExt cx="574040" cy="294640"/>
            </a:xfrm>
          </p:grpSpPr>
          <p:sp>
            <p:nvSpPr>
              <p:cNvPr id="42" name="Rect 0">
                <a:extLst>
                  <a:ext uri="{FF2B5EF4-FFF2-40B4-BE49-F238E27FC236}">
                    <a16:creationId xmlns:a16="http://schemas.microsoft.com/office/drawing/2014/main" id="{A928F2B4-4ED7-E2F2-856F-C6D3FA0000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29575" y="3105785"/>
                <a:ext cx="574675" cy="295275"/>
              </a:xfrm>
              <a:prstGeom prst="roundRect">
                <a:avLst>
                  <a:gd name="adj" fmla="val 6505"/>
                </a:avLst>
              </a:prstGeom>
              <a:solidFill>
                <a:srgbClr val="727CF5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Rect 0">
                <a:extLst>
                  <a:ext uri="{FF2B5EF4-FFF2-40B4-BE49-F238E27FC236}">
                    <a16:creationId xmlns:a16="http://schemas.microsoft.com/office/drawing/2014/main" id="{BFD56435-6DDA-CB2E-0B24-BB6FF66FC1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92440" y="3143250"/>
                <a:ext cx="471805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조회</a:t>
                </a:r>
                <a:endPara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4" name="Rect 0">
              <a:extLst>
                <a:ext uri="{FF2B5EF4-FFF2-40B4-BE49-F238E27FC236}">
                  <a16:creationId xmlns:a16="http://schemas.microsoft.com/office/drawing/2014/main" id="{A0FC5018-FB8D-DA1E-29B0-FDA796BEB5F9}"/>
                </a:ext>
              </a:extLst>
            </p:cNvPr>
            <p:cNvSpPr txBox="1">
              <a:spLocks/>
            </p:cNvSpPr>
            <p:nvPr/>
          </p:nvSpPr>
          <p:spPr>
            <a:xfrm>
              <a:off x="2865960" y="3584437"/>
              <a:ext cx="4071620" cy="23241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제품코드</a:t>
              </a:r>
              <a:r>
                <a:rPr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 		</a:t>
              </a:r>
              <a:r>
                <a:rPr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제품명</a:t>
              </a:r>
              <a:r>
                <a:rPr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		</a:t>
              </a:r>
              <a:r>
                <a:rPr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단가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5" name="Group 5">
              <a:extLst>
                <a:ext uri="{FF2B5EF4-FFF2-40B4-BE49-F238E27FC236}">
                  <a16:creationId xmlns:a16="http://schemas.microsoft.com/office/drawing/2014/main" id="{3BBF70BE-ECB5-ABE5-1BC6-F7B630E6A693}"/>
                </a:ext>
              </a:extLst>
            </p:cNvPr>
            <p:cNvGrpSpPr>
              <a:grpSpLocks/>
            </p:cNvGrpSpPr>
            <p:nvPr/>
          </p:nvGrpSpPr>
          <p:grpSpPr>
            <a:xfrm>
              <a:off x="2591640" y="3975597"/>
              <a:ext cx="95885" cy="1496695"/>
              <a:chOff x="3794760" y="4055110"/>
              <a:chExt cx="95885" cy="1496695"/>
            </a:xfrm>
          </p:grpSpPr>
          <p:sp>
            <p:nvSpPr>
              <p:cNvPr id="46" name="Rect 0">
                <a:extLst>
                  <a:ext uri="{FF2B5EF4-FFF2-40B4-BE49-F238E27FC236}">
                    <a16:creationId xmlns:a16="http://schemas.microsoft.com/office/drawing/2014/main" id="{399375AD-6553-2FFB-5B6E-44BF4C2143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94760" y="4402455"/>
                <a:ext cx="95885" cy="107950"/>
              </a:xfrm>
              <a:prstGeom prst="round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7" name="Rect 0">
                <a:extLst>
                  <a:ext uri="{FF2B5EF4-FFF2-40B4-BE49-F238E27FC236}">
                    <a16:creationId xmlns:a16="http://schemas.microsoft.com/office/drawing/2014/main" id="{1DC19E9A-2224-1CDB-687F-DF23E0BCE9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94760" y="4055110"/>
                <a:ext cx="95885" cy="107950"/>
              </a:xfrm>
              <a:prstGeom prst="round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8" name="Rect 0">
                <a:extLst>
                  <a:ext uri="{FF2B5EF4-FFF2-40B4-BE49-F238E27FC236}">
                    <a16:creationId xmlns:a16="http://schemas.microsoft.com/office/drawing/2014/main" id="{A5427AF2-874C-5845-0073-E799AF16C6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94760" y="5097145"/>
                <a:ext cx="95885" cy="107950"/>
              </a:xfrm>
              <a:prstGeom prst="round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Rect 0">
                <a:extLst>
                  <a:ext uri="{FF2B5EF4-FFF2-40B4-BE49-F238E27FC236}">
                    <a16:creationId xmlns:a16="http://schemas.microsoft.com/office/drawing/2014/main" id="{93557C30-CD43-CEAF-8ECB-A8C9F4A9F68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94760" y="4749165"/>
                <a:ext cx="95885" cy="107950"/>
              </a:xfrm>
              <a:prstGeom prst="round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>
                <a:extLst>
                  <a:ext uri="{FF2B5EF4-FFF2-40B4-BE49-F238E27FC236}">
                    <a16:creationId xmlns:a16="http://schemas.microsoft.com/office/drawing/2014/main" id="{3685D381-7BFD-F1E8-A0C3-19F834343C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94760" y="5443855"/>
                <a:ext cx="95885" cy="107950"/>
              </a:xfrm>
              <a:prstGeom prst="round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51" name="Rect 0">
              <a:extLst>
                <a:ext uri="{FF2B5EF4-FFF2-40B4-BE49-F238E27FC236}">
                  <a16:creationId xmlns:a16="http://schemas.microsoft.com/office/drawing/2014/main" id="{AA9E0754-09E1-F75C-46E5-8074317F6B1A}"/>
                </a:ext>
              </a:extLst>
            </p:cNvPr>
            <p:cNvSpPr txBox="1">
              <a:spLocks/>
            </p:cNvSpPr>
            <p:nvPr/>
          </p:nvSpPr>
          <p:spPr>
            <a:xfrm>
              <a:off x="2852625" y="3922892"/>
              <a:ext cx="6376035" cy="247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P0001          	</a:t>
              </a:r>
              <a:r>
                <a:rPr 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	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우유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(100ml)</a:t>
              </a: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	      	3,000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2" name="Rect 0">
              <a:extLst>
                <a:ext uri="{FF2B5EF4-FFF2-40B4-BE49-F238E27FC236}">
                  <a16:creationId xmlns:a16="http://schemas.microsoft.com/office/drawing/2014/main" id="{36B00CCD-F0A1-8466-1D9E-BAC0136813B9}"/>
                </a:ext>
              </a:extLst>
            </p:cNvPr>
            <p:cNvSpPr txBox="1">
              <a:spLocks/>
            </p:cNvSpPr>
            <p:nvPr/>
          </p:nvSpPr>
          <p:spPr>
            <a:xfrm>
              <a:off x="2860880" y="4264522"/>
              <a:ext cx="6375400" cy="2470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P0002          	                  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커피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(10kg)</a:t>
              </a: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	      	5,000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Rect 0">
              <a:extLst>
                <a:ext uri="{FF2B5EF4-FFF2-40B4-BE49-F238E27FC236}">
                  <a16:creationId xmlns:a16="http://schemas.microsoft.com/office/drawing/2014/main" id="{DACF6350-F936-56C9-83B4-257A2E426237}"/>
                </a:ext>
              </a:extLst>
            </p:cNvPr>
            <p:cNvSpPr txBox="1">
              <a:spLocks/>
            </p:cNvSpPr>
            <p:nvPr/>
          </p:nvSpPr>
          <p:spPr>
            <a:xfrm>
              <a:off x="2869135" y="4590277"/>
              <a:ext cx="6375400" cy="24701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P0003         	                  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종이컵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(100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개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)</a:t>
              </a: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	      	5,000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Rect 0">
              <a:extLst>
                <a:ext uri="{FF2B5EF4-FFF2-40B4-BE49-F238E27FC236}">
                  <a16:creationId xmlns:a16="http://schemas.microsoft.com/office/drawing/2014/main" id="{3A8D78DB-15E1-0C2F-BFBC-CD0C1B1E3C96}"/>
                </a:ext>
              </a:extLst>
            </p:cNvPr>
            <p:cNvSpPr txBox="1">
              <a:spLocks/>
            </p:cNvSpPr>
            <p:nvPr/>
          </p:nvSpPr>
          <p:spPr>
            <a:xfrm>
              <a:off x="2869135" y="4947782"/>
              <a:ext cx="6376035" cy="247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P0004          	                   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빨대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(300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개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)</a:t>
              </a: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	      	3,000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5" name="Rect 0">
              <a:extLst>
                <a:ext uri="{FF2B5EF4-FFF2-40B4-BE49-F238E27FC236}">
                  <a16:creationId xmlns:a16="http://schemas.microsoft.com/office/drawing/2014/main" id="{64AAF689-0E71-1AAD-23E4-D00CAF14362D}"/>
                </a:ext>
              </a:extLst>
            </p:cNvPr>
            <p:cNvSpPr txBox="1">
              <a:spLocks/>
            </p:cNvSpPr>
            <p:nvPr/>
          </p:nvSpPr>
          <p:spPr>
            <a:xfrm>
              <a:off x="2853260" y="5297667"/>
              <a:ext cx="6376035" cy="247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P0005          	                     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설탕</a:t>
              </a: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	      	3,000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>
              <a:extLst>
                <a:ext uri="{FF2B5EF4-FFF2-40B4-BE49-F238E27FC236}">
                  <a16:creationId xmlns:a16="http://schemas.microsoft.com/office/drawing/2014/main" id="{5E5A6CC0-AF6C-6C3D-23E1-F8E1C4CFDD41}"/>
                </a:ext>
              </a:extLst>
            </p:cNvPr>
            <p:cNvSpPr txBox="1">
              <a:spLocks/>
            </p:cNvSpPr>
            <p:nvPr/>
          </p:nvSpPr>
          <p:spPr>
            <a:xfrm>
              <a:off x="3353640" y="3049767"/>
              <a:ext cx="2375535" cy="247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제품코드명 또는 제품명을 입력하세요.</a:t>
              </a:r>
              <a:endParaRPr lang="ko-KR" alt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57" name="Group 5">
              <a:extLst>
                <a:ext uri="{FF2B5EF4-FFF2-40B4-BE49-F238E27FC236}">
                  <a16:creationId xmlns:a16="http://schemas.microsoft.com/office/drawing/2014/main" id="{0639C837-9BAC-FCFF-9D0B-5249D05A059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1250" y="5610087"/>
              <a:ext cx="991870" cy="294640"/>
              <a:chOff x="5754370" y="5689600"/>
              <a:chExt cx="991870" cy="294640"/>
            </a:xfrm>
          </p:grpSpPr>
          <p:sp>
            <p:nvSpPr>
              <p:cNvPr id="58" name="Rect 0">
                <a:extLst>
                  <a:ext uri="{FF2B5EF4-FFF2-40B4-BE49-F238E27FC236}">
                    <a16:creationId xmlns:a16="http://schemas.microsoft.com/office/drawing/2014/main" id="{22A06B4C-53E1-4D7C-BB79-107762E5D0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54370" y="5689600"/>
                <a:ext cx="991870" cy="294640"/>
              </a:xfrm>
              <a:prstGeom prst="roundRect">
                <a:avLst>
                  <a:gd name="adj" fmla="val 6505"/>
                </a:avLst>
              </a:prstGeom>
              <a:solidFill>
                <a:srgbClr val="727CF5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>
                <a:extLst>
                  <a:ext uri="{FF2B5EF4-FFF2-40B4-BE49-F238E27FC236}">
                    <a16:creationId xmlns:a16="http://schemas.microsoft.com/office/drawing/2014/main" id="{B0E6776B-F548-6EF3-C16B-027DEEE25C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690" y="5729605"/>
                <a:ext cx="767715" cy="24701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불러오기</a:t>
                </a:r>
                <a:endPara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60" name="Rect 0">
              <a:extLst>
                <a:ext uri="{FF2B5EF4-FFF2-40B4-BE49-F238E27FC236}">
                  <a16:creationId xmlns:a16="http://schemas.microsoft.com/office/drawing/2014/main" id="{BEFBBD68-2398-CA4E-C21C-D563AA0DF196}"/>
                </a:ext>
              </a:extLst>
            </p:cNvPr>
            <p:cNvSpPr txBox="1">
              <a:spLocks/>
            </p:cNvSpPr>
            <p:nvPr/>
          </p:nvSpPr>
          <p:spPr>
            <a:xfrm>
              <a:off x="4377260" y="2591932"/>
              <a:ext cx="1388745" cy="3092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제품 정보 조회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8D664D66-8416-B198-4F0D-39B421C0DDA5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63" name="그룹 62">
              <a:extLst>
                <a:ext uri="{FF2B5EF4-FFF2-40B4-BE49-F238E27FC236}">
                  <a16:creationId xmlns:a16="http://schemas.microsoft.com/office/drawing/2014/main" id="{F03D27CE-F497-53E6-F6D1-1C826CD3AFEF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3C4D7DA3-0962-9CE9-96B7-B7E1B16CB3C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68" name="그룹 67">
                  <a:extLst>
                    <a:ext uri="{FF2B5EF4-FFF2-40B4-BE49-F238E27FC236}">
                      <a16:creationId xmlns:a16="http://schemas.microsoft.com/office/drawing/2014/main" id="{F963F958-B209-1E2B-5294-16779B0F66A3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70" name="그룹 69">
                    <a:extLst>
                      <a:ext uri="{FF2B5EF4-FFF2-40B4-BE49-F238E27FC236}">
                        <a16:creationId xmlns:a16="http://schemas.microsoft.com/office/drawing/2014/main" id="{AC67657E-CDD6-3B74-D8F8-252E50A0ADDB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72" name="그룹 71">
                      <a:extLst>
                        <a:ext uri="{FF2B5EF4-FFF2-40B4-BE49-F238E27FC236}">
                          <a16:creationId xmlns:a16="http://schemas.microsoft.com/office/drawing/2014/main" id="{B62060B6-3567-B4DC-5B3E-DFD5673108B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74" name="직사각형 73">
                        <a:extLst>
                          <a:ext uri="{FF2B5EF4-FFF2-40B4-BE49-F238E27FC236}">
                            <a16:creationId xmlns:a16="http://schemas.microsoft.com/office/drawing/2014/main" id="{BE05EA0B-1A2F-17C2-9599-485872307D5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75" name="그룹 74">
                        <a:extLst>
                          <a:ext uri="{FF2B5EF4-FFF2-40B4-BE49-F238E27FC236}">
                            <a16:creationId xmlns:a16="http://schemas.microsoft.com/office/drawing/2014/main" id="{409FFA68-99B9-6D55-91E0-A78EB59520A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76" name="직사각형 75">
                          <a:extLst>
                            <a:ext uri="{FF2B5EF4-FFF2-40B4-BE49-F238E27FC236}">
                              <a16:creationId xmlns:a16="http://schemas.microsoft.com/office/drawing/2014/main" id="{F1652CD8-9880-109B-0393-2E1BB60B344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77" name="그림 76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4962DAD5-6BC3-7E46-6B4D-71E26530CB7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8" name="그림 77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C2B7234-6A3E-4B36-C47F-7732D1A1EB0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9" name="그림 78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E113791-E377-5621-789A-1FB2AACEE5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73" name="그림 72">
                      <a:extLst>
                        <a:ext uri="{FF2B5EF4-FFF2-40B4-BE49-F238E27FC236}">
                          <a16:creationId xmlns:a16="http://schemas.microsoft.com/office/drawing/2014/main" id="{2DFDDB5D-A780-5536-D4B7-2F892A2573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71" name="Rect 0">
                    <a:extLst>
                      <a:ext uri="{FF2B5EF4-FFF2-40B4-BE49-F238E27FC236}">
                        <a16:creationId xmlns:a16="http://schemas.microsoft.com/office/drawing/2014/main" id="{C2B7151F-F99E-CA8C-023A-81E434CDDEAE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신청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자동발주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61B3A03E-D2B6-0FDC-06B4-7D1ACC420741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66" name="Rect 0">
                <a:extLst>
                  <a:ext uri="{FF2B5EF4-FFF2-40B4-BE49-F238E27FC236}">
                    <a16:creationId xmlns:a16="http://schemas.microsoft.com/office/drawing/2014/main" id="{9FA19080-3113-63A9-A000-1637350C276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7" name="Rect 0">
                <a:extLst>
                  <a:ext uri="{FF2B5EF4-FFF2-40B4-BE49-F238E27FC236}">
                    <a16:creationId xmlns:a16="http://schemas.microsoft.com/office/drawing/2014/main" id="{B1438B31-971D-E0D5-8387-4170B7DF1D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64" name="Rect 0">
              <a:extLst>
                <a:ext uri="{FF2B5EF4-FFF2-40B4-BE49-F238E27FC236}">
                  <a16:creationId xmlns:a16="http://schemas.microsoft.com/office/drawing/2014/main" id="{600B7319-8BD3-D309-ABD5-6FFC347552B5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27426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702104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자동발주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주문 </a:t>
                      </a:r>
                      <a:r>
                        <a:rPr lang="en-US" altLang="ko-KR" sz="1100" b="1" dirty="0"/>
                        <a:t>· </a:t>
                      </a:r>
                      <a:r>
                        <a:rPr lang="ko-KR" altLang="en-US" sz="1100" b="1" dirty="0"/>
                        <a:t>거래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자동발주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자동발주 제품을 관리할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047363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제품 정보를 조회할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제품정보 조회 후 선택하여 자동발주 목록에 등록할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9BC8BC3-FE5B-3E8F-5DBF-4BF634BDDAA8}"/>
              </a:ext>
            </a:extLst>
          </p:cNvPr>
          <p:cNvGraphicFramePr>
            <a:graphicFrameLocks noGrp="1"/>
          </p:cNvGraphicFramePr>
          <p:nvPr/>
        </p:nvGraphicFramePr>
        <p:xfrm>
          <a:off x="1522420" y="2934030"/>
          <a:ext cx="6513600" cy="2415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600">
                  <a:extLst>
                    <a:ext uri="{9D8B030D-6E8A-4147-A177-3AD203B41FA5}">
                      <a16:colId xmlns:a16="http://schemas.microsoft.com/office/drawing/2014/main" val="45905424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1855476476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87897465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2877662478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260110777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3392894926"/>
                    </a:ext>
                  </a:extLst>
                </a:gridCol>
              </a:tblGrid>
              <a:tr h="35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제품코드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제품명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자동발주기준 수량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자동발주 수량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주문예상 금액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103098"/>
                  </a:ext>
                </a:extLst>
              </a:tr>
              <a:tr h="2064914">
                <a:tc gridSpan="6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문어다리 외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2023/11/27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126,000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승인대기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314194"/>
                  </a:ext>
                </a:extLst>
              </a:tr>
            </a:tbl>
          </a:graphicData>
        </a:graphic>
      </p:graphicFrame>
      <p:sp>
        <p:nvSpPr>
          <p:cNvPr id="25" name="Rect 0">
            <a:extLst>
              <a:ext uri="{FF2B5EF4-FFF2-40B4-BE49-F238E27FC236}">
                <a16:creationId xmlns:a16="http://schemas.microsoft.com/office/drawing/2014/main" id="{94A0E94F-A116-BED1-B1B0-E01D489F13DB}"/>
              </a:ext>
            </a:extLst>
          </p:cNvPr>
          <p:cNvSpPr>
            <a:spLocks/>
          </p:cNvSpPr>
          <p:nvPr/>
        </p:nvSpPr>
        <p:spPr>
          <a:xfrm>
            <a:off x="6877878" y="2512656"/>
            <a:ext cx="1188425" cy="294005"/>
          </a:xfrm>
          <a:prstGeom prst="roundRect">
            <a:avLst>
              <a:gd name="adj" fmla="val 6505"/>
            </a:avLst>
          </a:prstGeom>
          <a:solidFill>
            <a:srgbClr val="727CF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100" dirty="0">
                <a:latin typeface="맑은 고딕" charset="0"/>
                <a:ea typeface="맑은 고딕" charset="0"/>
              </a:rPr>
              <a:t>자동발주 등록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AB37D0-F9D4-6551-C9C2-F5D3E25C39D0}"/>
              </a:ext>
            </a:extLst>
          </p:cNvPr>
          <p:cNvGrpSpPr/>
          <p:nvPr/>
        </p:nvGrpSpPr>
        <p:grpSpPr>
          <a:xfrm>
            <a:off x="1812067" y="3406060"/>
            <a:ext cx="6639507" cy="255076"/>
            <a:chOff x="2635885" y="3733996"/>
            <a:chExt cx="7624061" cy="37636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766083-89E8-E130-3BBE-22C608128D11}"/>
                </a:ext>
              </a:extLst>
            </p:cNvPr>
            <p:cNvGrpSpPr/>
            <p:nvPr/>
          </p:nvGrpSpPr>
          <p:grpSpPr>
            <a:xfrm>
              <a:off x="2635885" y="3733996"/>
              <a:ext cx="7624061" cy="376360"/>
              <a:chOff x="2635885" y="3402525"/>
              <a:chExt cx="7624061" cy="376360"/>
            </a:xfrm>
          </p:grpSpPr>
          <p:sp>
            <p:nvSpPr>
              <p:cNvPr id="8" name="Rect 0">
                <a:extLst>
                  <a:ext uri="{FF2B5EF4-FFF2-40B4-BE49-F238E27FC236}">
                    <a16:creationId xmlns:a16="http://schemas.microsoft.com/office/drawing/2014/main" id="{53BF7CEC-6C88-7745-3685-0B586518D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35885" y="3453765"/>
                <a:ext cx="690245" cy="301625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Rect 0">
                <a:extLst>
                  <a:ext uri="{FF2B5EF4-FFF2-40B4-BE49-F238E27FC236}">
                    <a16:creationId xmlns:a16="http://schemas.microsoft.com/office/drawing/2014/main" id="{037E4411-A336-C322-388C-E3C4E1CE26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65151" y="3453130"/>
                <a:ext cx="690245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B927ED63-3333-D1F4-834E-E2FF223DF9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96464" y="3430967"/>
                <a:ext cx="690245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E503CDD5-1650-AE02-112C-3AA494850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24208" y="3422007"/>
                <a:ext cx="834390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28" name="Group 5">
                <a:extLst>
                  <a:ext uri="{FF2B5EF4-FFF2-40B4-BE49-F238E27FC236}">
                    <a16:creationId xmlns:a16="http://schemas.microsoft.com/office/drawing/2014/main" id="{7BB02E99-5046-AB29-E0C4-9CDAF905A88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960436" y="3442333"/>
                <a:ext cx="1110615" cy="336552"/>
                <a:chOff x="4960436" y="3442333"/>
                <a:chExt cx="1110615" cy="336552"/>
              </a:xfrm>
            </p:grpSpPr>
            <p:pic>
              <p:nvPicPr>
                <p:cNvPr id="36" name="Picture ">
                  <a:extLst>
                    <a:ext uri="{FF2B5EF4-FFF2-40B4-BE49-F238E27FC236}">
                      <a16:creationId xmlns:a16="http://schemas.microsoft.com/office/drawing/2014/main" id="{E61C5191-9C73-84CD-26F5-4014023AC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85287"/>
                <a:stretch>
                  <a:fillRect/>
                </a:stretch>
              </p:blipFill>
              <p:spPr>
                <a:xfrm>
                  <a:off x="4960436" y="3442970"/>
                  <a:ext cx="662305" cy="335915"/>
                </a:xfrm>
                <a:prstGeom prst="rect">
                  <a:avLst/>
                </a:prstGeom>
                <a:noFill/>
              </p:spPr>
            </p:pic>
            <p:sp>
              <p:nvSpPr>
                <p:cNvPr id="37" name="Rect 0">
                  <a:extLst>
                    <a:ext uri="{FF2B5EF4-FFF2-40B4-BE49-F238E27FC236}">
                      <a16:creationId xmlns:a16="http://schemas.microsoft.com/office/drawing/2014/main" id="{BA7DED75-7FE9-6ECC-7EBA-5848B33F87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74945" y="3460750"/>
                  <a:ext cx="293370" cy="194310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pic>
              <p:nvPicPr>
                <p:cNvPr id="38" name="Picture ">
                  <a:extLst>
                    <a:ext uri="{FF2B5EF4-FFF2-40B4-BE49-F238E27FC236}">
                      <a16:creationId xmlns:a16="http://schemas.microsoft.com/office/drawing/2014/main" id="{9B19049C-50B2-7517-DC02-E38478BA4E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8809"/>
                <a:stretch>
                  <a:fillRect/>
                </a:stretch>
              </p:blipFill>
              <p:spPr>
                <a:xfrm>
                  <a:off x="5593531" y="3442333"/>
                  <a:ext cx="477520" cy="33528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9" name="Group 5">
                <a:extLst>
                  <a:ext uri="{FF2B5EF4-FFF2-40B4-BE49-F238E27FC236}">
                    <a16:creationId xmlns:a16="http://schemas.microsoft.com/office/drawing/2014/main" id="{3AB74917-0174-882C-8E65-93004C28347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159500" y="3427730"/>
                <a:ext cx="1151255" cy="327660"/>
                <a:chOff x="6159500" y="3427730"/>
                <a:chExt cx="1151255" cy="327660"/>
              </a:xfrm>
            </p:grpSpPr>
            <p:pic>
              <p:nvPicPr>
                <p:cNvPr id="33" name="Picture ">
                  <a:extLst>
                    <a:ext uri="{FF2B5EF4-FFF2-40B4-BE49-F238E27FC236}">
                      <a16:creationId xmlns:a16="http://schemas.microsoft.com/office/drawing/2014/main" id="{A272E688-2BED-3A09-4029-8F5DBAFD9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85287"/>
                <a:stretch>
                  <a:fillRect/>
                </a:stretch>
              </p:blipFill>
              <p:spPr>
                <a:xfrm>
                  <a:off x="6159500" y="3428365"/>
                  <a:ext cx="685165" cy="327025"/>
                </a:xfrm>
                <a:prstGeom prst="rect">
                  <a:avLst/>
                </a:prstGeom>
                <a:noFill/>
              </p:spPr>
            </p:pic>
            <p:sp>
              <p:nvSpPr>
                <p:cNvPr id="34" name="Rect 0">
                  <a:extLst>
                    <a:ext uri="{FF2B5EF4-FFF2-40B4-BE49-F238E27FC236}">
                      <a16:creationId xmlns:a16="http://schemas.microsoft.com/office/drawing/2014/main" id="{4F05A2CE-EA51-5B4B-08E3-641DC33F62D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7175" y="3460115"/>
                  <a:ext cx="304165" cy="188595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pic>
              <p:nvPicPr>
                <p:cNvPr id="35" name="Picture ">
                  <a:extLst>
                    <a:ext uri="{FF2B5EF4-FFF2-40B4-BE49-F238E27FC236}">
                      <a16:creationId xmlns:a16="http://schemas.microsoft.com/office/drawing/2014/main" id="{03F65DCF-B4AB-A723-1EA1-6DBFF842B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8809"/>
                <a:stretch>
                  <a:fillRect/>
                </a:stretch>
              </p:blipFill>
              <p:spPr>
                <a:xfrm>
                  <a:off x="6816090" y="3427730"/>
                  <a:ext cx="494665" cy="327025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30" name="Group 5">
                <a:extLst>
                  <a:ext uri="{FF2B5EF4-FFF2-40B4-BE49-F238E27FC236}">
                    <a16:creationId xmlns:a16="http://schemas.microsoft.com/office/drawing/2014/main" id="{9E44461A-E163-26D0-390D-D583DF1C000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685906" y="3402525"/>
                <a:ext cx="574040" cy="340588"/>
                <a:chOff x="9685906" y="3402525"/>
                <a:chExt cx="574040" cy="340588"/>
              </a:xfrm>
            </p:grpSpPr>
            <p:sp>
              <p:nvSpPr>
                <p:cNvPr id="31" name="Rect 0">
                  <a:extLst>
                    <a:ext uri="{FF2B5EF4-FFF2-40B4-BE49-F238E27FC236}">
                      <a16:creationId xmlns:a16="http://schemas.microsoft.com/office/drawing/2014/main" id="{A67F3E41-53C6-83CE-B344-6D3DD1F611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85906" y="3432598"/>
                  <a:ext cx="574040" cy="294640"/>
                </a:xfrm>
                <a:prstGeom prst="roundRect">
                  <a:avLst>
                    <a:gd name="adj" fmla="val 6505"/>
                  </a:avLst>
                </a:prstGeom>
                <a:solidFill>
                  <a:srgbClr val="727CF5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2" name="Rect 0">
                  <a:extLst>
                    <a:ext uri="{FF2B5EF4-FFF2-40B4-BE49-F238E27FC236}">
                      <a16:creationId xmlns:a16="http://schemas.microsoft.com/office/drawing/2014/main" id="{D5929D46-C4BE-73FE-14F1-4CB2DA4969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746576" y="3402525"/>
                  <a:ext cx="483870" cy="340588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900" dirty="0" err="1">
                      <a:solidFill>
                        <a:schemeClr val="bg1"/>
                      </a:solidFill>
                      <a:latin typeface="맑은 고딕" charset="0"/>
                      <a:ea typeface="맑은 고딕" charset="0"/>
                    </a:rPr>
                    <a:t>저장</a:t>
                  </a:r>
                  <a:endParaRPr lang="ko-KR" altLang="en-US" sz="10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7" name="Picture ">
              <a:extLst>
                <a:ext uri="{FF2B5EF4-FFF2-40B4-BE49-F238E27FC236}">
                  <a16:creationId xmlns:a16="http://schemas.microsoft.com/office/drawing/2014/main" id="{A75A108A-B0C3-9CD6-6EBF-86E09B7D1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790" b="30000"/>
            <a:stretch>
              <a:fillRect/>
            </a:stretch>
          </p:blipFill>
          <p:spPr>
            <a:xfrm>
              <a:off x="3373120" y="3854321"/>
              <a:ext cx="318135" cy="215265"/>
            </a:xfrm>
            <a:prstGeom prst="rect">
              <a:avLst/>
            </a:prstGeom>
            <a:noFill/>
          </p:spPr>
        </p:pic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555D4D5F-3A53-5726-693C-0B9C229248E4}"/>
              </a:ext>
            </a:extLst>
          </p:cNvPr>
          <p:cNvGrpSpPr/>
          <p:nvPr/>
        </p:nvGrpSpPr>
        <p:grpSpPr>
          <a:xfrm>
            <a:off x="1798145" y="2266949"/>
            <a:ext cx="7341870" cy="3728085"/>
            <a:chOff x="1886790" y="2259827"/>
            <a:chExt cx="7341870" cy="3728085"/>
          </a:xfrm>
        </p:grpSpPr>
        <p:sp>
          <p:nvSpPr>
            <p:cNvPr id="39" name="Rect 0">
              <a:extLst>
                <a:ext uri="{FF2B5EF4-FFF2-40B4-BE49-F238E27FC236}">
                  <a16:creationId xmlns:a16="http://schemas.microsoft.com/office/drawing/2014/main" id="{5417E95E-0ED9-7492-F52D-FCEDA018AD69}"/>
                </a:ext>
              </a:extLst>
            </p:cNvPr>
            <p:cNvSpPr>
              <a:spLocks/>
            </p:cNvSpPr>
            <p:nvPr/>
          </p:nvSpPr>
          <p:spPr>
            <a:xfrm>
              <a:off x="1886790" y="2259827"/>
              <a:ext cx="6363335" cy="3728085"/>
            </a:xfrm>
            <a:prstGeom prst="rect">
              <a:avLst/>
            </a:prstGeom>
            <a:solidFill>
              <a:schemeClr val="bg1"/>
            </a:solidFill>
            <a:ln w="0">
              <a:solidFill>
                <a:schemeClr val="tx1"/>
              </a:solidFill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0" name="Rect 0">
              <a:extLst>
                <a:ext uri="{FF2B5EF4-FFF2-40B4-BE49-F238E27FC236}">
                  <a16:creationId xmlns:a16="http://schemas.microsoft.com/office/drawing/2014/main" id="{338BAD31-75CB-51BD-4C0D-7DA630EA4090}"/>
                </a:ext>
              </a:extLst>
            </p:cNvPr>
            <p:cNvSpPr>
              <a:spLocks/>
            </p:cNvSpPr>
            <p:nvPr/>
          </p:nvSpPr>
          <p:spPr>
            <a:xfrm>
              <a:off x="3283790" y="3043417"/>
              <a:ext cx="3404870" cy="246380"/>
            </a:xfrm>
            <a:prstGeom prst="roundRect">
              <a:avLst>
                <a:gd name="adj" fmla="val 4937"/>
              </a:avLst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41" name="Group 5">
              <a:extLst>
                <a:ext uri="{FF2B5EF4-FFF2-40B4-BE49-F238E27FC236}">
                  <a16:creationId xmlns:a16="http://schemas.microsoft.com/office/drawing/2014/main" id="{D747ACBB-F9CC-4832-62FD-04E317F8333F}"/>
                </a:ext>
              </a:extLst>
            </p:cNvPr>
            <p:cNvGrpSpPr>
              <a:grpSpLocks/>
            </p:cNvGrpSpPr>
            <p:nvPr/>
          </p:nvGrpSpPr>
          <p:grpSpPr>
            <a:xfrm>
              <a:off x="6826455" y="3026272"/>
              <a:ext cx="574040" cy="294640"/>
              <a:chOff x="8029575" y="3105785"/>
              <a:chExt cx="574040" cy="294640"/>
            </a:xfrm>
          </p:grpSpPr>
          <p:sp>
            <p:nvSpPr>
              <p:cNvPr id="42" name="Rect 0">
                <a:extLst>
                  <a:ext uri="{FF2B5EF4-FFF2-40B4-BE49-F238E27FC236}">
                    <a16:creationId xmlns:a16="http://schemas.microsoft.com/office/drawing/2014/main" id="{A928F2B4-4ED7-E2F2-856F-C6D3FA0000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029575" y="3105785"/>
                <a:ext cx="574675" cy="295275"/>
              </a:xfrm>
              <a:prstGeom prst="roundRect">
                <a:avLst>
                  <a:gd name="adj" fmla="val 6505"/>
                </a:avLst>
              </a:prstGeom>
              <a:solidFill>
                <a:srgbClr val="727CF5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3" name="Rect 0">
                <a:extLst>
                  <a:ext uri="{FF2B5EF4-FFF2-40B4-BE49-F238E27FC236}">
                    <a16:creationId xmlns:a16="http://schemas.microsoft.com/office/drawing/2014/main" id="{BFD56435-6DDA-CB2E-0B24-BB6FF66FC1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92440" y="3143250"/>
                <a:ext cx="471805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조회</a:t>
                </a:r>
                <a:endPara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4" name="Rect 0">
              <a:extLst>
                <a:ext uri="{FF2B5EF4-FFF2-40B4-BE49-F238E27FC236}">
                  <a16:creationId xmlns:a16="http://schemas.microsoft.com/office/drawing/2014/main" id="{A0FC5018-FB8D-DA1E-29B0-FDA796BEB5F9}"/>
                </a:ext>
              </a:extLst>
            </p:cNvPr>
            <p:cNvSpPr txBox="1">
              <a:spLocks/>
            </p:cNvSpPr>
            <p:nvPr/>
          </p:nvSpPr>
          <p:spPr>
            <a:xfrm>
              <a:off x="2865960" y="3584437"/>
              <a:ext cx="4071620" cy="23241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제품코드</a:t>
              </a:r>
              <a:r>
                <a:rPr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 		</a:t>
              </a:r>
              <a:r>
                <a:rPr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제품명</a:t>
              </a:r>
              <a:r>
                <a:rPr sz="9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		</a:t>
              </a:r>
              <a:r>
                <a:rPr sz="9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단가</a:t>
              </a:r>
              <a:endParaRPr lang="ko-KR" altLang="en-US" sz="9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1" name="Rect 0">
              <a:extLst>
                <a:ext uri="{FF2B5EF4-FFF2-40B4-BE49-F238E27FC236}">
                  <a16:creationId xmlns:a16="http://schemas.microsoft.com/office/drawing/2014/main" id="{AA9E0754-09E1-F75C-46E5-8074317F6B1A}"/>
                </a:ext>
              </a:extLst>
            </p:cNvPr>
            <p:cNvSpPr txBox="1">
              <a:spLocks/>
            </p:cNvSpPr>
            <p:nvPr/>
          </p:nvSpPr>
          <p:spPr>
            <a:xfrm>
              <a:off x="2852625" y="3922892"/>
              <a:ext cx="6376035" cy="247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P0005</a:t>
              </a: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          		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 설탕 </a:t>
              </a:r>
              <a:r>
                <a:rPr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	      	</a:t>
              </a: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3,000</a:t>
              </a:r>
              <a:endPara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>
              <a:extLst>
                <a:ext uri="{FF2B5EF4-FFF2-40B4-BE49-F238E27FC236}">
                  <a16:creationId xmlns:a16="http://schemas.microsoft.com/office/drawing/2014/main" id="{5E5A6CC0-AF6C-6C3D-23E1-F8E1C4CFDD41}"/>
                </a:ext>
              </a:extLst>
            </p:cNvPr>
            <p:cNvSpPr txBox="1">
              <a:spLocks/>
            </p:cNvSpPr>
            <p:nvPr/>
          </p:nvSpPr>
          <p:spPr>
            <a:xfrm>
              <a:off x="3353640" y="3049767"/>
              <a:ext cx="2375535" cy="247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rPr>
                <a:t>설탕</a:t>
              </a:r>
            </a:p>
          </p:txBody>
        </p:sp>
        <p:grpSp>
          <p:nvGrpSpPr>
            <p:cNvPr id="57" name="Group 5">
              <a:extLst>
                <a:ext uri="{FF2B5EF4-FFF2-40B4-BE49-F238E27FC236}">
                  <a16:creationId xmlns:a16="http://schemas.microsoft.com/office/drawing/2014/main" id="{0639C837-9BAC-FCFF-9D0B-5249D05A0595}"/>
                </a:ext>
              </a:extLst>
            </p:cNvPr>
            <p:cNvGrpSpPr>
              <a:grpSpLocks/>
            </p:cNvGrpSpPr>
            <p:nvPr/>
          </p:nvGrpSpPr>
          <p:grpSpPr>
            <a:xfrm>
              <a:off x="4551250" y="5610087"/>
              <a:ext cx="991870" cy="294640"/>
              <a:chOff x="5754370" y="5689600"/>
              <a:chExt cx="991870" cy="294640"/>
            </a:xfrm>
          </p:grpSpPr>
          <p:sp>
            <p:nvSpPr>
              <p:cNvPr id="58" name="Rect 0">
                <a:extLst>
                  <a:ext uri="{FF2B5EF4-FFF2-40B4-BE49-F238E27FC236}">
                    <a16:creationId xmlns:a16="http://schemas.microsoft.com/office/drawing/2014/main" id="{22A06B4C-53E1-4D7C-BB79-107762E5D0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754370" y="5689600"/>
                <a:ext cx="991870" cy="294640"/>
              </a:xfrm>
              <a:prstGeom prst="roundRect">
                <a:avLst>
                  <a:gd name="adj" fmla="val 6505"/>
                </a:avLst>
              </a:prstGeom>
              <a:solidFill>
                <a:srgbClr val="727CF5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9" name="Rect 0">
                <a:extLst>
                  <a:ext uri="{FF2B5EF4-FFF2-40B4-BE49-F238E27FC236}">
                    <a16:creationId xmlns:a16="http://schemas.microsoft.com/office/drawing/2014/main" id="{B0E6776B-F548-6EF3-C16B-027DEEE25C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01690" y="5729605"/>
                <a:ext cx="767715" cy="24701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불러오기</a:t>
                </a:r>
                <a:endPara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60" name="Rect 0">
              <a:extLst>
                <a:ext uri="{FF2B5EF4-FFF2-40B4-BE49-F238E27FC236}">
                  <a16:creationId xmlns:a16="http://schemas.microsoft.com/office/drawing/2014/main" id="{BEFBBD68-2398-CA4E-C21C-D563AA0DF196}"/>
                </a:ext>
              </a:extLst>
            </p:cNvPr>
            <p:cNvSpPr txBox="1">
              <a:spLocks/>
            </p:cNvSpPr>
            <p:nvPr/>
          </p:nvSpPr>
          <p:spPr>
            <a:xfrm>
              <a:off x="4377260" y="2591932"/>
              <a:ext cx="1388745" cy="30924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4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ea typeface="맑은 고딕" charset="0"/>
                </a:rPr>
                <a:t>제품 정보 조회</a:t>
              </a:r>
              <a:endPara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Rect 0">
            <a:extLst>
              <a:ext uri="{FF2B5EF4-FFF2-40B4-BE49-F238E27FC236}">
                <a16:creationId xmlns:a16="http://schemas.microsoft.com/office/drawing/2014/main" id="{5BD81CD4-6910-18E1-47FF-257894FE1D95}"/>
              </a:ext>
            </a:extLst>
          </p:cNvPr>
          <p:cNvSpPr>
            <a:spLocks/>
          </p:cNvSpPr>
          <p:nvPr/>
        </p:nvSpPr>
        <p:spPr>
          <a:xfrm>
            <a:off x="2506834" y="3999864"/>
            <a:ext cx="95885" cy="10795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D1F5B167-186D-EFA1-0523-67C3297C7172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36D110CB-4C4C-91E8-35D8-E8EA00F89AC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C779D27C-DDA8-749F-4CFC-DC2BFC866A24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A9BA63A2-D188-5DE9-6E1B-0016A5F84F87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54" name="그룹 53">
                    <a:extLst>
                      <a:ext uri="{FF2B5EF4-FFF2-40B4-BE49-F238E27FC236}">
                        <a16:creationId xmlns:a16="http://schemas.microsoft.com/office/drawing/2014/main" id="{B82FF980-F383-60E3-896E-392810FE76F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63" name="그룹 62">
                      <a:extLst>
                        <a:ext uri="{FF2B5EF4-FFF2-40B4-BE49-F238E27FC236}">
                          <a16:creationId xmlns:a16="http://schemas.microsoft.com/office/drawing/2014/main" id="{EF8D6C86-42BF-7D9A-233C-9F21F80BD3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65" name="직사각형 64">
                        <a:extLst>
                          <a:ext uri="{FF2B5EF4-FFF2-40B4-BE49-F238E27FC236}">
                            <a16:creationId xmlns:a16="http://schemas.microsoft.com/office/drawing/2014/main" id="{4EE511D6-C6CD-228A-2A96-14476494F34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66" name="그룹 65">
                        <a:extLst>
                          <a:ext uri="{FF2B5EF4-FFF2-40B4-BE49-F238E27FC236}">
                            <a16:creationId xmlns:a16="http://schemas.microsoft.com/office/drawing/2014/main" id="{48A07E48-17BA-EB50-E0FD-DA47D5035A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67" name="직사각형 66">
                          <a:extLst>
                            <a:ext uri="{FF2B5EF4-FFF2-40B4-BE49-F238E27FC236}">
                              <a16:creationId xmlns:a16="http://schemas.microsoft.com/office/drawing/2014/main" id="{AE36C95D-A24C-591C-1ED9-FB98D5E7F44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8" name="그림 67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288E05B-2190-0AA2-D393-A51AB4E4A7C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9" name="그림 68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7CC771FA-9F36-2979-C941-37C24D61208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0" name="그림 69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E071747-D546-52AC-B0B2-36C5F0997A12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64" name="그림 63">
                      <a:extLst>
                        <a:ext uri="{FF2B5EF4-FFF2-40B4-BE49-F238E27FC236}">
                          <a16:creationId xmlns:a16="http://schemas.microsoft.com/office/drawing/2014/main" id="{62471B87-79ED-D1E3-EDDE-0D9091C92A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5" name="Rect 0">
                    <a:extLst>
                      <a:ext uri="{FF2B5EF4-FFF2-40B4-BE49-F238E27FC236}">
                        <a16:creationId xmlns:a16="http://schemas.microsoft.com/office/drawing/2014/main" id="{D3A3C577-5010-0FAB-61C9-824CBD33137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신청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자동발주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272AA08F-6407-FC11-62D7-6FCCF66C4A50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49" name="Rect 0">
                <a:extLst>
                  <a:ext uri="{FF2B5EF4-FFF2-40B4-BE49-F238E27FC236}">
                    <a16:creationId xmlns:a16="http://schemas.microsoft.com/office/drawing/2014/main" id="{25C12DFA-E699-87E7-6C4B-562A17ED8E7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0" name="Rect 0">
                <a:extLst>
                  <a:ext uri="{FF2B5EF4-FFF2-40B4-BE49-F238E27FC236}">
                    <a16:creationId xmlns:a16="http://schemas.microsoft.com/office/drawing/2014/main" id="{3820FD82-2C7B-AC90-F3B1-4FB94FC79F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7" name="Rect 0">
              <a:extLst>
                <a:ext uri="{FF2B5EF4-FFF2-40B4-BE49-F238E27FC236}">
                  <a16:creationId xmlns:a16="http://schemas.microsoft.com/office/drawing/2014/main" id="{203A5556-0C34-A99A-FCB5-C89836CA4FB8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968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77344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자동발주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주문 </a:t>
                      </a:r>
                      <a:r>
                        <a:rPr lang="en-US" altLang="ko-KR" sz="1100" b="1" dirty="0"/>
                        <a:t>· </a:t>
                      </a:r>
                      <a:r>
                        <a:rPr lang="ko-KR" altLang="en-US" sz="1100" b="1" dirty="0"/>
                        <a:t>거래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자동발주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자동발주 제품을 관리할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095846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자동발주 목록에 등록된 화면이며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저장 버튼을 통해 최종적으로 등록할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조회 후 자동발주 목록에 등록된 화면이며</a:t>
                      </a:r>
                      <a:r>
                        <a:rPr lang="en-US" altLang="ko-KR" sz="9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900" b="0" dirty="0"/>
                        <a:t>저장 버튼을 통해 최종적으로 자동발주 목록에 등록할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39BC8BC3-FE5B-3E8F-5DBF-4BF634BDDAA8}"/>
              </a:ext>
            </a:extLst>
          </p:cNvPr>
          <p:cNvGraphicFramePr>
            <a:graphicFrameLocks noGrp="1"/>
          </p:cNvGraphicFramePr>
          <p:nvPr/>
        </p:nvGraphicFramePr>
        <p:xfrm>
          <a:off x="1522420" y="2934030"/>
          <a:ext cx="6513600" cy="24153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600">
                  <a:extLst>
                    <a:ext uri="{9D8B030D-6E8A-4147-A177-3AD203B41FA5}">
                      <a16:colId xmlns:a16="http://schemas.microsoft.com/office/drawing/2014/main" val="45905424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1855476476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87897465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2877662478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260110777"/>
                    </a:ext>
                  </a:extLst>
                </a:gridCol>
                <a:gridCol w="1085600">
                  <a:extLst>
                    <a:ext uri="{9D8B030D-6E8A-4147-A177-3AD203B41FA5}">
                      <a16:colId xmlns:a16="http://schemas.microsoft.com/office/drawing/2014/main" val="3392894926"/>
                    </a:ext>
                  </a:extLst>
                </a:gridCol>
              </a:tblGrid>
              <a:tr h="3504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제품코드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제품명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자동발주기준 수량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자동발주 수량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단가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</a:rPr>
                        <a:t>주문예상 금액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103098"/>
                  </a:ext>
                </a:extLst>
              </a:tr>
              <a:tr h="2064914">
                <a:tc gridSpan="6">
                  <a:txBody>
                    <a:bodyPr/>
                    <a:lstStyle/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  <a:p>
                      <a:pPr algn="ctr" latinLnBrk="1"/>
                      <a:endParaRPr lang="en-US" altLang="ko-KR" sz="1400" dirty="0">
                        <a:solidFill>
                          <a:schemeClr val="bg2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문어다리 외 </a:t>
                      </a: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건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2023/11/27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126,000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승인대기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314194"/>
                  </a:ext>
                </a:extLst>
              </a:tr>
            </a:tbl>
          </a:graphicData>
        </a:graphic>
      </p:graphicFrame>
      <p:sp>
        <p:nvSpPr>
          <p:cNvPr id="25" name="Rect 0">
            <a:extLst>
              <a:ext uri="{FF2B5EF4-FFF2-40B4-BE49-F238E27FC236}">
                <a16:creationId xmlns:a16="http://schemas.microsoft.com/office/drawing/2014/main" id="{94A0E94F-A116-BED1-B1B0-E01D489F13DB}"/>
              </a:ext>
            </a:extLst>
          </p:cNvPr>
          <p:cNvSpPr>
            <a:spLocks/>
          </p:cNvSpPr>
          <p:nvPr/>
        </p:nvSpPr>
        <p:spPr>
          <a:xfrm>
            <a:off x="6877878" y="2512656"/>
            <a:ext cx="1188425" cy="294005"/>
          </a:xfrm>
          <a:prstGeom prst="roundRect">
            <a:avLst>
              <a:gd name="adj" fmla="val 6505"/>
            </a:avLst>
          </a:prstGeom>
          <a:solidFill>
            <a:srgbClr val="727CF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100" dirty="0">
                <a:latin typeface="맑은 고딕" charset="0"/>
                <a:ea typeface="맑은 고딕" charset="0"/>
              </a:rPr>
              <a:t>자동발주 등록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BAB37D0-F9D4-6551-C9C2-F5D3E25C39D0}"/>
              </a:ext>
            </a:extLst>
          </p:cNvPr>
          <p:cNvGrpSpPr/>
          <p:nvPr/>
        </p:nvGrpSpPr>
        <p:grpSpPr>
          <a:xfrm>
            <a:off x="1812067" y="3406060"/>
            <a:ext cx="6639507" cy="255076"/>
            <a:chOff x="2635885" y="3733996"/>
            <a:chExt cx="7624061" cy="376360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E766083-89E8-E130-3BBE-22C608128D11}"/>
                </a:ext>
              </a:extLst>
            </p:cNvPr>
            <p:cNvGrpSpPr/>
            <p:nvPr/>
          </p:nvGrpSpPr>
          <p:grpSpPr>
            <a:xfrm>
              <a:off x="2635885" y="3733996"/>
              <a:ext cx="7624061" cy="376360"/>
              <a:chOff x="2635885" y="3402525"/>
              <a:chExt cx="7624061" cy="376360"/>
            </a:xfrm>
          </p:grpSpPr>
          <p:sp>
            <p:nvSpPr>
              <p:cNvPr id="8" name="Rect 0">
                <a:extLst>
                  <a:ext uri="{FF2B5EF4-FFF2-40B4-BE49-F238E27FC236}">
                    <a16:creationId xmlns:a16="http://schemas.microsoft.com/office/drawing/2014/main" id="{53BF7CEC-6C88-7745-3685-0B586518D0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635885" y="3453765"/>
                <a:ext cx="690245" cy="301625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lang="en-US" altLang="ko-KR" sz="105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P005</a:t>
                </a:r>
                <a:endPara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9" name="Rect 0">
                <a:extLst>
                  <a:ext uri="{FF2B5EF4-FFF2-40B4-BE49-F238E27FC236}">
                    <a16:creationId xmlns:a16="http://schemas.microsoft.com/office/drawing/2014/main" id="{037E4411-A336-C322-388C-E3C4E1CE26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65151" y="3453130"/>
                <a:ext cx="690245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lang="ko-KR" altLang="en-US" sz="105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설탕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B927ED63-3333-D1F4-834E-E2FF223DF98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596464" y="3430967"/>
                <a:ext cx="690245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lang="en-US" altLang="ko-KR" sz="105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3,000</a:t>
                </a:r>
                <a:endParaRPr lang="ko-KR" altLang="en-US" sz="1050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E503CDD5-1650-AE02-112C-3AA494850C5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724208" y="3422007"/>
                <a:ext cx="834390" cy="301624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lang="en-US" altLang="ko-KR" sz="105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30,000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28" name="Group 5">
                <a:extLst>
                  <a:ext uri="{FF2B5EF4-FFF2-40B4-BE49-F238E27FC236}">
                    <a16:creationId xmlns:a16="http://schemas.microsoft.com/office/drawing/2014/main" id="{7BB02E99-5046-AB29-E0C4-9CDAF905A88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960436" y="3442333"/>
                <a:ext cx="1110615" cy="336552"/>
                <a:chOff x="4960436" y="3442333"/>
                <a:chExt cx="1110615" cy="336552"/>
              </a:xfrm>
            </p:grpSpPr>
            <p:pic>
              <p:nvPicPr>
                <p:cNvPr id="36" name="Picture ">
                  <a:extLst>
                    <a:ext uri="{FF2B5EF4-FFF2-40B4-BE49-F238E27FC236}">
                      <a16:creationId xmlns:a16="http://schemas.microsoft.com/office/drawing/2014/main" id="{E61C5191-9C73-84CD-26F5-4014023AC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85287"/>
                <a:stretch>
                  <a:fillRect/>
                </a:stretch>
              </p:blipFill>
              <p:spPr>
                <a:xfrm>
                  <a:off x="4960436" y="3442970"/>
                  <a:ext cx="662305" cy="335915"/>
                </a:xfrm>
                <a:prstGeom prst="rect">
                  <a:avLst/>
                </a:prstGeom>
                <a:noFill/>
              </p:spPr>
            </p:pic>
            <p:sp>
              <p:nvSpPr>
                <p:cNvPr id="37" name="Rect 0">
                  <a:extLst>
                    <a:ext uri="{FF2B5EF4-FFF2-40B4-BE49-F238E27FC236}">
                      <a16:creationId xmlns:a16="http://schemas.microsoft.com/office/drawing/2014/main" id="{BA7DED75-7FE9-6ECC-7EBA-5848B33F876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74597" y="3505063"/>
                  <a:ext cx="417233" cy="233053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r>
                    <a:rPr lang="en-US" altLang="ko-KR" sz="800" dirty="0">
                      <a:solidFill>
                        <a:schemeClr val="tx1"/>
                      </a:solidFill>
                      <a:latin typeface="맑은 고딕" charset="0"/>
                      <a:ea typeface="맑은 고딕" charset="0"/>
                    </a:rPr>
                    <a:t>10</a:t>
                  </a:r>
                  <a:endParaRPr lang="ko-KR" altLang="en-US" sz="14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pic>
              <p:nvPicPr>
                <p:cNvPr id="38" name="Picture ">
                  <a:extLst>
                    <a:ext uri="{FF2B5EF4-FFF2-40B4-BE49-F238E27FC236}">
                      <a16:creationId xmlns:a16="http://schemas.microsoft.com/office/drawing/2014/main" id="{9B19049C-50B2-7517-DC02-E38478BA4E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8809"/>
                <a:stretch>
                  <a:fillRect/>
                </a:stretch>
              </p:blipFill>
              <p:spPr>
                <a:xfrm>
                  <a:off x="5593531" y="3442333"/>
                  <a:ext cx="477520" cy="33528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29" name="Group 5">
                <a:extLst>
                  <a:ext uri="{FF2B5EF4-FFF2-40B4-BE49-F238E27FC236}">
                    <a16:creationId xmlns:a16="http://schemas.microsoft.com/office/drawing/2014/main" id="{3AB74917-0174-882C-8E65-93004C28347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6159500" y="3427730"/>
                <a:ext cx="1151255" cy="327660"/>
                <a:chOff x="6159500" y="3427730"/>
                <a:chExt cx="1151255" cy="327660"/>
              </a:xfrm>
            </p:grpSpPr>
            <p:pic>
              <p:nvPicPr>
                <p:cNvPr id="33" name="Picture ">
                  <a:extLst>
                    <a:ext uri="{FF2B5EF4-FFF2-40B4-BE49-F238E27FC236}">
                      <a16:creationId xmlns:a16="http://schemas.microsoft.com/office/drawing/2014/main" id="{A272E688-2BED-3A09-4029-8F5DBAFD94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85287"/>
                <a:stretch>
                  <a:fillRect/>
                </a:stretch>
              </p:blipFill>
              <p:spPr>
                <a:xfrm>
                  <a:off x="6159500" y="3428365"/>
                  <a:ext cx="685165" cy="327025"/>
                </a:xfrm>
                <a:prstGeom prst="rect">
                  <a:avLst/>
                </a:prstGeom>
                <a:noFill/>
              </p:spPr>
            </p:pic>
            <p:sp>
              <p:nvSpPr>
                <p:cNvPr id="34" name="Rect 0">
                  <a:extLst>
                    <a:ext uri="{FF2B5EF4-FFF2-40B4-BE49-F238E27FC236}">
                      <a16:creationId xmlns:a16="http://schemas.microsoft.com/office/drawing/2014/main" id="{4F05A2CE-EA51-5B4B-08E3-641DC33F62D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607175" y="3460115"/>
                  <a:ext cx="304165" cy="188595"/>
                </a:xfrm>
                <a:prstGeom prst="rect">
                  <a:avLst/>
                </a:prstGeom>
                <a:solidFill>
                  <a:schemeClr val="bg1"/>
                </a:solidFill>
                <a:ln w="12700" cap="flat" cmpd="sng">
                  <a:solidFill>
                    <a:schemeClr val="bg1"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pic>
              <p:nvPicPr>
                <p:cNvPr id="35" name="Picture ">
                  <a:extLst>
                    <a:ext uri="{FF2B5EF4-FFF2-40B4-BE49-F238E27FC236}">
                      <a16:creationId xmlns:a16="http://schemas.microsoft.com/office/drawing/2014/main" id="{03F65DCF-B4AB-A723-1EA1-6DBFF842B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88809"/>
                <a:stretch>
                  <a:fillRect/>
                </a:stretch>
              </p:blipFill>
              <p:spPr>
                <a:xfrm>
                  <a:off x="6816090" y="3427730"/>
                  <a:ext cx="494665" cy="327025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30" name="Group 5">
                <a:extLst>
                  <a:ext uri="{FF2B5EF4-FFF2-40B4-BE49-F238E27FC236}">
                    <a16:creationId xmlns:a16="http://schemas.microsoft.com/office/drawing/2014/main" id="{9E44461A-E163-26D0-390D-D583DF1C000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9685906" y="3402525"/>
                <a:ext cx="574040" cy="340588"/>
                <a:chOff x="9685906" y="3402525"/>
                <a:chExt cx="574040" cy="340588"/>
              </a:xfrm>
            </p:grpSpPr>
            <p:sp>
              <p:nvSpPr>
                <p:cNvPr id="31" name="Rect 0">
                  <a:extLst>
                    <a:ext uri="{FF2B5EF4-FFF2-40B4-BE49-F238E27FC236}">
                      <a16:creationId xmlns:a16="http://schemas.microsoft.com/office/drawing/2014/main" id="{A67F3E41-53C6-83CE-B344-6D3DD1F61158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685906" y="3432598"/>
                  <a:ext cx="574040" cy="294640"/>
                </a:xfrm>
                <a:prstGeom prst="roundRect">
                  <a:avLst>
                    <a:gd name="adj" fmla="val 6505"/>
                  </a:avLst>
                </a:prstGeom>
                <a:solidFill>
                  <a:srgbClr val="727CF5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32" name="Rect 0">
                  <a:extLst>
                    <a:ext uri="{FF2B5EF4-FFF2-40B4-BE49-F238E27FC236}">
                      <a16:creationId xmlns:a16="http://schemas.microsoft.com/office/drawing/2014/main" id="{D5929D46-C4BE-73FE-14F1-4CB2DA4969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746576" y="3402525"/>
                  <a:ext cx="483870" cy="340588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900" dirty="0" err="1">
                      <a:solidFill>
                        <a:schemeClr val="bg1"/>
                      </a:solidFill>
                      <a:latin typeface="맑은 고딕" charset="0"/>
                      <a:ea typeface="맑은 고딕" charset="0"/>
                    </a:rPr>
                    <a:t>저장</a:t>
                  </a:r>
                  <a:endParaRPr lang="ko-KR" altLang="en-US" sz="10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pic>
          <p:nvPicPr>
            <p:cNvPr id="7" name="Picture ">
              <a:extLst>
                <a:ext uri="{FF2B5EF4-FFF2-40B4-BE49-F238E27FC236}">
                  <a16:creationId xmlns:a16="http://schemas.microsoft.com/office/drawing/2014/main" id="{A75A108A-B0C3-9CD6-6EBF-86E09B7D1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2790" b="30000"/>
            <a:stretch>
              <a:fillRect/>
            </a:stretch>
          </p:blipFill>
          <p:spPr>
            <a:xfrm>
              <a:off x="3373120" y="3854321"/>
              <a:ext cx="318135" cy="215265"/>
            </a:xfrm>
            <a:prstGeom prst="rect">
              <a:avLst/>
            </a:prstGeom>
            <a:noFill/>
          </p:spPr>
        </p:pic>
      </p:grpSp>
      <p:sp>
        <p:nvSpPr>
          <p:cNvPr id="39" name="Rect 0">
            <a:extLst>
              <a:ext uri="{FF2B5EF4-FFF2-40B4-BE49-F238E27FC236}">
                <a16:creationId xmlns:a16="http://schemas.microsoft.com/office/drawing/2014/main" id="{C7ACFCDE-17F1-3CA5-F7B7-2924B20744DA}"/>
              </a:ext>
            </a:extLst>
          </p:cNvPr>
          <p:cNvSpPr>
            <a:spLocks/>
          </p:cNvSpPr>
          <p:nvPr/>
        </p:nvSpPr>
        <p:spPr>
          <a:xfrm>
            <a:off x="5159906" y="3443794"/>
            <a:ext cx="363353" cy="15795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10</a:t>
            </a:r>
            <a:endParaRPr lang="ko-KR" altLang="en-US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E27022A-09E5-B50F-D2EC-0FBA238F4051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23DB8DBA-9376-55A9-77DA-43644CDA2928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1F7BA364-F26B-A783-DA94-17FF60C6FC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EAE74075-A0A5-2B29-EE8D-857595807D6E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64406FFA-706A-0E9E-A6A5-713846C275E0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50" name="그룹 49">
                      <a:extLst>
                        <a:ext uri="{FF2B5EF4-FFF2-40B4-BE49-F238E27FC236}">
                          <a16:creationId xmlns:a16="http://schemas.microsoft.com/office/drawing/2014/main" id="{E6B0682A-CEE7-A3C6-6232-5CBEFDC143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52" name="직사각형 51">
                        <a:extLst>
                          <a:ext uri="{FF2B5EF4-FFF2-40B4-BE49-F238E27FC236}">
                            <a16:creationId xmlns:a16="http://schemas.microsoft.com/office/drawing/2014/main" id="{7A54718D-FE7D-0D41-E0C6-558F1B44AEB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53" name="그룹 52">
                        <a:extLst>
                          <a:ext uri="{FF2B5EF4-FFF2-40B4-BE49-F238E27FC236}">
                            <a16:creationId xmlns:a16="http://schemas.microsoft.com/office/drawing/2014/main" id="{686881DA-3EE9-D89D-4257-92B23B95A96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54" name="직사각형 53">
                          <a:extLst>
                            <a:ext uri="{FF2B5EF4-FFF2-40B4-BE49-F238E27FC236}">
                              <a16:creationId xmlns:a16="http://schemas.microsoft.com/office/drawing/2014/main" id="{5648CDD5-FFE4-B4C8-4BB6-192A257327E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55" name="그림 54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8AFE5D3-4FD9-84B5-AEBF-4305E2E805E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6" name="그림 55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1FDBD2E-63DD-0BA4-9908-338B695B93C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7" name="그림 56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13B5A29-DC55-0854-DDFE-558B8435832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51" name="그림 50">
                      <a:extLst>
                        <a:ext uri="{FF2B5EF4-FFF2-40B4-BE49-F238E27FC236}">
                          <a16:creationId xmlns:a16="http://schemas.microsoft.com/office/drawing/2014/main" id="{C66BC993-5927-D6B1-8D53-D405619E8F0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9" name="Rect 0">
                    <a:extLst>
                      <a:ext uri="{FF2B5EF4-FFF2-40B4-BE49-F238E27FC236}">
                        <a16:creationId xmlns:a16="http://schemas.microsoft.com/office/drawing/2014/main" id="{821A1195-3DE5-0E59-ADDD-541331A5F3C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246769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신청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발주 내역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자동발주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24252122-8DDE-3FB5-1F79-0DD95FC7721F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44" name="Rect 0">
                <a:extLst>
                  <a:ext uri="{FF2B5EF4-FFF2-40B4-BE49-F238E27FC236}">
                    <a16:creationId xmlns:a16="http://schemas.microsoft.com/office/drawing/2014/main" id="{5FD0D115-52E0-6918-0E26-1681596291C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5" name="Rect 0">
                <a:extLst>
                  <a:ext uri="{FF2B5EF4-FFF2-40B4-BE49-F238E27FC236}">
                    <a16:creationId xmlns:a16="http://schemas.microsoft.com/office/drawing/2014/main" id="{842F3F74-CC04-472E-2654-0B39462265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2" name="Rect 0">
              <a:extLst>
                <a:ext uri="{FF2B5EF4-FFF2-40B4-BE49-F238E27FC236}">
                  <a16:creationId xmlns:a16="http://schemas.microsoft.com/office/drawing/2014/main" id="{DB24EB66-194F-BF8A-8D53-6F030D586CDA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22678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조직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직원관리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직원들의 정보를 조회하고 관리할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가맹점에 소속된 직원을 조회할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87E70-7A82-AF40-B5AD-EE0BDC9378D7}"/>
              </a:ext>
            </a:extLst>
          </p:cNvPr>
          <p:cNvSpPr txBox="1"/>
          <p:nvPr/>
        </p:nvSpPr>
        <p:spPr>
          <a:xfrm>
            <a:off x="1935629" y="2450823"/>
            <a:ext cx="1236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직원관리</a:t>
            </a: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BB6F7F18-0E61-D039-6A04-81D1C33E7DE0}"/>
              </a:ext>
            </a:extLst>
          </p:cNvPr>
          <p:cNvSpPr txBox="1">
            <a:spLocks/>
          </p:cNvSpPr>
          <p:nvPr/>
        </p:nvSpPr>
        <p:spPr>
          <a:xfrm>
            <a:off x="7110142" y="6233876"/>
            <a:ext cx="478983" cy="2616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870EB35E-04D1-18B8-E18E-E2159535C55D}"/>
              </a:ext>
            </a:extLst>
          </p:cNvPr>
          <p:cNvSpPr txBox="1">
            <a:spLocks/>
          </p:cNvSpPr>
          <p:nvPr/>
        </p:nvSpPr>
        <p:spPr>
          <a:xfrm>
            <a:off x="7680251" y="6233876"/>
            <a:ext cx="478983" cy="2616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dirty="0">
                <a:latin typeface="맑은 고딕" charset="0"/>
                <a:ea typeface="맑은 고딕" charset="0"/>
              </a:rPr>
              <a:t>삭제</a:t>
            </a:r>
            <a:endParaRPr lang="ko-KR" altLang="en-US" sz="1100" b="0" i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6B74CE-6CB2-C21C-6224-1E8289483AC5}"/>
              </a:ext>
            </a:extLst>
          </p:cNvPr>
          <p:cNvGrpSpPr/>
          <p:nvPr/>
        </p:nvGrpSpPr>
        <p:grpSpPr>
          <a:xfrm>
            <a:off x="1935629" y="3022306"/>
            <a:ext cx="1942644" cy="2885512"/>
            <a:chOff x="1935629" y="3022306"/>
            <a:chExt cx="1942644" cy="288551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7B2843E-EBED-32AF-D7B5-C712DB8369D5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13" name="Rect 0">
                <a:extLst>
                  <a:ext uri="{FF2B5EF4-FFF2-40B4-BE49-F238E27FC236}">
                    <a16:creationId xmlns:a16="http://schemas.microsoft.com/office/drawing/2014/main" id="{98E6BAF6-8C22-61CB-6B6E-6D8A397713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7" name="Rect 0">
                <a:extLst>
                  <a:ext uri="{FF2B5EF4-FFF2-40B4-BE49-F238E27FC236}">
                    <a16:creationId xmlns:a16="http://schemas.microsoft.com/office/drawing/2014/main" id="{0C8ECF10-4B1A-7B65-50C0-FB0DB7539F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매니저</a:t>
                </a:r>
              </a:p>
            </p:txBody>
          </p:sp>
          <p:sp>
            <p:nvSpPr>
              <p:cNvPr id="19" name="Rect 0">
                <a:extLst>
                  <a:ext uri="{FF2B5EF4-FFF2-40B4-BE49-F238E27FC236}">
                    <a16:creationId xmlns:a16="http://schemas.microsoft.com/office/drawing/2014/main" id="{7A2F32C0-5AC9-A6B7-D67F-E8B2F0FF9F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24" name="그림 23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FE5E0FD5-29AB-225E-DC3D-EABFD86A3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99229DD5-C842-7501-0B9C-5434E852E4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EF6471B8-61F4-05D8-B81D-1DC236C04F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12" name="Rect 0">
              <a:extLst>
                <a:ext uri="{FF2B5EF4-FFF2-40B4-BE49-F238E27FC236}">
                  <a16:creationId xmlns:a16="http://schemas.microsoft.com/office/drawing/2014/main" id="{04FC7575-1DB6-D45B-7E6F-C606C83C0974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720DA9-64DD-9986-5A5A-2F6878AF2F15}"/>
              </a:ext>
            </a:extLst>
          </p:cNvPr>
          <p:cNvGrpSpPr/>
          <p:nvPr/>
        </p:nvGrpSpPr>
        <p:grpSpPr>
          <a:xfrm>
            <a:off x="4027122" y="3022306"/>
            <a:ext cx="1942644" cy="2885512"/>
            <a:chOff x="1935629" y="3022306"/>
            <a:chExt cx="1942644" cy="288551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420B561-6454-391D-DB90-379BA5121329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21" name="Rect 0">
                <a:extLst>
                  <a:ext uri="{FF2B5EF4-FFF2-40B4-BE49-F238E27FC236}">
                    <a16:creationId xmlns:a16="http://schemas.microsoft.com/office/drawing/2014/main" id="{1641BCA9-B8A9-5972-1799-5127CB523B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2" name="Rect 0">
                <a:extLst>
                  <a:ext uri="{FF2B5EF4-FFF2-40B4-BE49-F238E27FC236}">
                    <a16:creationId xmlns:a16="http://schemas.microsoft.com/office/drawing/2014/main" id="{1883832D-2F4D-6004-2658-3B6C3931D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A6CE78EF-F271-2E80-D272-4C8C3C0F47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42" name="그림 41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781C6383-E5B8-2B8D-FA9F-C27FBF656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43" name="Rect 0">
                <a:extLst>
                  <a:ext uri="{FF2B5EF4-FFF2-40B4-BE49-F238E27FC236}">
                    <a16:creationId xmlns:a16="http://schemas.microsoft.com/office/drawing/2014/main" id="{5014EAFC-DADD-330B-0DC4-7710F9A50A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44" name="Rect 0">
                <a:extLst>
                  <a:ext uri="{FF2B5EF4-FFF2-40B4-BE49-F238E27FC236}">
                    <a16:creationId xmlns:a16="http://schemas.microsoft.com/office/drawing/2014/main" id="{37D3E020-ABB9-799A-7806-A9C151182B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20" name="Rect 0">
              <a:extLst>
                <a:ext uri="{FF2B5EF4-FFF2-40B4-BE49-F238E27FC236}">
                  <a16:creationId xmlns:a16="http://schemas.microsoft.com/office/drawing/2014/main" id="{21B02289-1043-B663-B983-EB54DFC8EBC3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FDDB46-4D8D-0C23-6FD8-45BEB2691744}"/>
              </a:ext>
            </a:extLst>
          </p:cNvPr>
          <p:cNvGrpSpPr/>
          <p:nvPr/>
        </p:nvGrpSpPr>
        <p:grpSpPr>
          <a:xfrm>
            <a:off x="6118615" y="3022306"/>
            <a:ext cx="1942644" cy="2885512"/>
            <a:chOff x="1935629" y="3022306"/>
            <a:chExt cx="1942644" cy="28855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A53D7C6-6245-5FA8-5C88-0BBA7B25B5B2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48" name="Rect 0">
                <a:extLst>
                  <a:ext uri="{FF2B5EF4-FFF2-40B4-BE49-F238E27FC236}">
                    <a16:creationId xmlns:a16="http://schemas.microsoft.com/office/drawing/2014/main" id="{E00F548A-C5C3-C6E4-9380-266C010F0E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Rect 0">
                <a:extLst>
                  <a:ext uri="{FF2B5EF4-FFF2-40B4-BE49-F238E27FC236}">
                    <a16:creationId xmlns:a16="http://schemas.microsoft.com/office/drawing/2014/main" id="{0FCE56FB-CFA7-9C4E-A757-ADB6E1CAF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50" name="Rect 0">
                <a:extLst>
                  <a:ext uri="{FF2B5EF4-FFF2-40B4-BE49-F238E27FC236}">
                    <a16:creationId xmlns:a16="http://schemas.microsoft.com/office/drawing/2014/main" id="{ED605B9C-7756-968F-898E-DCAE071D65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51" name="그림 50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7959FF3C-C21F-AF4A-250E-B6A383CFB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52" name="Rect 0">
                <a:extLst>
                  <a:ext uri="{FF2B5EF4-FFF2-40B4-BE49-F238E27FC236}">
                    <a16:creationId xmlns:a16="http://schemas.microsoft.com/office/drawing/2014/main" id="{6AA91877-4031-0822-237E-4A827A1642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53" name="Rect 0">
                <a:extLst>
                  <a:ext uri="{FF2B5EF4-FFF2-40B4-BE49-F238E27FC236}">
                    <a16:creationId xmlns:a16="http://schemas.microsoft.com/office/drawing/2014/main" id="{0ABE1896-4891-2261-C286-DC4C1093F2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47" name="Rect 0">
              <a:extLst>
                <a:ext uri="{FF2B5EF4-FFF2-40B4-BE49-F238E27FC236}">
                  <a16:creationId xmlns:a16="http://schemas.microsoft.com/office/drawing/2014/main" id="{26F86F47-389C-19B7-0294-050DAFF35D1C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3595870F-860B-46DF-4640-557AB76DC00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5CBAA89-D561-E1C7-10B0-BFEED438479C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C4379EEA-27CC-7147-D4AA-F70629693792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id="{CC4C76EE-E339-0FF0-35D5-E2B0BB6C96C0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57" name="그룹 56">
                    <a:extLst>
                      <a:ext uri="{FF2B5EF4-FFF2-40B4-BE49-F238E27FC236}">
                        <a16:creationId xmlns:a16="http://schemas.microsoft.com/office/drawing/2014/main" id="{7DCBEA85-3C78-B138-9BA7-7186AC9F5AC4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59" name="그룹 58">
                      <a:extLst>
                        <a:ext uri="{FF2B5EF4-FFF2-40B4-BE49-F238E27FC236}">
                          <a16:creationId xmlns:a16="http://schemas.microsoft.com/office/drawing/2014/main" id="{16D05B7F-B27E-D433-19F9-829FE5C1428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61" name="직사각형 60">
                        <a:extLst>
                          <a:ext uri="{FF2B5EF4-FFF2-40B4-BE49-F238E27FC236}">
                            <a16:creationId xmlns:a16="http://schemas.microsoft.com/office/drawing/2014/main" id="{BB146346-B688-320C-6192-4BEE71C3C21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62" name="그룹 61">
                        <a:extLst>
                          <a:ext uri="{FF2B5EF4-FFF2-40B4-BE49-F238E27FC236}">
                            <a16:creationId xmlns:a16="http://schemas.microsoft.com/office/drawing/2014/main" id="{C8E197A2-E806-E646-CDA6-7F314FAEA69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63" name="직사각형 62">
                          <a:extLst>
                            <a:ext uri="{FF2B5EF4-FFF2-40B4-BE49-F238E27FC236}">
                              <a16:creationId xmlns:a16="http://schemas.microsoft.com/office/drawing/2014/main" id="{969E8AD7-75D7-CBD7-870B-452F80FE1EC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4" name="그림 63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D46E04C-371B-BCD8-3A2B-57B995A5F37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5" name="그림 64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D4FBD0C-E7FF-956D-FC0A-2E162D94D6D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6" name="그림 65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36A1345-35B3-7F53-8DE0-307A62474D6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60" name="그림 59">
                      <a:extLst>
                        <a:ext uri="{FF2B5EF4-FFF2-40B4-BE49-F238E27FC236}">
                          <a16:creationId xmlns:a16="http://schemas.microsoft.com/office/drawing/2014/main" id="{96ACD25F-62F2-9EBC-A640-FCB02037FB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8" name="Rect 0">
                    <a:extLst>
                      <a:ext uri="{FF2B5EF4-FFF2-40B4-BE49-F238E27FC236}">
                        <a16:creationId xmlns:a16="http://schemas.microsoft.com/office/drawing/2014/main" id="{287CFB42-222E-124B-E06A-AE65D766B7B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139047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직원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근태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A8FE73A-F7B8-84A7-A61D-13BC24B1ABB6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41" name="Rect 0">
                <a:extLst>
                  <a:ext uri="{FF2B5EF4-FFF2-40B4-BE49-F238E27FC236}">
                    <a16:creationId xmlns:a16="http://schemas.microsoft.com/office/drawing/2014/main" id="{E33C145D-6B6C-A159-F616-840328C668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>
                <a:extLst>
                  <a:ext uri="{FF2B5EF4-FFF2-40B4-BE49-F238E27FC236}">
                    <a16:creationId xmlns:a16="http://schemas.microsoft.com/office/drawing/2014/main" id="{0A580BBF-CD05-6E42-E496-CD11F525B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4" name="Rect 0">
              <a:extLst>
                <a:ext uri="{FF2B5EF4-FFF2-40B4-BE49-F238E27FC236}">
                  <a16:creationId xmlns:a16="http://schemas.microsoft.com/office/drawing/2014/main" id="{3C088708-E9A4-7572-0E48-3EDF2175C5F8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117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9135202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조직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직원관리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직원들의 정보를 등록할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089725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신규 직원에 대한 정보를 입력할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87E70-7A82-AF40-B5AD-EE0BDC9378D7}"/>
              </a:ext>
            </a:extLst>
          </p:cNvPr>
          <p:cNvSpPr txBox="1"/>
          <p:nvPr/>
        </p:nvSpPr>
        <p:spPr>
          <a:xfrm>
            <a:off x="1935629" y="2450823"/>
            <a:ext cx="1236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직원관리</a:t>
            </a: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BB6F7F18-0E61-D039-6A04-81D1C33E7DE0}"/>
              </a:ext>
            </a:extLst>
          </p:cNvPr>
          <p:cNvSpPr txBox="1">
            <a:spLocks/>
          </p:cNvSpPr>
          <p:nvPr/>
        </p:nvSpPr>
        <p:spPr>
          <a:xfrm>
            <a:off x="7110142" y="6233876"/>
            <a:ext cx="478983" cy="2616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870EB35E-04D1-18B8-E18E-E2159535C55D}"/>
              </a:ext>
            </a:extLst>
          </p:cNvPr>
          <p:cNvSpPr txBox="1">
            <a:spLocks/>
          </p:cNvSpPr>
          <p:nvPr/>
        </p:nvSpPr>
        <p:spPr>
          <a:xfrm>
            <a:off x="7680251" y="6233876"/>
            <a:ext cx="478983" cy="2616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dirty="0">
                <a:latin typeface="맑은 고딕" charset="0"/>
                <a:ea typeface="맑은 고딕" charset="0"/>
              </a:rPr>
              <a:t>삭제</a:t>
            </a:r>
            <a:endParaRPr lang="ko-KR" altLang="en-US" sz="1100" b="0" i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6B74CE-6CB2-C21C-6224-1E8289483AC5}"/>
              </a:ext>
            </a:extLst>
          </p:cNvPr>
          <p:cNvGrpSpPr/>
          <p:nvPr/>
        </p:nvGrpSpPr>
        <p:grpSpPr>
          <a:xfrm>
            <a:off x="1935629" y="3022306"/>
            <a:ext cx="1942644" cy="2885512"/>
            <a:chOff x="1935629" y="3022306"/>
            <a:chExt cx="1942644" cy="288551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7B2843E-EBED-32AF-D7B5-C712DB8369D5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13" name="Rect 0">
                <a:extLst>
                  <a:ext uri="{FF2B5EF4-FFF2-40B4-BE49-F238E27FC236}">
                    <a16:creationId xmlns:a16="http://schemas.microsoft.com/office/drawing/2014/main" id="{98E6BAF6-8C22-61CB-6B6E-6D8A397713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7" name="Rect 0">
                <a:extLst>
                  <a:ext uri="{FF2B5EF4-FFF2-40B4-BE49-F238E27FC236}">
                    <a16:creationId xmlns:a16="http://schemas.microsoft.com/office/drawing/2014/main" id="{0C8ECF10-4B1A-7B65-50C0-FB0DB7539F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19" name="Rect 0">
                <a:extLst>
                  <a:ext uri="{FF2B5EF4-FFF2-40B4-BE49-F238E27FC236}">
                    <a16:creationId xmlns:a16="http://schemas.microsoft.com/office/drawing/2014/main" id="{7A2F32C0-5AC9-A6B7-D67F-E8B2F0FF9F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24" name="그림 23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FE5E0FD5-29AB-225E-DC3D-EABFD86A3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99229DD5-C842-7501-0B9C-5434E852E4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EF6471B8-61F4-05D8-B81D-1DC236C04F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12" name="Rect 0">
              <a:extLst>
                <a:ext uri="{FF2B5EF4-FFF2-40B4-BE49-F238E27FC236}">
                  <a16:creationId xmlns:a16="http://schemas.microsoft.com/office/drawing/2014/main" id="{04FC7575-1DB6-D45B-7E6F-C606C83C0974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720DA9-64DD-9986-5A5A-2F6878AF2F15}"/>
              </a:ext>
            </a:extLst>
          </p:cNvPr>
          <p:cNvGrpSpPr/>
          <p:nvPr/>
        </p:nvGrpSpPr>
        <p:grpSpPr>
          <a:xfrm>
            <a:off x="4027122" y="3022306"/>
            <a:ext cx="1942644" cy="2885512"/>
            <a:chOff x="1935629" y="3022306"/>
            <a:chExt cx="1942644" cy="288551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420B561-6454-391D-DB90-379BA5121329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21" name="Rect 0">
                <a:extLst>
                  <a:ext uri="{FF2B5EF4-FFF2-40B4-BE49-F238E27FC236}">
                    <a16:creationId xmlns:a16="http://schemas.microsoft.com/office/drawing/2014/main" id="{1641BCA9-B8A9-5972-1799-5127CB523B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2" name="Rect 0">
                <a:extLst>
                  <a:ext uri="{FF2B5EF4-FFF2-40B4-BE49-F238E27FC236}">
                    <a16:creationId xmlns:a16="http://schemas.microsoft.com/office/drawing/2014/main" id="{1883832D-2F4D-6004-2658-3B6C3931D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A6CE78EF-F271-2E80-D272-4C8C3C0F47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42" name="그림 41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781C6383-E5B8-2B8D-FA9F-C27FBF656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43" name="Rect 0">
                <a:extLst>
                  <a:ext uri="{FF2B5EF4-FFF2-40B4-BE49-F238E27FC236}">
                    <a16:creationId xmlns:a16="http://schemas.microsoft.com/office/drawing/2014/main" id="{5014EAFC-DADD-330B-0DC4-7710F9A50A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44" name="Rect 0">
                <a:extLst>
                  <a:ext uri="{FF2B5EF4-FFF2-40B4-BE49-F238E27FC236}">
                    <a16:creationId xmlns:a16="http://schemas.microsoft.com/office/drawing/2014/main" id="{37D3E020-ABB9-799A-7806-A9C151182B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20" name="Rect 0">
              <a:extLst>
                <a:ext uri="{FF2B5EF4-FFF2-40B4-BE49-F238E27FC236}">
                  <a16:creationId xmlns:a16="http://schemas.microsoft.com/office/drawing/2014/main" id="{21B02289-1043-B663-B983-EB54DFC8EBC3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FDDB46-4D8D-0C23-6FD8-45BEB2691744}"/>
              </a:ext>
            </a:extLst>
          </p:cNvPr>
          <p:cNvGrpSpPr/>
          <p:nvPr/>
        </p:nvGrpSpPr>
        <p:grpSpPr>
          <a:xfrm>
            <a:off x="6118615" y="3022306"/>
            <a:ext cx="1942644" cy="2885512"/>
            <a:chOff x="1935629" y="3022306"/>
            <a:chExt cx="1942644" cy="28855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A53D7C6-6245-5FA8-5C88-0BBA7B25B5B2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48" name="Rect 0">
                <a:extLst>
                  <a:ext uri="{FF2B5EF4-FFF2-40B4-BE49-F238E27FC236}">
                    <a16:creationId xmlns:a16="http://schemas.microsoft.com/office/drawing/2014/main" id="{E00F548A-C5C3-C6E4-9380-266C010F0E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Rect 0">
                <a:extLst>
                  <a:ext uri="{FF2B5EF4-FFF2-40B4-BE49-F238E27FC236}">
                    <a16:creationId xmlns:a16="http://schemas.microsoft.com/office/drawing/2014/main" id="{0FCE56FB-CFA7-9C4E-A757-ADB6E1CAF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50" name="Rect 0">
                <a:extLst>
                  <a:ext uri="{FF2B5EF4-FFF2-40B4-BE49-F238E27FC236}">
                    <a16:creationId xmlns:a16="http://schemas.microsoft.com/office/drawing/2014/main" id="{ED605B9C-7756-968F-898E-DCAE071D65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51" name="그림 50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7959FF3C-C21F-AF4A-250E-B6A383CFB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52" name="Rect 0">
                <a:extLst>
                  <a:ext uri="{FF2B5EF4-FFF2-40B4-BE49-F238E27FC236}">
                    <a16:creationId xmlns:a16="http://schemas.microsoft.com/office/drawing/2014/main" id="{6AA91877-4031-0822-237E-4A827A1642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53" name="Rect 0">
                <a:extLst>
                  <a:ext uri="{FF2B5EF4-FFF2-40B4-BE49-F238E27FC236}">
                    <a16:creationId xmlns:a16="http://schemas.microsoft.com/office/drawing/2014/main" id="{0ABE1896-4891-2261-C286-DC4C1093F2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47" name="Rect 0">
              <a:extLst>
                <a:ext uri="{FF2B5EF4-FFF2-40B4-BE49-F238E27FC236}">
                  <a16:creationId xmlns:a16="http://schemas.microsoft.com/office/drawing/2014/main" id="{26F86F47-389C-19B7-0294-050DAFF35D1C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A6F95CA-2E87-A9EF-E327-E05C1F5FAC72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5D84C79-EE0A-BD1B-43CE-35C065C77E8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F6502BBF-0E29-65D9-F9C1-0BE613482E76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1C773A6F-7B1B-1F35-5B2E-E60C991ECA26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B1328312-7827-ECDA-312F-D14CBFEF4167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FF8A1281-F967-C4F1-96FF-0F84906DCE3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4F4D078F-DD0E-390F-B614-B3D08E3C67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03F86708-6715-93CD-FC8A-852A313E845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94" name="직사각형 93">
                          <a:extLst>
                            <a:ext uri="{FF2B5EF4-FFF2-40B4-BE49-F238E27FC236}">
                              <a16:creationId xmlns:a16="http://schemas.microsoft.com/office/drawing/2014/main" id="{E0550560-9408-8F71-58ED-2B1C69CC37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95" name="그림 94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66F3A1C6-3163-A8B6-D7FD-4100AE1B86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6" name="그림 95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7C203A2-0155-A11D-645D-F6100F6C53B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BACEB82-EDF1-8161-9E85-6A9A720A31C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91" name="그림 90">
                      <a:extLst>
                        <a:ext uri="{FF2B5EF4-FFF2-40B4-BE49-F238E27FC236}">
                          <a16:creationId xmlns:a16="http://schemas.microsoft.com/office/drawing/2014/main" id="{5D8B9747-1742-AF0B-BA1D-43A22C59257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9" name="Rect 0">
                    <a:extLst>
                      <a:ext uri="{FF2B5EF4-FFF2-40B4-BE49-F238E27FC236}">
                        <a16:creationId xmlns:a16="http://schemas.microsoft.com/office/drawing/2014/main" id="{7FB230B2-36B7-FF3B-5547-27CA7E621DA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139047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직원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근태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01C89353-80F9-B35B-4C0B-529BEF90E020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84" name="Rect 0">
                <a:extLst>
                  <a:ext uri="{FF2B5EF4-FFF2-40B4-BE49-F238E27FC236}">
                    <a16:creationId xmlns:a16="http://schemas.microsoft.com/office/drawing/2014/main" id="{A912323C-1627-4C4C-99DF-D6A793EAFE1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5" name="Rect 0">
                <a:extLst>
                  <a:ext uri="{FF2B5EF4-FFF2-40B4-BE49-F238E27FC236}">
                    <a16:creationId xmlns:a16="http://schemas.microsoft.com/office/drawing/2014/main" id="{BDB83D68-5403-1B11-354A-C36EFFC592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92B60B32-C6DA-B9BF-94E7-57EE321A7529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0662753-C120-9F23-12F2-EDC9FB99B692}"/>
              </a:ext>
            </a:extLst>
          </p:cNvPr>
          <p:cNvGrpSpPr/>
          <p:nvPr/>
        </p:nvGrpSpPr>
        <p:grpSpPr>
          <a:xfrm>
            <a:off x="2766312" y="1396114"/>
            <a:ext cx="3662045" cy="4904105"/>
            <a:chOff x="2849680" y="1580997"/>
            <a:chExt cx="3662045" cy="490410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FA55DDA-4D46-BB5E-B605-463641E46ECF}"/>
                </a:ext>
              </a:extLst>
            </p:cNvPr>
            <p:cNvGrpSpPr/>
            <p:nvPr/>
          </p:nvGrpSpPr>
          <p:grpSpPr>
            <a:xfrm>
              <a:off x="2849680" y="1580997"/>
              <a:ext cx="3662045" cy="4904105"/>
              <a:chOff x="4169410" y="1851660"/>
              <a:chExt cx="3662045" cy="4904105"/>
            </a:xfrm>
          </p:grpSpPr>
          <p:sp>
            <p:nvSpPr>
              <p:cNvPr id="10" name="Rect 0">
                <a:extLst>
                  <a:ext uri="{FF2B5EF4-FFF2-40B4-BE49-F238E27FC236}">
                    <a16:creationId xmlns:a16="http://schemas.microsoft.com/office/drawing/2014/main" id="{3427938F-5794-7148-AA90-166C419996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69410" y="1851660"/>
                <a:ext cx="3662045" cy="4904105"/>
              </a:xfrm>
              <a:prstGeom prst="roundRect">
                <a:avLst>
                  <a:gd name="adj" fmla="val 1350"/>
                </a:avLst>
              </a:prstGeom>
              <a:solidFill>
                <a:schemeClr val="bg1"/>
              </a:solidFill>
              <a:ln w="12700" cap="flat" cmpd="sng">
                <a:solidFill>
                  <a:schemeClr val="bg1">
                    <a:lumMod val="9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1" name="Rect 0">
                <a:extLst>
                  <a:ext uri="{FF2B5EF4-FFF2-40B4-BE49-F238E27FC236}">
                    <a16:creationId xmlns:a16="http://schemas.microsoft.com/office/drawing/2014/main" id="{B008F1A9-840A-254C-3953-7C14FD5C47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4530" y="1953260"/>
                <a:ext cx="798617" cy="26161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직원</a:t>
                </a:r>
                <a:r>
                  <a:rPr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1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등록</a:t>
                </a:r>
                <a:endParaRPr lang="ko-KR" alt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4" name="Rect 0">
                <a:extLst>
                  <a:ext uri="{FF2B5EF4-FFF2-40B4-BE49-F238E27FC236}">
                    <a16:creationId xmlns:a16="http://schemas.microsoft.com/office/drawing/2014/main" id="{8440FEC5-1D8F-30D2-64EF-F24BE03D6F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2955" y="1915795"/>
                <a:ext cx="307340" cy="34036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600">
                    <a:solidFill>
                      <a:schemeClr val="bg1">
                        <a:lumMod val="65000"/>
                      </a:schemeClr>
                    </a:solidFill>
                    <a:latin typeface="맑은 고딕" charset="0"/>
                    <a:ea typeface="맑은 고딕" charset="0"/>
                  </a:rPr>
                  <a:t>x</a:t>
                </a:r>
                <a:endParaRPr lang="ko-KR" altLang="en-US" sz="1600">
                  <a:solidFill>
                    <a:schemeClr val="bg1">
                      <a:lumMod val="6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28" name="Rect 0">
                <a:extLst>
                  <a:ext uri="{FF2B5EF4-FFF2-40B4-BE49-F238E27FC236}">
                    <a16:creationId xmlns:a16="http://schemas.microsoft.com/office/drawing/2014/main" id="{E1A2354D-FF41-AECF-2B80-B025B8EA99C2}"/>
                  </a:ext>
                </a:extLst>
              </p:cNvPr>
              <p:cNvCxnSpPr/>
              <p:nvPr/>
            </p:nvCxnSpPr>
            <p:spPr>
              <a:xfrm>
                <a:off x="4573905" y="2302510"/>
                <a:ext cx="2800985" cy="1270"/>
              </a:xfrm>
              <a:prstGeom prst="line">
                <a:avLst/>
              </a:prstGeom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 0">
                <a:extLst>
                  <a:ext uri="{FF2B5EF4-FFF2-40B4-BE49-F238E27FC236}">
                    <a16:creationId xmlns:a16="http://schemas.microsoft.com/office/drawing/2014/main" id="{9D1BD4CC-87E8-6500-F53C-CEB055E072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5645" y="3596640"/>
                <a:ext cx="1054100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직원명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0" name="Rect 0">
                <a:extLst>
                  <a:ext uri="{FF2B5EF4-FFF2-40B4-BE49-F238E27FC236}">
                    <a16:creationId xmlns:a16="http://schemas.microsoft.com/office/drawing/2014/main" id="{DBB167B3-79A2-47ED-1426-872B1150BE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06695" y="3567430"/>
                <a:ext cx="1927860" cy="29718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 dirty="0"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31" name="Rect 0">
                <a:extLst>
                  <a:ext uri="{FF2B5EF4-FFF2-40B4-BE49-F238E27FC236}">
                    <a16:creationId xmlns:a16="http://schemas.microsoft.com/office/drawing/2014/main" id="{49D06EE1-FECE-A5EB-756C-62844E2C9BC8}"/>
                  </a:ext>
                </a:extLst>
              </p:cNvPr>
              <p:cNvCxnSpPr/>
              <p:nvPr/>
            </p:nvCxnSpPr>
            <p:spPr>
              <a:xfrm>
                <a:off x="4594829" y="6059870"/>
                <a:ext cx="2738120" cy="3810"/>
              </a:xfrm>
              <a:prstGeom prst="line">
                <a:avLst/>
              </a:prstGeom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 0">
                <a:extLst>
                  <a:ext uri="{FF2B5EF4-FFF2-40B4-BE49-F238E27FC236}">
                    <a16:creationId xmlns:a16="http://schemas.microsoft.com/office/drawing/2014/main" id="{721E899C-4594-7DD6-2722-8E0B95E67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5645" y="4444463"/>
                <a:ext cx="1054100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연락처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7" name="Rect 0">
                <a:extLst>
                  <a:ext uri="{FF2B5EF4-FFF2-40B4-BE49-F238E27FC236}">
                    <a16:creationId xmlns:a16="http://schemas.microsoft.com/office/drawing/2014/main" id="{D49FADEA-928F-BD79-3DA3-9862FCA590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06695" y="4031713"/>
                <a:ext cx="1927860" cy="29718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Rect 0">
                <a:extLst>
                  <a:ext uri="{FF2B5EF4-FFF2-40B4-BE49-F238E27FC236}">
                    <a16:creationId xmlns:a16="http://schemas.microsoft.com/office/drawing/2014/main" id="{335EF9BB-35E2-5ABE-F635-5E7D45A862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3740" y="4064098"/>
                <a:ext cx="743585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생년월일</a:t>
                </a:r>
                <a:endPara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Rect 0">
                <a:extLst>
                  <a:ext uri="{FF2B5EF4-FFF2-40B4-BE49-F238E27FC236}">
                    <a16:creationId xmlns:a16="http://schemas.microsoft.com/office/drawing/2014/main" id="{E14EBD23-5018-EC4A-2C63-439ECEA76A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02250" y="4408268"/>
                <a:ext cx="1927860" cy="29718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0" name="Rect 0">
                <a:extLst>
                  <a:ext uri="{FF2B5EF4-FFF2-40B4-BE49-F238E27FC236}">
                    <a16:creationId xmlns:a16="http://schemas.microsoft.com/office/drawing/2014/main" id="{6113F214-6A77-6117-5B51-F854FA58F1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03520" y="4765138"/>
                <a:ext cx="1927860" cy="29718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1" name="Rect 0">
                <a:extLst>
                  <a:ext uri="{FF2B5EF4-FFF2-40B4-BE49-F238E27FC236}">
                    <a16:creationId xmlns:a16="http://schemas.microsoft.com/office/drawing/2014/main" id="{99E7897A-20DA-0F59-34DA-B18D8D70BE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8345" y="4778473"/>
                <a:ext cx="743585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급여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>
                <a:extLst>
                  <a:ext uri="{FF2B5EF4-FFF2-40B4-BE49-F238E27FC236}">
                    <a16:creationId xmlns:a16="http://schemas.microsoft.com/office/drawing/2014/main" id="{BFEA7B88-F163-A510-B691-57A28A8CC9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03520" y="5130898"/>
                <a:ext cx="1927860" cy="29718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>
                <a:extLst>
                  <a:ext uri="{FF2B5EF4-FFF2-40B4-BE49-F238E27FC236}">
                    <a16:creationId xmlns:a16="http://schemas.microsoft.com/office/drawing/2014/main" id="{10C5870F-83FA-B132-03CF-0E2C6F35F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8345" y="5163283"/>
                <a:ext cx="743585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직책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6" name="Rect 0">
                <a:extLst>
                  <a:ext uri="{FF2B5EF4-FFF2-40B4-BE49-F238E27FC236}">
                    <a16:creationId xmlns:a16="http://schemas.microsoft.com/office/drawing/2014/main" id="{BBED6B45-FE29-E2E4-00C2-124A8B88E16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82285" y="2430145"/>
                <a:ext cx="667385" cy="676275"/>
              </a:xfrm>
              <a:prstGeom prst="ellipse">
                <a:avLst/>
              </a:prstGeom>
              <a:solidFill>
                <a:schemeClr val="bg1">
                  <a:lumMod val="85000"/>
                  <a:lumOff val="0"/>
                </a:schemeClr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57" name="Group 5">
                <a:extLst>
                  <a:ext uri="{FF2B5EF4-FFF2-40B4-BE49-F238E27FC236}">
                    <a16:creationId xmlns:a16="http://schemas.microsoft.com/office/drawing/2014/main" id="{E10F6F12-9862-71FE-43E9-AC72D05A761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814570" y="3224530"/>
                <a:ext cx="2266950" cy="255905"/>
                <a:chOff x="4814570" y="3224530"/>
                <a:chExt cx="2266950" cy="255905"/>
              </a:xfrm>
            </p:grpSpPr>
            <p:sp>
              <p:nvSpPr>
                <p:cNvPr id="58" name="Rect 0">
                  <a:extLst>
                    <a:ext uri="{FF2B5EF4-FFF2-40B4-BE49-F238E27FC236}">
                      <a16:creationId xmlns:a16="http://schemas.microsoft.com/office/drawing/2014/main" id="{C11F89CE-B78B-CC68-949B-1B329013A0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11825" y="3224530"/>
                  <a:ext cx="1369695" cy="250825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00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선택한 파일 없음</a:t>
                  </a:r>
                  <a:endParaRPr lang="ko-KR" altLang="en-US"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59" name="Rect 0">
                  <a:extLst>
                    <a:ext uri="{FF2B5EF4-FFF2-40B4-BE49-F238E27FC236}">
                      <a16:creationId xmlns:a16="http://schemas.microsoft.com/office/drawing/2014/main" id="{848B4616-AC39-057E-38EC-C5228678D9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06645" y="3228975"/>
                  <a:ext cx="763905" cy="24765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00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파일 선택</a:t>
                  </a:r>
                  <a:endParaRPr lang="ko-KR" altLang="en-US"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0" name="Rect 0">
                  <a:extLst>
                    <a:ext uri="{FF2B5EF4-FFF2-40B4-BE49-F238E27FC236}">
                      <a16:creationId xmlns:a16="http://schemas.microsoft.com/office/drawing/2014/main" id="{AB222370-86D9-570C-A492-E970202670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14570" y="3228975"/>
                  <a:ext cx="2215515" cy="251460"/>
                </a:xfrm>
                <a:prstGeom prst="roundRect">
                  <a:avLst>
                    <a:gd name="adj" fmla="val 4937"/>
                  </a:avLst>
                </a:prstGeom>
                <a:noFill/>
                <a:ln w="9525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61" name="Rect 0">
                <a:extLst>
                  <a:ext uri="{FF2B5EF4-FFF2-40B4-BE49-F238E27FC236}">
                    <a16:creationId xmlns:a16="http://schemas.microsoft.com/office/drawing/2014/main" id="{D385886E-AFFB-37BE-C5B9-353049CBE3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9775" y="5527773"/>
                <a:ext cx="743585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첨부파일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62" name="Group 5">
                <a:extLst>
                  <a:ext uri="{FF2B5EF4-FFF2-40B4-BE49-F238E27FC236}">
                    <a16:creationId xmlns:a16="http://schemas.microsoft.com/office/drawing/2014/main" id="{2B264FA2-4EB5-028B-9DA4-62F9300F054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284190" y="5508088"/>
                <a:ext cx="2196745" cy="253706"/>
                <a:chOff x="5284190" y="5508088"/>
                <a:chExt cx="2196745" cy="253706"/>
              </a:xfrm>
            </p:grpSpPr>
            <p:sp>
              <p:nvSpPr>
                <p:cNvPr id="63" name="Rect 0">
                  <a:extLst>
                    <a:ext uri="{FF2B5EF4-FFF2-40B4-BE49-F238E27FC236}">
                      <a16:creationId xmlns:a16="http://schemas.microsoft.com/office/drawing/2014/main" id="{16E0B0BD-22B9-7C04-2227-157E626EE5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11240" y="5508088"/>
                  <a:ext cx="1369695" cy="246380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00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선택한 파일 없음</a:t>
                  </a:r>
                  <a:endParaRPr lang="ko-KR" altLang="en-US"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4" name="Rect 0">
                  <a:extLst>
                    <a:ext uri="{FF2B5EF4-FFF2-40B4-BE49-F238E27FC236}">
                      <a16:creationId xmlns:a16="http://schemas.microsoft.com/office/drawing/2014/main" id="{759023EC-F8DD-C41E-66A7-39B5BAD4DC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00675" y="5512533"/>
                  <a:ext cx="751205" cy="2463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00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파일 선택</a:t>
                  </a:r>
                  <a:endParaRPr lang="ko-KR" altLang="en-US"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5" name="Rect 0">
                  <a:extLst>
                    <a:ext uri="{FF2B5EF4-FFF2-40B4-BE49-F238E27FC236}">
                      <a16:creationId xmlns:a16="http://schemas.microsoft.com/office/drawing/2014/main" id="{E31CB7E2-E099-EF13-6B47-B1661EF1A6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284190" y="5510334"/>
                  <a:ext cx="1936750" cy="251460"/>
                </a:xfrm>
                <a:prstGeom prst="roundRect">
                  <a:avLst>
                    <a:gd name="adj" fmla="val 4937"/>
                  </a:avLst>
                </a:prstGeom>
                <a:noFill/>
                <a:ln w="9525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sp>
          <p:nvSpPr>
            <p:cNvPr id="69" name="Rect 0">
              <a:extLst>
                <a:ext uri="{FF2B5EF4-FFF2-40B4-BE49-F238E27FC236}">
                  <a16:creationId xmlns:a16="http://schemas.microsoft.com/office/drawing/2014/main" id="{5C254A8B-5AC8-74B9-CA0D-38BE82976B03}"/>
                </a:ext>
              </a:extLst>
            </p:cNvPr>
            <p:cNvSpPr>
              <a:spLocks/>
            </p:cNvSpPr>
            <p:nvPr/>
          </p:nvSpPr>
          <p:spPr>
            <a:xfrm>
              <a:off x="4742866" y="5886825"/>
              <a:ext cx="623570" cy="291465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0" name="Rect 0">
              <a:extLst>
                <a:ext uri="{FF2B5EF4-FFF2-40B4-BE49-F238E27FC236}">
                  <a16:creationId xmlns:a16="http://schemas.microsoft.com/office/drawing/2014/main" id="{89E35AF2-D0DA-6584-AF21-F7E6017F149E}"/>
                </a:ext>
              </a:extLst>
            </p:cNvPr>
            <p:cNvSpPr txBox="1">
              <a:spLocks/>
            </p:cNvSpPr>
            <p:nvPr/>
          </p:nvSpPr>
          <p:spPr>
            <a:xfrm>
              <a:off x="4826051" y="5899525"/>
              <a:ext cx="508000" cy="247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취소</a:t>
              </a:r>
              <a:endParaRPr lang="ko-KR" altLang="en-US" sz="100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Rect 0">
              <a:extLst>
                <a:ext uri="{FF2B5EF4-FFF2-40B4-BE49-F238E27FC236}">
                  <a16:creationId xmlns:a16="http://schemas.microsoft.com/office/drawing/2014/main" id="{8BFC43F5-4AF0-32E6-3B12-7FE4EA0E7F37}"/>
                </a:ext>
              </a:extLst>
            </p:cNvPr>
            <p:cNvSpPr>
              <a:spLocks/>
            </p:cNvSpPr>
            <p:nvPr/>
          </p:nvSpPr>
          <p:spPr>
            <a:xfrm>
              <a:off x="3965344" y="5896453"/>
              <a:ext cx="623570" cy="291465"/>
            </a:xfrm>
            <a:prstGeom prst="roundRect">
              <a:avLst>
                <a:gd name="adj" fmla="val 6505"/>
              </a:avLst>
            </a:prstGeom>
            <a:solidFill>
              <a:schemeClr val="bg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2" name="Rect 0">
              <a:extLst>
                <a:ext uri="{FF2B5EF4-FFF2-40B4-BE49-F238E27FC236}">
                  <a16:creationId xmlns:a16="http://schemas.microsoft.com/office/drawing/2014/main" id="{41BB2B3D-B12C-574F-0D11-4E8FF20B1928}"/>
                </a:ext>
              </a:extLst>
            </p:cNvPr>
            <p:cNvSpPr txBox="1">
              <a:spLocks/>
            </p:cNvSpPr>
            <p:nvPr/>
          </p:nvSpPr>
          <p:spPr>
            <a:xfrm>
              <a:off x="4049164" y="5926298"/>
              <a:ext cx="508000" cy="247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 dirty="0" err="1">
                  <a:solidFill>
                    <a:schemeClr val="bg1">
                      <a:lumMod val="65000"/>
                    </a:schemeClr>
                  </a:solidFill>
                  <a:latin typeface="맑은 고딕" charset="0"/>
                  <a:ea typeface="맑은 고딕" charset="0"/>
                </a:rPr>
                <a:t>저장</a:t>
              </a:r>
              <a:endParaRPr lang="ko-KR" altLang="en-US" sz="10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69393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952848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조직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직원관리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소속 직원의 상세 정보를 확인할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832469"/>
              </p:ext>
            </p:extLst>
          </p:nvPr>
        </p:nvGraphicFramePr>
        <p:xfrm>
          <a:off x="8512044" y="142242"/>
          <a:ext cx="3679954" cy="48228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직원에 대한 상세 정보를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상세정보 페이지에서 직원 정보 수정으로 이동할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87E70-7A82-AF40-B5AD-EE0BDC9378D7}"/>
              </a:ext>
            </a:extLst>
          </p:cNvPr>
          <p:cNvSpPr txBox="1"/>
          <p:nvPr/>
        </p:nvSpPr>
        <p:spPr>
          <a:xfrm>
            <a:off x="1935629" y="2450823"/>
            <a:ext cx="1236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직원관리</a:t>
            </a: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BB6F7F18-0E61-D039-6A04-81D1C33E7DE0}"/>
              </a:ext>
            </a:extLst>
          </p:cNvPr>
          <p:cNvSpPr txBox="1">
            <a:spLocks/>
          </p:cNvSpPr>
          <p:nvPr/>
        </p:nvSpPr>
        <p:spPr>
          <a:xfrm>
            <a:off x="7110142" y="6233876"/>
            <a:ext cx="478983" cy="2616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870EB35E-04D1-18B8-E18E-E2159535C55D}"/>
              </a:ext>
            </a:extLst>
          </p:cNvPr>
          <p:cNvSpPr txBox="1">
            <a:spLocks/>
          </p:cNvSpPr>
          <p:nvPr/>
        </p:nvSpPr>
        <p:spPr>
          <a:xfrm>
            <a:off x="7680251" y="6233876"/>
            <a:ext cx="478983" cy="2616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dirty="0">
                <a:latin typeface="맑은 고딕" charset="0"/>
                <a:ea typeface="맑은 고딕" charset="0"/>
              </a:rPr>
              <a:t>삭제</a:t>
            </a:r>
            <a:endParaRPr lang="ko-KR" altLang="en-US" sz="1100" b="0" i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6B74CE-6CB2-C21C-6224-1E8289483AC5}"/>
              </a:ext>
            </a:extLst>
          </p:cNvPr>
          <p:cNvGrpSpPr/>
          <p:nvPr/>
        </p:nvGrpSpPr>
        <p:grpSpPr>
          <a:xfrm>
            <a:off x="1935629" y="3022306"/>
            <a:ext cx="1942644" cy="2885512"/>
            <a:chOff x="1935629" y="3022306"/>
            <a:chExt cx="1942644" cy="288551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7B2843E-EBED-32AF-D7B5-C712DB8369D5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13" name="Rect 0">
                <a:extLst>
                  <a:ext uri="{FF2B5EF4-FFF2-40B4-BE49-F238E27FC236}">
                    <a16:creationId xmlns:a16="http://schemas.microsoft.com/office/drawing/2014/main" id="{98E6BAF6-8C22-61CB-6B6E-6D8A397713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7" name="Rect 0">
                <a:extLst>
                  <a:ext uri="{FF2B5EF4-FFF2-40B4-BE49-F238E27FC236}">
                    <a16:creationId xmlns:a16="http://schemas.microsoft.com/office/drawing/2014/main" id="{0C8ECF10-4B1A-7B65-50C0-FB0DB7539F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19" name="Rect 0">
                <a:extLst>
                  <a:ext uri="{FF2B5EF4-FFF2-40B4-BE49-F238E27FC236}">
                    <a16:creationId xmlns:a16="http://schemas.microsoft.com/office/drawing/2014/main" id="{7A2F32C0-5AC9-A6B7-D67F-E8B2F0FF9F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24" name="그림 23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FE5E0FD5-29AB-225E-DC3D-EABFD86A3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99229DD5-C842-7501-0B9C-5434E852E4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EF6471B8-61F4-05D8-B81D-1DC236C04F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12" name="Rect 0">
              <a:extLst>
                <a:ext uri="{FF2B5EF4-FFF2-40B4-BE49-F238E27FC236}">
                  <a16:creationId xmlns:a16="http://schemas.microsoft.com/office/drawing/2014/main" id="{04FC7575-1DB6-D45B-7E6F-C606C83C0974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720DA9-64DD-9986-5A5A-2F6878AF2F15}"/>
              </a:ext>
            </a:extLst>
          </p:cNvPr>
          <p:cNvGrpSpPr/>
          <p:nvPr/>
        </p:nvGrpSpPr>
        <p:grpSpPr>
          <a:xfrm>
            <a:off x="4027122" y="3022306"/>
            <a:ext cx="1942644" cy="2885512"/>
            <a:chOff x="1935629" y="3022306"/>
            <a:chExt cx="1942644" cy="288551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420B561-6454-391D-DB90-379BA5121329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21" name="Rect 0">
                <a:extLst>
                  <a:ext uri="{FF2B5EF4-FFF2-40B4-BE49-F238E27FC236}">
                    <a16:creationId xmlns:a16="http://schemas.microsoft.com/office/drawing/2014/main" id="{1641BCA9-B8A9-5972-1799-5127CB523B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2" name="Rect 0">
                <a:extLst>
                  <a:ext uri="{FF2B5EF4-FFF2-40B4-BE49-F238E27FC236}">
                    <a16:creationId xmlns:a16="http://schemas.microsoft.com/office/drawing/2014/main" id="{1883832D-2F4D-6004-2658-3B6C3931D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A6CE78EF-F271-2E80-D272-4C8C3C0F47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42" name="그림 41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781C6383-E5B8-2B8D-FA9F-C27FBF656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43" name="Rect 0">
                <a:extLst>
                  <a:ext uri="{FF2B5EF4-FFF2-40B4-BE49-F238E27FC236}">
                    <a16:creationId xmlns:a16="http://schemas.microsoft.com/office/drawing/2014/main" id="{5014EAFC-DADD-330B-0DC4-7710F9A50A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44" name="Rect 0">
                <a:extLst>
                  <a:ext uri="{FF2B5EF4-FFF2-40B4-BE49-F238E27FC236}">
                    <a16:creationId xmlns:a16="http://schemas.microsoft.com/office/drawing/2014/main" id="{37D3E020-ABB9-799A-7806-A9C151182B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20" name="Rect 0">
              <a:extLst>
                <a:ext uri="{FF2B5EF4-FFF2-40B4-BE49-F238E27FC236}">
                  <a16:creationId xmlns:a16="http://schemas.microsoft.com/office/drawing/2014/main" id="{21B02289-1043-B663-B983-EB54DFC8EBC3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FDDB46-4D8D-0C23-6FD8-45BEB2691744}"/>
              </a:ext>
            </a:extLst>
          </p:cNvPr>
          <p:cNvGrpSpPr/>
          <p:nvPr/>
        </p:nvGrpSpPr>
        <p:grpSpPr>
          <a:xfrm>
            <a:off x="6118615" y="3022306"/>
            <a:ext cx="1942644" cy="2885512"/>
            <a:chOff x="1935629" y="3022306"/>
            <a:chExt cx="1942644" cy="28855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A53D7C6-6245-5FA8-5C88-0BBA7B25B5B2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48" name="Rect 0">
                <a:extLst>
                  <a:ext uri="{FF2B5EF4-FFF2-40B4-BE49-F238E27FC236}">
                    <a16:creationId xmlns:a16="http://schemas.microsoft.com/office/drawing/2014/main" id="{E00F548A-C5C3-C6E4-9380-266C010F0E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Rect 0">
                <a:extLst>
                  <a:ext uri="{FF2B5EF4-FFF2-40B4-BE49-F238E27FC236}">
                    <a16:creationId xmlns:a16="http://schemas.microsoft.com/office/drawing/2014/main" id="{0FCE56FB-CFA7-9C4E-A757-ADB6E1CAF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50" name="Rect 0">
                <a:extLst>
                  <a:ext uri="{FF2B5EF4-FFF2-40B4-BE49-F238E27FC236}">
                    <a16:creationId xmlns:a16="http://schemas.microsoft.com/office/drawing/2014/main" id="{ED605B9C-7756-968F-898E-DCAE071D65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51" name="그림 50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7959FF3C-C21F-AF4A-250E-B6A383CFB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52" name="Rect 0">
                <a:extLst>
                  <a:ext uri="{FF2B5EF4-FFF2-40B4-BE49-F238E27FC236}">
                    <a16:creationId xmlns:a16="http://schemas.microsoft.com/office/drawing/2014/main" id="{6AA91877-4031-0822-237E-4A827A1642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53" name="Rect 0">
                <a:extLst>
                  <a:ext uri="{FF2B5EF4-FFF2-40B4-BE49-F238E27FC236}">
                    <a16:creationId xmlns:a16="http://schemas.microsoft.com/office/drawing/2014/main" id="{0ABE1896-4891-2261-C286-DC4C1093F2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47" name="Rect 0">
              <a:extLst>
                <a:ext uri="{FF2B5EF4-FFF2-40B4-BE49-F238E27FC236}">
                  <a16:creationId xmlns:a16="http://schemas.microsoft.com/office/drawing/2014/main" id="{26F86F47-389C-19B7-0294-050DAFF35D1C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Rect 0">
            <a:extLst>
              <a:ext uri="{FF2B5EF4-FFF2-40B4-BE49-F238E27FC236}">
                <a16:creationId xmlns:a16="http://schemas.microsoft.com/office/drawing/2014/main" id="{5C254A8B-5AC8-74B9-CA0D-38BE82976B03}"/>
              </a:ext>
            </a:extLst>
          </p:cNvPr>
          <p:cNvSpPr>
            <a:spLocks/>
          </p:cNvSpPr>
          <p:nvPr/>
        </p:nvSpPr>
        <p:spPr>
          <a:xfrm>
            <a:off x="4766392" y="6069005"/>
            <a:ext cx="623570" cy="291465"/>
          </a:xfrm>
          <a:prstGeom prst="roundRect">
            <a:avLst>
              <a:gd name="adj" fmla="val 6505"/>
            </a:avLst>
          </a:prstGeom>
          <a:solidFill>
            <a:srgbClr val="727CF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0" name="Rect 0">
            <a:extLst>
              <a:ext uri="{FF2B5EF4-FFF2-40B4-BE49-F238E27FC236}">
                <a16:creationId xmlns:a16="http://schemas.microsoft.com/office/drawing/2014/main" id="{89E35AF2-D0DA-6584-AF21-F7E6017F149E}"/>
              </a:ext>
            </a:extLst>
          </p:cNvPr>
          <p:cNvSpPr txBox="1">
            <a:spLocks/>
          </p:cNvSpPr>
          <p:nvPr/>
        </p:nvSpPr>
        <p:spPr>
          <a:xfrm>
            <a:off x="4849577" y="6081705"/>
            <a:ext cx="508000" cy="2476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>
                <a:solidFill>
                  <a:schemeClr val="bg1"/>
                </a:solidFill>
                <a:latin typeface="맑은 고딕" charset="0"/>
                <a:ea typeface="맑은 고딕" charset="0"/>
              </a:rPr>
              <a:t>취소</a:t>
            </a:r>
            <a:endParaRPr lang="ko-KR" altLang="en-US" sz="10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1" name="Rect 0">
            <a:extLst>
              <a:ext uri="{FF2B5EF4-FFF2-40B4-BE49-F238E27FC236}">
                <a16:creationId xmlns:a16="http://schemas.microsoft.com/office/drawing/2014/main" id="{8BFC43F5-4AF0-32E6-3B12-7FE4EA0E7F37}"/>
              </a:ext>
            </a:extLst>
          </p:cNvPr>
          <p:cNvSpPr>
            <a:spLocks/>
          </p:cNvSpPr>
          <p:nvPr/>
        </p:nvSpPr>
        <p:spPr>
          <a:xfrm>
            <a:off x="3988870" y="6078633"/>
            <a:ext cx="623570" cy="291465"/>
          </a:xfrm>
          <a:prstGeom prst="roundRect">
            <a:avLst>
              <a:gd name="adj" fmla="val 6505"/>
            </a:avLst>
          </a:prstGeom>
          <a:solidFill>
            <a:schemeClr val="bg2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72" name="Rect 0">
            <a:extLst>
              <a:ext uri="{FF2B5EF4-FFF2-40B4-BE49-F238E27FC236}">
                <a16:creationId xmlns:a16="http://schemas.microsoft.com/office/drawing/2014/main" id="{41BB2B3D-B12C-574F-0D11-4E8FF20B1928}"/>
              </a:ext>
            </a:extLst>
          </p:cNvPr>
          <p:cNvSpPr txBox="1">
            <a:spLocks/>
          </p:cNvSpPr>
          <p:nvPr/>
        </p:nvSpPr>
        <p:spPr>
          <a:xfrm>
            <a:off x="4072690" y="6108478"/>
            <a:ext cx="508000" cy="24765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저장</a:t>
            </a:r>
            <a:endParaRPr lang="ko-KR" altLang="en-US" sz="100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D0EE9E50-B03F-6424-29BB-A14168059185}"/>
              </a:ext>
            </a:extLst>
          </p:cNvPr>
          <p:cNvGrpSpPr/>
          <p:nvPr/>
        </p:nvGrpSpPr>
        <p:grpSpPr>
          <a:xfrm>
            <a:off x="2388398" y="2717004"/>
            <a:ext cx="5291853" cy="3085898"/>
            <a:chOff x="2571429" y="2961620"/>
            <a:chExt cx="5291853" cy="3085898"/>
          </a:xfrm>
        </p:grpSpPr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96E33BD9-BD0A-2D12-3DC4-B0B83FA4750D}"/>
                </a:ext>
              </a:extLst>
            </p:cNvPr>
            <p:cNvSpPr>
              <a:spLocks/>
            </p:cNvSpPr>
            <p:nvPr/>
          </p:nvSpPr>
          <p:spPr>
            <a:xfrm>
              <a:off x="2571429" y="2961620"/>
              <a:ext cx="5291853" cy="3085898"/>
            </a:xfrm>
            <a:prstGeom prst="roundRect">
              <a:avLst>
                <a:gd name="adj" fmla="val 1350"/>
              </a:avLst>
            </a:prstGeom>
            <a:solidFill>
              <a:schemeClr val="bg1"/>
            </a:solidFill>
            <a:ln w="12700" cap="flat" cmpd="sng">
              <a:solidFill>
                <a:schemeClr val="bg1">
                  <a:lumMod val="9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34" name="그림 33" descr="그림, 스케치, 클립아트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23BAD198-983D-AA04-00ED-E6D0EF389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0126" y="3658900"/>
              <a:ext cx="1634667" cy="1863520"/>
            </a:xfrm>
            <a:prstGeom prst="rect">
              <a:avLst/>
            </a:prstGeom>
          </p:spPr>
        </p:pic>
        <p:sp>
          <p:nvSpPr>
            <p:cNvPr id="68" name="Rect 0">
              <a:extLst>
                <a:ext uri="{FF2B5EF4-FFF2-40B4-BE49-F238E27FC236}">
                  <a16:creationId xmlns:a16="http://schemas.microsoft.com/office/drawing/2014/main" id="{BD2EF63C-AD06-8274-6059-FBF815065491}"/>
                </a:ext>
              </a:extLst>
            </p:cNvPr>
            <p:cNvSpPr txBox="1">
              <a:spLocks/>
            </p:cNvSpPr>
            <p:nvPr/>
          </p:nvSpPr>
          <p:spPr>
            <a:xfrm>
              <a:off x="4795330" y="3355878"/>
              <a:ext cx="1632585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직원명</a:t>
              </a: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:</a:t>
              </a:r>
              <a:r>
                <a:rPr 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김지윤</a:t>
              </a:r>
            </a:p>
          </p:txBody>
        </p:sp>
        <p:sp>
          <p:nvSpPr>
            <p:cNvPr id="73" name="Rect 0">
              <a:extLst>
                <a:ext uri="{FF2B5EF4-FFF2-40B4-BE49-F238E27FC236}">
                  <a16:creationId xmlns:a16="http://schemas.microsoft.com/office/drawing/2014/main" id="{C84BCE07-F4CF-29FB-0DF5-BECBC92703B0}"/>
                </a:ext>
              </a:extLst>
            </p:cNvPr>
            <p:cNvSpPr txBox="1">
              <a:spLocks/>
            </p:cNvSpPr>
            <p:nvPr/>
          </p:nvSpPr>
          <p:spPr>
            <a:xfrm>
              <a:off x="4795330" y="3657219"/>
              <a:ext cx="1632585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가맹점 코드 </a:t>
              </a:r>
              <a:r>
                <a:rPr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:</a:t>
              </a:r>
              <a:r>
                <a:rPr 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A001</a:t>
              </a:r>
              <a:endParaRPr lang="ko-KR" alt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4" name="Rect 0">
              <a:extLst>
                <a:ext uri="{FF2B5EF4-FFF2-40B4-BE49-F238E27FC236}">
                  <a16:creationId xmlns:a16="http://schemas.microsoft.com/office/drawing/2014/main" id="{55D4FFB9-910C-1746-E834-840E32D1CF09}"/>
                </a:ext>
              </a:extLst>
            </p:cNvPr>
            <p:cNvSpPr txBox="1">
              <a:spLocks/>
            </p:cNvSpPr>
            <p:nvPr/>
          </p:nvSpPr>
          <p:spPr>
            <a:xfrm>
              <a:off x="4783156" y="3951882"/>
              <a:ext cx="1632585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직원 코드 </a:t>
              </a:r>
              <a:r>
                <a:rPr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:</a:t>
              </a:r>
              <a:r>
                <a:rPr 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DEA001</a:t>
              </a:r>
              <a:endParaRPr lang="ko-KR" alt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5" name="Rect 0">
              <a:extLst>
                <a:ext uri="{FF2B5EF4-FFF2-40B4-BE49-F238E27FC236}">
                  <a16:creationId xmlns:a16="http://schemas.microsoft.com/office/drawing/2014/main" id="{25DA0BE1-5A57-FE9C-78B4-01405B5A595A}"/>
                </a:ext>
              </a:extLst>
            </p:cNvPr>
            <p:cNvSpPr txBox="1">
              <a:spLocks/>
            </p:cNvSpPr>
            <p:nvPr/>
          </p:nvSpPr>
          <p:spPr>
            <a:xfrm>
              <a:off x="4783155" y="4264701"/>
              <a:ext cx="1632585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생년월일 </a:t>
              </a:r>
              <a:r>
                <a:rPr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:</a:t>
              </a:r>
              <a:r>
                <a:rPr 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1996. 03. 16</a:t>
              </a:r>
              <a:endParaRPr lang="ko-KR" alt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6" name="Rect 0">
              <a:extLst>
                <a:ext uri="{FF2B5EF4-FFF2-40B4-BE49-F238E27FC236}">
                  <a16:creationId xmlns:a16="http://schemas.microsoft.com/office/drawing/2014/main" id="{F294A105-13BC-317D-0756-D81D180818E9}"/>
                </a:ext>
              </a:extLst>
            </p:cNvPr>
            <p:cNvSpPr txBox="1">
              <a:spLocks/>
            </p:cNvSpPr>
            <p:nvPr/>
          </p:nvSpPr>
          <p:spPr>
            <a:xfrm>
              <a:off x="4779088" y="4557565"/>
              <a:ext cx="2195599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연락처 </a:t>
              </a:r>
              <a:r>
                <a:rPr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:</a:t>
              </a:r>
              <a:r>
                <a:rPr 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010 – 2975 - 8725</a:t>
              </a:r>
              <a:endParaRPr lang="ko-KR" alt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7" name="Rect 0">
              <a:extLst>
                <a:ext uri="{FF2B5EF4-FFF2-40B4-BE49-F238E27FC236}">
                  <a16:creationId xmlns:a16="http://schemas.microsoft.com/office/drawing/2014/main" id="{13230323-DA3E-CF1B-46F1-0B94E91A3054}"/>
                </a:ext>
              </a:extLst>
            </p:cNvPr>
            <p:cNvSpPr txBox="1">
              <a:spLocks/>
            </p:cNvSpPr>
            <p:nvPr/>
          </p:nvSpPr>
          <p:spPr>
            <a:xfrm>
              <a:off x="4790959" y="4869857"/>
              <a:ext cx="2195599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직책 </a:t>
              </a:r>
              <a:r>
                <a:rPr lang="en-US" altLang="ko-KR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아르바이트</a:t>
              </a:r>
            </a:p>
          </p:txBody>
        </p:sp>
        <p:sp>
          <p:nvSpPr>
            <p:cNvPr id="78" name="Rect 0">
              <a:extLst>
                <a:ext uri="{FF2B5EF4-FFF2-40B4-BE49-F238E27FC236}">
                  <a16:creationId xmlns:a16="http://schemas.microsoft.com/office/drawing/2014/main" id="{79CE0E93-5FBA-11C6-7848-89666563668D}"/>
                </a:ext>
              </a:extLst>
            </p:cNvPr>
            <p:cNvSpPr txBox="1">
              <a:spLocks/>
            </p:cNvSpPr>
            <p:nvPr/>
          </p:nvSpPr>
          <p:spPr>
            <a:xfrm>
              <a:off x="4800809" y="5159865"/>
              <a:ext cx="2195599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급여 </a:t>
              </a:r>
              <a:r>
                <a:rPr lang="en-US" altLang="ko-KR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: 1,000,000 </a:t>
              </a: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원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04F7F00-7C8F-FAA4-9916-23F1C25F8270}"/>
                </a:ext>
              </a:extLst>
            </p:cNvPr>
            <p:cNvSpPr txBox="1"/>
            <p:nvPr/>
          </p:nvSpPr>
          <p:spPr>
            <a:xfrm>
              <a:off x="2677401" y="3096334"/>
              <a:ext cx="123640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/>
                <a:t>직원 상세정보</a:t>
              </a:r>
            </a:p>
          </p:txBody>
        </p:sp>
        <p:cxnSp>
          <p:nvCxnSpPr>
            <p:cNvPr id="81" name="Rect 0">
              <a:extLst>
                <a:ext uri="{FF2B5EF4-FFF2-40B4-BE49-F238E27FC236}">
                  <a16:creationId xmlns:a16="http://schemas.microsoft.com/office/drawing/2014/main" id="{207F7EF8-75DC-47DB-822F-CEF8F2942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83718" y="3317947"/>
              <a:ext cx="4767931" cy="27260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 0">
              <a:extLst>
                <a:ext uri="{FF2B5EF4-FFF2-40B4-BE49-F238E27FC236}">
                  <a16:creationId xmlns:a16="http://schemas.microsoft.com/office/drawing/2014/main" id="{3CFC08D8-C645-E5B4-37D8-4B66F9DECF74}"/>
                </a:ext>
              </a:extLst>
            </p:cNvPr>
            <p:cNvSpPr>
              <a:spLocks/>
            </p:cNvSpPr>
            <p:nvPr/>
          </p:nvSpPr>
          <p:spPr>
            <a:xfrm>
              <a:off x="4908544" y="5534575"/>
              <a:ext cx="659544" cy="27947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9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보건증</a:t>
              </a:r>
            </a:p>
          </p:txBody>
        </p:sp>
        <p:sp>
          <p:nvSpPr>
            <p:cNvPr id="84" name="Rect 0">
              <a:extLst>
                <a:ext uri="{FF2B5EF4-FFF2-40B4-BE49-F238E27FC236}">
                  <a16:creationId xmlns:a16="http://schemas.microsoft.com/office/drawing/2014/main" id="{5C6E641F-AC92-BB72-A2A8-14A6822B5689}"/>
                </a:ext>
              </a:extLst>
            </p:cNvPr>
            <p:cNvSpPr>
              <a:spLocks/>
            </p:cNvSpPr>
            <p:nvPr/>
          </p:nvSpPr>
          <p:spPr>
            <a:xfrm>
              <a:off x="5766228" y="5520426"/>
              <a:ext cx="659544" cy="27947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9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이력서</a:t>
              </a:r>
            </a:p>
          </p:txBody>
        </p:sp>
      </p:grpSp>
      <p:sp>
        <p:nvSpPr>
          <p:cNvPr id="86" name="Rect 0">
            <a:extLst>
              <a:ext uri="{FF2B5EF4-FFF2-40B4-BE49-F238E27FC236}">
                <a16:creationId xmlns:a16="http://schemas.microsoft.com/office/drawing/2014/main" id="{2A2C46DE-2D79-B50B-5F23-CA206376EFDC}"/>
              </a:ext>
            </a:extLst>
          </p:cNvPr>
          <p:cNvSpPr>
            <a:spLocks/>
          </p:cNvSpPr>
          <p:nvPr/>
        </p:nvSpPr>
        <p:spPr>
          <a:xfrm>
            <a:off x="6422535" y="2826911"/>
            <a:ext cx="946084" cy="20263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9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rPr>
              <a:t>직원 정보 수정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B8A6B8-A8F4-E273-7F80-1E2FE5C33C46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8EE53D8A-A477-7B91-EF8D-F7CD6CA5D8D5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813DC9A1-87CD-19DA-AADC-A3A79D411984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57" name="그룹 56">
                  <a:extLst>
                    <a:ext uri="{FF2B5EF4-FFF2-40B4-BE49-F238E27FC236}">
                      <a16:creationId xmlns:a16="http://schemas.microsoft.com/office/drawing/2014/main" id="{6E28590D-1E3D-597C-A14F-5C574AD6BEF4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59" name="그룹 58">
                    <a:extLst>
                      <a:ext uri="{FF2B5EF4-FFF2-40B4-BE49-F238E27FC236}">
                        <a16:creationId xmlns:a16="http://schemas.microsoft.com/office/drawing/2014/main" id="{C6FD8B6A-AADC-AF7F-8A3E-FA54FDE7F37B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61" name="그룹 60">
                      <a:extLst>
                        <a:ext uri="{FF2B5EF4-FFF2-40B4-BE49-F238E27FC236}">
                          <a16:creationId xmlns:a16="http://schemas.microsoft.com/office/drawing/2014/main" id="{12DDB1FF-BFB3-52E6-6EFF-C628921AAF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63" name="직사각형 62">
                        <a:extLst>
                          <a:ext uri="{FF2B5EF4-FFF2-40B4-BE49-F238E27FC236}">
                            <a16:creationId xmlns:a16="http://schemas.microsoft.com/office/drawing/2014/main" id="{84F82C59-8D2B-6C62-ACA5-42DA8A433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64" name="그룹 63">
                        <a:extLst>
                          <a:ext uri="{FF2B5EF4-FFF2-40B4-BE49-F238E27FC236}">
                            <a16:creationId xmlns:a16="http://schemas.microsoft.com/office/drawing/2014/main" id="{A6C7D62C-3E0D-5E09-7CFF-D4B2B81C0BE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65" name="직사각형 64">
                          <a:extLst>
                            <a:ext uri="{FF2B5EF4-FFF2-40B4-BE49-F238E27FC236}">
                              <a16:creationId xmlns:a16="http://schemas.microsoft.com/office/drawing/2014/main" id="{BCA62A84-02D6-AD56-5FA7-9D8BD00D983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6" name="그림 65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25BDF29-3DF3-BFDA-D191-43C6C51359D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7" name="그림 66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45242C4-710A-93AB-87B2-474A4540E11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79" name="그림 78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D7BC264-1E5B-F7D8-D92A-6F367F815FB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62" name="그림 61">
                      <a:extLst>
                        <a:ext uri="{FF2B5EF4-FFF2-40B4-BE49-F238E27FC236}">
                          <a16:creationId xmlns:a16="http://schemas.microsoft.com/office/drawing/2014/main" id="{EF53AF0B-2B38-8101-AF44-E6088DAFA7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60" name="Rect 0">
                    <a:extLst>
                      <a:ext uri="{FF2B5EF4-FFF2-40B4-BE49-F238E27FC236}">
                        <a16:creationId xmlns:a16="http://schemas.microsoft.com/office/drawing/2014/main" id="{8C06EE57-E0A0-2912-A7B7-CF2D54AEAB4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139047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직원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근태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65E1EA0-B57B-5105-D5FC-69F2D8628969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55" name="Rect 0">
                <a:extLst>
                  <a:ext uri="{FF2B5EF4-FFF2-40B4-BE49-F238E27FC236}">
                    <a16:creationId xmlns:a16="http://schemas.microsoft.com/office/drawing/2014/main" id="{4750C061-0AC9-92A6-8715-FF37B10004B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6" name="Rect 0">
                <a:extLst>
                  <a:ext uri="{FF2B5EF4-FFF2-40B4-BE49-F238E27FC236}">
                    <a16:creationId xmlns:a16="http://schemas.microsoft.com/office/drawing/2014/main" id="{540F3BE9-98F8-92A1-BA30-C249CEC6E6F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41" name="Rect 0">
              <a:extLst>
                <a:ext uri="{FF2B5EF4-FFF2-40B4-BE49-F238E27FC236}">
                  <a16:creationId xmlns:a16="http://schemas.microsoft.com/office/drawing/2014/main" id="{1CA5ADD2-35B6-4A2F-E631-7F668ABDD51B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0019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0067172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조직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직원관리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직원들의 정보를 수정할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563210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정보를 수정할 수 있으며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첨부파일 변경 또한 가능하다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87E70-7A82-AF40-B5AD-EE0BDC9378D7}"/>
              </a:ext>
            </a:extLst>
          </p:cNvPr>
          <p:cNvSpPr txBox="1"/>
          <p:nvPr/>
        </p:nvSpPr>
        <p:spPr>
          <a:xfrm>
            <a:off x="1935629" y="2450823"/>
            <a:ext cx="1236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직원관리</a:t>
            </a: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BB6F7F18-0E61-D039-6A04-81D1C33E7DE0}"/>
              </a:ext>
            </a:extLst>
          </p:cNvPr>
          <p:cNvSpPr txBox="1">
            <a:spLocks/>
          </p:cNvSpPr>
          <p:nvPr/>
        </p:nvSpPr>
        <p:spPr>
          <a:xfrm>
            <a:off x="7110142" y="6233876"/>
            <a:ext cx="478983" cy="2616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870EB35E-04D1-18B8-E18E-E2159535C55D}"/>
              </a:ext>
            </a:extLst>
          </p:cNvPr>
          <p:cNvSpPr txBox="1">
            <a:spLocks/>
          </p:cNvSpPr>
          <p:nvPr/>
        </p:nvSpPr>
        <p:spPr>
          <a:xfrm>
            <a:off x="7680251" y="6233876"/>
            <a:ext cx="478983" cy="2616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dirty="0">
                <a:latin typeface="맑은 고딕" charset="0"/>
                <a:ea typeface="맑은 고딕" charset="0"/>
              </a:rPr>
              <a:t>삭제</a:t>
            </a:r>
            <a:endParaRPr lang="ko-KR" altLang="en-US" sz="1100" b="0" i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6B74CE-6CB2-C21C-6224-1E8289483AC5}"/>
              </a:ext>
            </a:extLst>
          </p:cNvPr>
          <p:cNvGrpSpPr/>
          <p:nvPr/>
        </p:nvGrpSpPr>
        <p:grpSpPr>
          <a:xfrm>
            <a:off x="1935629" y="3022306"/>
            <a:ext cx="1942644" cy="2885512"/>
            <a:chOff x="1935629" y="3022306"/>
            <a:chExt cx="1942644" cy="288551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7B2843E-EBED-32AF-D7B5-C712DB8369D5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13" name="Rect 0">
                <a:extLst>
                  <a:ext uri="{FF2B5EF4-FFF2-40B4-BE49-F238E27FC236}">
                    <a16:creationId xmlns:a16="http://schemas.microsoft.com/office/drawing/2014/main" id="{98E6BAF6-8C22-61CB-6B6E-6D8A397713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7" name="Rect 0">
                <a:extLst>
                  <a:ext uri="{FF2B5EF4-FFF2-40B4-BE49-F238E27FC236}">
                    <a16:creationId xmlns:a16="http://schemas.microsoft.com/office/drawing/2014/main" id="{0C8ECF10-4B1A-7B65-50C0-FB0DB7539F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19" name="Rect 0">
                <a:extLst>
                  <a:ext uri="{FF2B5EF4-FFF2-40B4-BE49-F238E27FC236}">
                    <a16:creationId xmlns:a16="http://schemas.microsoft.com/office/drawing/2014/main" id="{7A2F32C0-5AC9-A6B7-D67F-E8B2F0FF9F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24" name="그림 23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FE5E0FD5-29AB-225E-DC3D-EABFD86A3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99229DD5-C842-7501-0B9C-5434E852E4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EF6471B8-61F4-05D8-B81D-1DC236C04F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12" name="Rect 0">
              <a:extLst>
                <a:ext uri="{FF2B5EF4-FFF2-40B4-BE49-F238E27FC236}">
                  <a16:creationId xmlns:a16="http://schemas.microsoft.com/office/drawing/2014/main" id="{04FC7575-1DB6-D45B-7E6F-C606C83C0974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720DA9-64DD-9986-5A5A-2F6878AF2F15}"/>
              </a:ext>
            </a:extLst>
          </p:cNvPr>
          <p:cNvGrpSpPr/>
          <p:nvPr/>
        </p:nvGrpSpPr>
        <p:grpSpPr>
          <a:xfrm>
            <a:off x="4027122" y="3022306"/>
            <a:ext cx="1942644" cy="2885512"/>
            <a:chOff x="1935629" y="3022306"/>
            <a:chExt cx="1942644" cy="288551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420B561-6454-391D-DB90-379BA5121329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21" name="Rect 0">
                <a:extLst>
                  <a:ext uri="{FF2B5EF4-FFF2-40B4-BE49-F238E27FC236}">
                    <a16:creationId xmlns:a16="http://schemas.microsoft.com/office/drawing/2014/main" id="{1641BCA9-B8A9-5972-1799-5127CB523B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2" name="Rect 0">
                <a:extLst>
                  <a:ext uri="{FF2B5EF4-FFF2-40B4-BE49-F238E27FC236}">
                    <a16:creationId xmlns:a16="http://schemas.microsoft.com/office/drawing/2014/main" id="{1883832D-2F4D-6004-2658-3B6C3931D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A6CE78EF-F271-2E80-D272-4C8C3C0F47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42" name="그림 41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781C6383-E5B8-2B8D-FA9F-C27FBF656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43" name="Rect 0">
                <a:extLst>
                  <a:ext uri="{FF2B5EF4-FFF2-40B4-BE49-F238E27FC236}">
                    <a16:creationId xmlns:a16="http://schemas.microsoft.com/office/drawing/2014/main" id="{5014EAFC-DADD-330B-0DC4-7710F9A50A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44" name="Rect 0">
                <a:extLst>
                  <a:ext uri="{FF2B5EF4-FFF2-40B4-BE49-F238E27FC236}">
                    <a16:creationId xmlns:a16="http://schemas.microsoft.com/office/drawing/2014/main" id="{37D3E020-ABB9-799A-7806-A9C151182B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20" name="Rect 0">
              <a:extLst>
                <a:ext uri="{FF2B5EF4-FFF2-40B4-BE49-F238E27FC236}">
                  <a16:creationId xmlns:a16="http://schemas.microsoft.com/office/drawing/2014/main" id="{21B02289-1043-B663-B983-EB54DFC8EBC3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FDDB46-4D8D-0C23-6FD8-45BEB2691744}"/>
              </a:ext>
            </a:extLst>
          </p:cNvPr>
          <p:cNvGrpSpPr/>
          <p:nvPr/>
        </p:nvGrpSpPr>
        <p:grpSpPr>
          <a:xfrm>
            <a:off x="6118615" y="3022306"/>
            <a:ext cx="1942644" cy="2885512"/>
            <a:chOff x="1935629" y="3022306"/>
            <a:chExt cx="1942644" cy="28855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A53D7C6-6245-5FA8-5C88-0BBA7B25B5B2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48" name="Rect 0">
                <a:extLst>
                  <a:ext uri="{FF2B5EF4-FFF2-40B4-BE49-F238E27FC236}">
                    <a16:creationId xmlns:a16="http://schemas.microsoft.com/office/drawing/2014/main" id="{E00F548A-C5C3-C6E4-9380-266C010F0E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Rect 0">
                <a:extLst>
                  <a:ext uri="{FF2B5EF4-FFF2-40B4-BE49-F238E27FC236}">
                    <a16:creationId xmlns:a16="http://schemas.microsoft.com/office/drawing/2014/main" id="{0FCE56FB-CFA7-9C4E-A757-ADB6E1CAF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50" name="Rect 0">
                <a:extLst>
                  <a:ext uri="{FF2B5EF4-FFF2-40B4-BE49-F238E27FC236}">
                    <a16:creationId xmlns:a16="http://schemas.microsoft.com/office/drawing/2014/main" id="{ED605B9C-7756-968F-898E-DCAE071D65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51" name="그림 50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7959FF3C-C21F-AF4A-250E-B6A383CFB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52" name="Rect 0">
                <a:extLst>
                  <a:ext uri="{FF2B5EF4-FFF2-40B4-BE49-F238E27FC236}">
                    <a16:creationId xmlns:a16="http://schemas.microsoft.com/office/drawing/2014/main" id="{6AA91877-4031-0822-237E-4A827A1642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53" name="Rect 0">
                <a:extLst>
                  <a:ext uri="{FF2B5EF4-FFF2-40B4-BE49-F238E27FC236}">
                    <a16:creationId xmlns:a16="http://schemas.microsoft.com/office/drawing/2014/main" id="{0ABE1896-4891-2261-C286-DC4C1093F2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47" name="Rect 0">
              <a:extLst>
                <a:ext uri="{FF2B5EF4-FFF2-40B4-BE49-F238E27FC236}">
                  <a16:creationId xmlns:a16="http://schemas.microsoft.com/office/drawing/2014/main" id="{26F86F47-389C-19B7-0294-050DAFF35D1C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0662753-C120-9F23-12F2-EDC9FB99B692}"/>
              </a:ext>
            </a:extLst>
          </p:cNvPr>
          <p:cNvGrpSpPr/>
          <p:nvPr/>
        </p:nvGrpSpPr>
        <p:grpSpPr>
          <a:xfrm>
            <a:off x="2766312" y="1396114"/>
            <a:ext cx="3662045" cy="4904105"/>
            <a:chOff x="2849680" y="1580997"/>
            <a:chExt cx="3662045" cy="4904105"/>
          </a:xfrm>
        </p:grpSpPr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1FA55DDA-4D46-BB5E-B605-463641E46ECF}"/>
                </a:ext>
              </a:extLst>
            </p:cNvPr>
            <p:cNvGrpSpPr/>
            <p:nvPr/>
          </p:nvGrpSpPr>
          <p:grpSpPr>
            <a:xfrm>
              <a:off x="2849680" y="1580997"/>
              <a:ext cx="3662045" cy="4904105"/>
              <a:chOff x="4169410" y="1851660"/>
              <a:chExt cx="3662045" cy="4904105"/>
            </a:xfrm>
          </p:grpSpPr>
          <p:sp>
            <p:nvSpPr>
              <p:cNvPr id="10" name="Rect 0">
                <a:extLst>
                  <a:ext uri="{FF2B5EF4-FFF2-40B4-BE49-F238E27FC236}">
                    <a16:creationId xmlns:a16="http://schemas.microsoft.com/office/drawing/2014/main" id="{3427938F-5794-7148-AA90-166C4199964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69410" y="1851660"/>
                <a:ext cx="3662045" cy="4904105"/>
              </a:xfrm>
              <a:prstGeom prst="roundRect">
                <a:avLst>
                  <a:gd name="adj" fmla="val 1350"/>
                </a:avLst>
              </a:prstGeom>
              <a:solidFill>
                <a:schemeClr val="bg1"/>
              </a:solidFill>
              <a:ln w="12700" cap="flat" cmpd="sng">
                <a:solidFill>
                  <a:schemeClr val="bg1">
                    <a:lumMod val="9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1" name="Rect 0">
                <a:extLst>
                  <a:ext uri="{FF2B5EF4-FFF2-40B4-BE49-F238E27FC236}">
                    <a16:creationId xmlns:a16="http://schemas.microsoft.com/office/drawing/2014/main" id="{B008F1A9-840A-254C-3953-7C14FD5C47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94530" y="1953260"/>
                <a:ext cx="1130438" cy="26161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직원</a:t>
                </a:r>
                <a:r>
                  <a:rPr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lang="ko-KR" altLang="en-US" sz="11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정보 수정</a:t>
                </a:r>
              </a:p>
            </p:txBody>
          </p:sp>
          <p:sp>
            <p:nvSpPr>
              <p:cNvPr id="14" name="Rect 0">
                <a:extLst>
                  <a:ext uri="{FF2B5EF4-FFF2-40B4-BE49-F238E27FC236}">
                    <a16:creationId xmlns:a16="http://schemas.microsoft.com/office/drawing/2014/main" id="{8440FEC5-1D8F-30D2-64EF-F24BE03D6F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2955" y="1915795"/>
                <a:ext cx="307340" cy="34036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600">
                    <a:solidFill>
                      <a:schemeClr val="bg1">
                        <a:lumMod val="65000"/>
                      </a:schemeClr>
                    </a:solidFill>
                    <a:latin typeface="맑은 고딕" charset="0"/>
                    <a:ea typeface="맑은 고딕" charset="0"/>
                  </a:rPr>
                  <a:t>x</a:t>
                </a:r>
                <a:endParaRPr lang="ko-KR" altLang="en-US" sz="1600">
                  <a:solidFill>
                    <a:schemeClr val="bg1">
                      <a:lumMod val="6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28" name="Rect 0">
                <a:extLst>
                  <a:ext uri="{FF2B5EF4-FFF2-40B4-BE49-F238E27FC236}">
                    <a16:creationId xmlns:a16="http://schemas.microsoft.com/office/drawing/2014/main" id="{E1A2354D-FF41-AECF-2B80-B025B8EA99C2}"/>
                  </a:ext>
                </a:extLst>
              </p:cNvPr>
              <p:cNvCxnSpPr/>
              <p:nvPr/>
            </p:nvCxnSpPr>
            <p:spPr>
              <a:xfrm>
                <a:off x="4573905" y="2302510"/>
                <a:ext cx="2800985" cy="1270"/>
              </a:xfrm>
              <a:prstGeom prst="line">
                <a:avLst/>
              </a:prstGeom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 0">
                <a:extLst>
                  <a:ext uri="{FF2B5EF4-FFF2-40B4-BE49-F238E27FC236}">
                    <a16:creationId xmlns:a16="http://schemas.microsoft.com/office/drawing/2014/main" id="{9D1BD4CC-87E8-6500-F53C-CEB055E0725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25645" y="3596640"/>
                <a:ext cx="1054100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직원명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0" name="Rect 0">
                <a:extLst>
                  <a:ext uri="{FF2B5EF4-FFF2-40B4-BE49-F238E27FC236}">
                    <a16:creationId xmlns:a16="http://schemas.microsoft.com/office/drawing/2014/main" id="{DBB167B3-79A2-47ED-1426-872B1150BEA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06695" y="3567430"/>
                <a:ext cx="1927860" cy="29718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lang="ko-KR" altLang="en-US" sz="12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</p:txBody>
          </p:sp>
          <p:cxnSp>
            <p:nvCxnSpPr>
              <p:cNvPr id="31" name="Rect 0">
                <a:extLst>
                  <a:ext uri="{FF2B5EF4-FFF2-40B4-BE49-F238E27FC236}">
                    <a16:creationId xmlns:a16="http://schemas.microsoft.com/office/drawing/2014/main" id="{49D06EE1-FECE-A5EB-756C-62844E2C9BC8}"/>
                  </a:ext>
                </a:extLst>
              </p:cNvPr>
              <p:cNvCxnSpPr/>
              <p:nvPr/>
            </p:nvCxnSpPr>
            <p:spPr>
              <a:xfrm>
                <a:off x="4629150" y="5964653"/>
                <a:ext cx="2738120" cy="3810"/>
              </a:xfrm>
              <a:prstGeom prst="line">
                <a:avLst/>
              </a:prstGeom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Rect 0">
                <a:extLst>
                  <a:ext uri="{FF2B5EF4-FFF2-40B4-BE49-F238E27FC236}">
                    <a16:creationId xmlns:a16="http://schemas.microsoft.com/office/drawing/2014/main" id="{721E899C-4594-7DD6-2722-8E0B95E670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6440" y="4444463"/>
                <a:ext cx="1054100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연락처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7" name="Rect 0">
                <a:extLst>
                  <a:ext uri="{FF2B5EF4-FFF2-40B4-BE49-F238E27FC236}">
                    <a16:creationId xmlns:a16="http://schemas.microsoft.com/office/drawing/2014/main" id="{D49FADEA-928F-BD79-3DA3-9862FCA590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17490" y="4031713"/>
                <a:ext cx="1927860" cy="29718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1996. 03. 16</a:t>
                </a:r>
                <a:endPara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8" name="Rect 0">
                <a:extLst>
                  <a:ext uri="{FF2B5EF4-FFF2-40B4-BE49-F238E27FC236}">
                    <a16:creationId xmlns:a16="http://schemas.microsoft.com/office/drawing/2014/main" id="{335EF9BB-35E2-5ABE-F635-5E7D45A862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34535" y="4064098"/>
                <a:ext cx="743585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생년월일</a:t>
                </a:r>
                <a:endPara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9" name="Rect 0">
                <a:extLst>
                  <a:ext uri="{FF2B5EF4-FFF2-40B4-BE49-F238E27FC236}">
                    <a16:creationId xmlns:a16="http://schemas.microsoft.com/office/drawing/2014/main" id="{E14EBD23-5018-EC4A-2C63-439ECEA76A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13045" y="4408268"/>
                <a:ext cx="1927860" cy="29718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lang="en-US" altLang="ko-KR" sz="12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010 – 2975 - 8725</a:t>
                </a:r>
                <a:endParaRPr lang="ko-KR" altLang="en-US" sz="1200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0" name="Rect 0">
                <a:extLst>
                  <a:ext uri="{FF2B5EF4-FFF2-40B4-BE49-F238E27FC236}">
                    <a16:creationId xmlns:a16="http://schemas.microsoft.com/office/drawing/2014/main" id="{6113F214-6A77-6117-5B51-F854FA58F1A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14315" y="4765138"/>
                <a:ext cx="1927860" cy="29718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lang="en-US" altLang="ko-KR" sz="18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……</a:t>
                </a:r>
                <a:endParaRPr lang="ko-KR" altLang="en-US" sz="1800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1" name="Rect 0">
                <a:extLst>
                  <a:ext uri="{FF2B5EF4-FFF2-40B4-BE49-F238E27FC236}">
                    <a16:creationId xmlns:a16="http://schemas.microsoft.com/office/drawing/2014/main" id="{99E7897A-20DA-0F59-34DA-B18D8D70BE4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9140" y="4778473"/>
                <a:ext cx="743585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급여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>
                <a:extLst>
                  <a:ext uri="{FF2B5EF4-FFF2-40B4-BE49-F238E27FC236}">
                    <a16:creationId xmlns:a16="http://schemas.microsoft.com/office/drawing/2014/main" id="{BFEA7B88-F163-A510-B691-57A28A8CC97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14315" y="5130898"/>
                <a:ext cx="1927860" cy="297180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r>
                  <a:rPr lang="en-US" altLang="ko-KR" sz="1800" dirty="0">
                    <a:solidFill>
                      <a:schemeClr val="tx1"/>
                    </a:solidFill>
                    <a:latin typeface="맑은 고딕" charset="0"/>
                    <a:ea typeface="맑은 고딕" charset="0"/>
                  </a:rPr>
                  <a:t>……</a:t>
                </a:r>
                <a:endParaRPr lang="ko-KR" altLang="en-US" sz="1800" dirty="0">
                  <a:solidFill>
                    <a:schemeClr val="tx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>
                <a:extLst>
                  <a:ext uri="{FF2B5EF4-FFF2-40B4-BE49-F238E27FC236}">
                    <a16:creationId xmlns:a16="http://schemas.microsoft.com/office/drawing/2014/main" id="{10C5870F-83FA-B132-03CF-0E2C6F35F1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49140" y="5163283"/>
                <a:ext cx="743585" cy="24765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직책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57" name="Group 5">
                <a:extLst>
                  <a:ext uri="{FF2B5EF4-FFF2-40B4-BE49-F238E27FC236}">
                    <a16:creationId xmlns:a16="http://schemas.microsoft.com/office/drawing/2014/main" id="{E10F6F12-9862-71FE-43E9-AC72D05A7613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814570" y="3224530"/>
                <a:ext cx="2266950" cy="255905"/>
                <a:chOff x="4814570" y="3224530"/>
                <a:chExt cx="2266950" cy="255905"/>
              </a:xfrm>
            </p:grpSpPr>
            <p:sp>
              <p:nvSpPr>
                <p:cNvPr id="58" name="Rect 0">
                  <a:extLst>
                    <a:ext uri="{FF2B5EF4-FFF2-40B4-BE49-F238E27FC236}">
                      <a16:creationId xmlns:a16="http://schemas.microsoft.com/office/drawing/2014/main" id="{C11F89CE-B78B-CC68-949B-1B329013A01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11825" y="3224530"/>
                  <a:ext cx="1369695" cy="250825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FACE01211.jpg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59" name="Rect 0">
                  <a:extLst>
                    <a:ext uri="{FF2B5EF4-FFF2-40B4-BE49-F238E27FC236}">
                      <a16:creationId xmlns:a16="http://schemas.microsoft.com/office/drawing/2014/main" id="{848B4616-AC39-057E-38EC-C5228678D9E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06645" y="3228975"/>
                  <a:ext cx="763905" cy="24765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00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파일 선택</a:t>
                  </a:r>
                  <a:endParaRPr lang="ko-KR" altLang="en-US"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0" name="Rect 0">
                  <a:extLst>
                    <a:ext uri="{FF2B5EF4-FFF2-40B4-BE49-F238E27FC236}">
                      <a16:creationId xmlns:a16="http://schemas.microsoft.com/office/drawing/2014/main" id="{AB222370-86D9-570C-A492-E970202670F2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14570" y="3228975"/>
                  <a:ext cx="2215515" cy="251460"/>
                </a:xfrm>
                <a:prstGeom prst="roundRect">
                  <a:avLst>
                    <a:gd name="adj" fmla="val 4937"/>
                  </a:avLst>
                </a:prstGeom>
                <a:noFill/>
                <a:ln w="9525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61" name="Rect 0">
                <a:extLst>
                  <a:ext uri="{FF2B5EF4-FFF2-40B4-BE49-F238E27FC236}">
                    <a16:creationId xmlns:a16="http://schemas.microsoft.com/office/drawing/2014/main" id="{D385886E-AFFB-37BE-C5B9-353049CBE3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60570" y="5527773"/>
                <a:ext cx="743585" cy="24638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첨부파일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grpSp>
            <p:nvGrpSpPr>
              <p:cNvPr id="62" name="Group 5">
                <a:extLst>
                  <a:ext uri="{FF2B5EF4-FFF2-40B4-BE49-F238E27FC236}">
                    <a16:creationId xmlns:a16="http://schemas.microsoft.com/office/drawing/2014/main" id="{2B264FA2-4EB5-028B-9DA4-62F9300F0546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5308600" y="5480148"/>
                <a:ext cx="2183130" cy="278765"/>
                <a:chOff x="5308600" y="5480148"/>
                <a:chExt cx="2183130" cy="278765"/>
              </a:xfrm>
            </p:grpSpPr>
            <p:sp>
              <p:nvSpPr>
                <p:cNvPr id="63" name="Rect 0">
                  <a:extLst>
                    <a:ext uri="{FF2B5EF4-FFF2-40B4-BE49-F238E27FC236}">
                      <a16:creationId xmlns:a16="http://schemas.microsoft.com/office/drawing/2014/main" id="{16E0B0BD-22B9-7C04-2227-157E626EE56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122035" y="5508088"/>
                  <a:ext cx="1369695" cy="246380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lang="ko-KR" alt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보건증</a:t>
                  </a:r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_</a:t>
                  </a:r>
                  <a:r>
                    <a:rPr lang="ko-KR" alt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김지윤</a:t>
                  </a:r>
                  <a:r>
                    <a:rPr lang="en-US" altLang="ko-KR" sz="10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.jpg…</a:t>
                  </a:r>
                  <a:endParaRPr lang="ko-KR" altLang="en-US" sz="1000" dirty="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4" name="Rect 0">
                  <a:extLst>
                    <a:ext uri="{FF2B5EF4-FFF2-40B4-BE49-F238E27FC236}">
                      <a16:creationId xmlns:a16="http://schemas.microsoft.com/office/drawing/2014/main" id="{759023EC-F8DD-C41E-66A7-39B5BAD4DC0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411470" y="5512533"/>
                  <a:ext cx="751205" cy="246380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00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파일 선택</a:t>
                  </a:r>
                  <a:endParaRPr lang="ko-KR" altLang="en-US"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5" name="Rect 0">
                  <a:extLst>
                    <a:ext uri="{FF2B5EF4-FFF2-40B4-BE49-F238E27FC236}">
                      <a16:creationId xmlns:a16="http://schemas.microsoft.com/office/drawing/2014/main" id="{E31CB7E2-E099-EF13-6B47-B1661EF1A63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08600" y="5480148"/>
                  <a:ext cx="1936750" cy="251460"/>
                </a:xfrm>
                <a:prstGeom prst="roundRect">
                  <a:avLst>
                    <a:gd name="adj" fmla="val 4937"/>
                  </a:avLst>
                </a:prstGeom>
                <a:noFill/>
                <a:ln w="9525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</p:grpSp>
        </p:grpSp>
        <p:sp>
          <p:nvSpPr>
            <p:cNvPr id="69" name="Rect 0">
              <a:extLst>
                <a:ext uri="{FF2B5EF4-FFF2-40B4-BE49-F238E27FC236}">
                  <a16:creationId xmlns:a16="http://schemas.microsoft.com/office/drawing/2014/main" id="{5C254A8B-5AC8-74B9-CA0D-38BE82976B03}"/>
                </a:ext>
              </a:extLst>
            </p:cNvPr>
            <p:cNvSpPr>
              <a:spLocks/>
            </p:cNvSpPr>
            <p:nvPr/>
          </p:nvSpPr>
          <p:spPr>
            <a:xfrm>
              <a:off x="4062594" y="5821942"/>
              <a:ext cx="623570" cy="291465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0" name="Rect 0">
              <a:extLst>
                <a:ext uri="{FF2B5EF4-FFF2-40B4-BE49-F238E27FC236}">
                  <a16:creationId xmlns:a16="http://schemas.microsoft.com/office/drawing/2014/main" id="{89E35AF2-D0DA-6584-AF21-F7E6017F149E}"/>
                </a:ext>
              </a:extLst>
            </p:cNvPr>
            <p:cNvSpPr txBox="1">
              <a:spLocks/>
            </p:cNvSpPr>
            <p:nvPr/>
          </p:nvSpPr>
          <p:spPr>
            <a:xfrm>
              <a:off x="4145779" y="5834642"/>
              <a:ext cx="508000" cy="247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수정</a:t>
              </a:r>
            </a:p>
          </p:txBody>
        </p:sp>
        <p:sp>
          <p:nvSpPr>
            <p:cNvPr id="71" name="Rect 0">
              <a:extLst>
                <a:ext uri="{FF2B5EF4-FFF2-40B4-BE49-F238E27FC236}">
                  <a16:creationId xmlns:a16="http://schemas.microsoft.com/office/drawing/2014/main" id="{8BFC43F5-4AF0-32E6-3B12-7FE4EA0E7F37}"/>
                </a:ext>
              </a:extLst>
            </p:cNvPr>
            <p:cNvSpPr>
              <a:spLocks/>
            </p:cNvSpPr>
            <p:nvPr/>
          </p:nvSpPr>
          <p:spPr>
            <a:xfrm>
              <a:off x="4836352" y="5815442"/>
              <a:ext cx="623570" cy="291465"/>
            </a:xfrm>
            <a:prstGeom prst="roundRect">
              <a:avLst>
                <a:gd name="adj" fmla="val 6505"/>
              </a:avLst>
            </a:prstGeom>
            <a:solidFill>
              <a:schemeClr val="bg2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2" name="Rect 0">
              <a:extLst>
                <a:ext uri="{FF2B5EF4-FFF2-40B4-BE49-F238E27FC236}">
                  <a16:creationId xmlns:a16="http://schemas.microsoft.com/office/drawing/2014/main" id="{41BB2B3D-B12C-574F-0D11-4E8FF20B1928}"/>
                </a:ext>
              </a:extLst>
            </p:cNvPr>
            <p:cNvSpPr txBox="1">
              <a:spLocks/>
            </p:cNvSpPr>
            <p:nvPr/>
          </p:nvSpPr>
          <p:spPr>
            <a:xfrm>
              <a:off x="4920172" y="5845287"/>
              <a:ext cx="508000" cy="24765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맑은 고딕" charset="0"/>
                  <a:ea typeface="맑은 고딕" charset="0"/>
                </a:rPr>
                <a:t>취소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44F9F2-33D1-216D-9CEE-BAC47635489F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08DA9D60-1B86-6EB4-730C-E4136BB72C47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83" name="그룹 82">
                <a:extLst>
                  <a:ext uri="{FF2B5EF4-FFF2-40B4-BE49-F238E27FC236}">
                    <a16:creationId xmlns:a16="http://schemas.microsoft.com/office/drawing/2014/main" id="{B4C39E37-5582-59AF-880B-409E452BB01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86" name="그룹 85">
                  <a:extLst>
                    <a:ext uri="{FF2B5EF4-FFF2-40B4-BE49-F238E27FC236}">
                      <a16:creationId xmlns:a16="http://schemas.microsoft.com/office/drawing/2014/main" id="{DCB26D6F-8857-D4F7-BF8D-311E9DECB77A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88" name="그룹 87">
                    <a:extLst>
                      <a:ext uri="{FF2B5EF4-FFF2-40B4-BE49-F238E27FC236}">
                        <a16:creationId xmlns:a16="http://schemas.microsoft.com/office/drawing/2014/main" id="{E845DC74-3DAC-D2C3-1275-815E98BB3EBB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90" name="그룹 89">
                      <a:extLst>
                        <a:ext uri="{FF2B5EF4-FFF2-40B4-BE49-F238E27FC236}">
                          <a16:creationId xmlns:a16="http://schemas.microsoft.com/office/drawing/2014/main" id="{8A648262-8B0D-D303-F49F-5B6BD8B534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92" name="직사각형 91">
                        <a:extLst>
                          <a:ext uri="{FF2B5EF4-FFF2-40B4-BE49-F238E27FC236}">
                            <a16:creationId xmlns:a16="http://schemas.microsoft.com/office/drawing/2014/main" id="{B0213BD1-8C5E-AAD1-9DE2-01AA392D88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93" name="그룹 92">
                        <a:extLst>
                          <a:ext uri="{FF2B5EF4-FFF2-40B4-BE49-F238E27FC236}">
                            <a16:creationId xmlns:a16="http://schemas.microsoft.com/office/drawing/2014/main" id="{1081924C-41F7-7AA9-1908-88A474B11F8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94" name="직사각형 93">
                          <a:extLst>
                            <a:ext uri="{FF2B5EF4-FFF2-40B4-BE49-F238E27FC236}">
                              <a16:creationId xmlns:a16="http://schemas.microsoft.com/office/drawing/2014/main" id="{70FCEC0F-9B35-6CCC-7108-2C6AA0B80A4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95" name="그림 94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5408EB6-1BC2-C5FE-690B-958840C2A04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6" name="그림 95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D09881D-592F-51F6-D330-03221331B46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97" name="그림 96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29E2708-C0B8-07A8-26B8-1EBBEE5DE19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91" name="그림 90">
                      <a:extLst>
                        <a:ext uri="{FF2B5EF4-FFF2-40B4-BE49-F238E27FC236}">
                          <a16:creationId xmlns:a16="http://schemas.microsoft.com/office/drawing/2014/main" id="{29DAE21A-1F16-AF6B-5DC3-0785369144D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89" name="Rect 0">
                    <a:extLst>
                      <a:ext uri="{FF2B5EF4-FFF2-40B4-BE49-F238E27FC236}">
                        <a16:creationId xmlns:a16="http://schemas.microsoft.com/office/drawing/2014/main" id="{C355826C-AC54-F6F2-00BC-90AE7C97D3B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139047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직원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근태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AB65BA19-F648-924D-6C25-6658DED9318E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84" name="Rect 0">
                <a:extLst>
                  <a:ext uri="{FF2B5EF4-FFF2-40B4-BE49-F238E27FC236}">
                    <a16:creationId xmlns:a16="http://schemas.microsoft.com/office/drawing/2014/main" id="{92EB2FFC-89AA-690E-B5A9-497A2C50A4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85" name="Rect 0">
                <a:extLst>
                  <a:ext uri="{FF2B5EF4-FFF2-40B4-BE49-F238E27FC236}">
                    <a16:creationId xmlns:a16="http://schemas.microsoft.com/office/drawing/2014/main" id="{E95DB9FE-3EB7-D92D-4F15-77144155B3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82" name="Rect 0">
              <a:extLst>
                <a:ext uri="{FF2B5EF4-FFF2-40B4-BE49-F238E27FC236}">
                  <a16:creationId xmlns:a16="http://schemas.microsoft.com/office/drawing/2014/main" id="{3776A23C-38AB-6C1C-9662-6ABAFA5FF309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3" name="그림 32" descr="그림, 스케치, 클립아트, 일러스트레이션이(가) 표시된 사진&#10;&#10;자동 생성된 설명">
            <a:extLst>
              <a:ext uri="{FF2B5EF4-FFF2-40B4-BE49-F238E27FC236}">
                <a16:creationId xmlns:a16="http://schemas.microsoft.com/office/drawing/2014/main" id="{9B02E0B8-EF1E-8041-ABC6-4AC29B6FF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620" y="1886406"/>
            <a:ext cx="702350" cy="80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301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858270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직원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조직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직원관리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해당 직원의 근무 일정을 확인할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603848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선택된 직원의 근무 일정을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메모 </a:t>
                      </a:r>
                      <a:r>
                        <a:rPr lang="en-US" altLang="ko-KR" sz="900" b="0" dirty="0"/>
                        <a:t>: </a:t>
                      </a:r>
                      <a:r>
                        <a:rPr lang="ko-KR" altLang="en-US" sz="900" b="0" dirty="0"/>
                        <a:t>개인의 근무 일정 캡처하여 올리기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11683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087E70-7A82-AF40-B5AD-EE0BDC9378D7}"/>
              </a:ext>
            </a:extLst>
          </p:cNvPr>
          <p:cNvSpPr txBox="1"/>
          <p:nvPr/>
        </p:nvSpPr>
        <p:spPr>
          <a:xfrm>
            <a:off x="1935629" y="2450823"/>
            <a:ext cx="12364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직원관리</a:t>
            </a:r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BB6F7F18-0E61-D039-6A04-81D1C33E7DE0}"/>
              </a:ext>
            </a:extLst>
          </p:cNvPr>
          <p:cNvSpPr txBox="1">
            <a:spLocks/>
          </p:cNvSpPr>
          <p:nvPr/>
        </p:nvSpPr>
        <p:spPr>
          <a:xfrm>
            <a:off x="7110142" y="6233876"/>
            <a:ext cx="478983" cy="2616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870EB35E-04D1-18B8-E18E-E2159535C55D}"/>
              </a:ext>
            </a:extLst>
          </p:cNvPr>
          <p:cNvSpPr txBox="1">
            <a:spLocks/>
          </p:cNvSpPr>
          <p:nvPr/>
        </p:nvSpPr>
        <p:spPr>
          <a:xfrm>
            <a:off x="7680251" y="6233876"/>
            <a:ext cx="478983" cy="26162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ko-KR" altLang="en-US" sz="1100" dirty="0">
                <a:latin typeface="맑은 고딕" charset="0"/>
                <a:ea typeface="맑은 고딕" charset="0"/>
              </a:rPr>
              <a:t>삭제</a:t>
            </a:r>
            <a:endParaRPr lang="ko-KR" altLang="en-US" sz="1100" b="0" i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46B74CE-6CB2-C21C-6224-1E8289483AC5}"/>
              </a:ext>
            </a:extLst>
          </p:cNvPr>
          <p:cNvGrpSpPr/>
          <p:nvPr/>
        </p:nvGrpSpPr>
        <p:grpSpPr>
          <a:xfrm>
            <a:off x="1935629" y="3022306"/>
            <a:ext cx="1942644" cy="2885512"/>
            <a:chOff x="1935629" y="3022306"/>
            <a:chExt cx="1942644" cy="2885512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07B2843E-EBED-32AF-D7B5-C712DB8369D5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13" name="Rect 0">
                <a:extLst>
                  <a:ext uri="{FF2B5EF4-FFF2-40B4-BE49-F238E27FC236}">
                    <a16:creationId xmlns:a16="http://schemas.microsoft.com/office/drawing/2014/main" id="{98E6BAF6-8C22-61CB-6B6E-6D8A397713F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7" name="Rect 0">
                <a:extLst>
                  <a:ext uri="{FF2B5EF4-FFF2-40B4-BE49-F238E27FC236}">
                    <a16:creationId xmlns:a16="http://schemas.microsoft.com/office/drawing/2014/main" id="{0C8ECF10-4B1A-7B65-50C0-FB0DB7539F3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19" name="Rect 0">
                <a:extLst>
                  <a:ext uri="{FF2B5EF4-FFF2-40B4-BE49-F238E27FC236}">
                    <a16:creationId xmlns:a16="http://schemas.microsoft.com/office/drawing/2014/main" id="{7A2F32C0-5AC9-A6B7-D67F-E8B2F0FF9F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24" name="그림 23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FE5E0FD5-29AB-225E-DC3D-EABFD86A3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99229DD5-C842-7501-0B9C-5434E852E4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EF6471B8-61F4-05D8-B81D-1DC236C04FD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12" name="Rect 0">
              <a:extLst>
                <a:ext uri="{FF2B5EF4-FFF2-40B4-BE49-F238E27FC236}">
                  <a16:creationId xmlns:a16="http://schemas.microsoft.com/office/drawing/2014/main" id="{04FC7575-1DB6-D45B-7E6F-C606C83C0974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4720DA9-64DD-9986-5A5A-2F6878AF2F15}"/>
              </a:ext>
            </a:extLst>
          </p:cNvPr>
          <p:cNvGrpSpPr/>
          <p:nvPr/>
        </p:nvGrpSpPr>
        <p:grpSpPr>
          <a:xfrm>
            <a:off x="4027122" y="3022306"/>
            <a:ext cx="1942644" cy="2885512"/>
            <a:chOff x="1935629" y="3022306"/>
            <a:chExt cx="1942644" cy="288551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5420B561-6454-391D-DB90-379BA5121329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21" name="Rect 0">
                <a:extLst>
                  <a:ext uri="{FF2B5EF4-FFF2-40B4-BE49-F238E27FC236}">
                    <a16:creationId xmlns:a16="http://schemas.microsoft.com/office/drawing/2014/main" id="{1641BCA9-B8A9-5972-1799-5127CB523BE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2" name="Rect 0">
                <a:extLst>
                  <a:ext uri="{FF2B5EF4-FFF2-40B4-BE49-F238E27FC236}">
                    <a16:creationId xmlns:a16="http://schemas.microsoft.com/office/drawing/2014/main" id="{1883832D-2F4D-6004-2658-3B6C3931D9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A6CE78EF-F271-2E80-D272-4C8C3C0F47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42" name="그림 41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781C6383-E5B8-2B8D-FA9F-C27FBF656B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43" name="Rect 0">
                <a:extLst>
                  <a:ext uri="{FF2B5EF4-FFF2-40B4-BE49-F238E27FC236}">
                    <a16:creationId xmlns:a16="http://schemas.microsoft.com/office/drawing/2014/main" id="{5014EAFC-DADD-330B-0DC4-7710F9A50AD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44" name="Rect 0">
                <a:extLst>
                  <a:ext uri="{FF2B5EF4-FFF2-40B4-BE49-F238E27FC236}">
                    <a16:creationId xmlns:a16="http://schemas.microsoft.com/office/drawing/2014/main" id="{37D3E020-ABB9-799A-7806-A9C151182B3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20" name="Rect 0">
              <a:extLst>
                <a:ext uri="{FF2B5EF4-FFF2-40B4-BE49-F238E27FC236}">
                  <a16:creationId xmlns:a16="http://schemas.microsoft.com/office/drawing/2014/main" id="{21B02289-1043-B663-B983-EB54DFC8EBC3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24FDDB46-4D8D-0C23-6FD8-45BEB2691744}"/>
              </a:ext>
            </a:extLst>
          </p:cNvPr>
          <p:cNvGrpSpPr/>
          <p:nvPr/>
        </p:nvGrpSpPr>
        <p:grpSpPr>
          <a:xfrm>
            <a:off x="6118615" y="3022306"/>
            <a:ext cx="1942644" cy="2885512"/>
            <a:chOff x="1935629" y="3022306"/>
            <a:chExt cx="1942644" cy="2885512"/>
          </a:xfrm>
        </p:grpSpPr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A53D7C6-6245-5FA8-5C88-0BBA7B25B5B2}"/>
                </a:ext>
              </a:extLst>
            </p:cNvPr>
            <p:cNvGrpSpPr/>
            <p:nvPr/>
          </p:nvGrpSpPr>
          <p:grpSpPr>
            <a:xfrm>
              <a:off x="1935629" y="3022306"/>
              <a:ext cx="1942644" cy="2885512"/>
              <a:chOff x="1935629" y="3022306"/>
              <a:chExt cx="1942644" cy="2885512"/>
            </a:xfrm>
          </p:grpSpPr>
          <p:sp>
            <p:nvSpPr>
              <p:cNvPr id="48" name="Rect 0">
                <a:extLst>
                  <a:ext uri="{FF2B5EF4-FFF2-40B4-BE49-F238E27FC236}">
                    <a16:creationId xmlns:a16="http://schemas.microsoft.com/office/drawing/2014/main" id="{E00F548A-C5C3-C6E4-9380-266C010F0E2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935629" y="3022306"/>
                <a:ext cx="1942644" cy="2885512"/>
              </a:xfrm>
              <a:prstGeom prst="rect">
                <a:avLst/>
              </a:prstGeom>
              <a:solidFill>
                <a:schemeClr val="bg1"/>
              </a:solidFill>
              <a:ln w="12700" cap="flat" cmpd="sng">
                <a:solidFill>
                  <a:schemeClr val="bg1"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49" name="Rect 0">
                <a:extLst>
                  <a:ext uri="{FF2B5EF4-FFF2-40B4-BE49-F238E27FC236}">
                    <a16:creationId xmlns:a16="http://schemas.microsoft.com/office/drawing/2014/main" id="{0FCE56FB-CFA7-9C4E-A757-ADB6E1CAF3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374302" y="4401051"/>
                <a:ext cx="968375" cy="1015663"/>
              </a:xfrm>
              <a:prstGeom prst="rect">
                <a:avLst/>
              </a:prstGeom>
              <a:ln w="12700" cap="flat" cmpd="sng">
                <a:prstDash/>
                <a:miter lim="800000"/>
              </a:ln>
            </p:spPr>
            <p:txBody>
              <a:bodyPr vert="horz" wrap="square" lIns="45720" tIns="45720" rIns="45720" bIns="45720" anchor="t">
                <a:sp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김지윤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010-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2975</a:t>
                </a:r>
                <a:r>
                  <a:rPr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-</a:t>
                </a:r>
                <a:r>
                  <a:rPr 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8725</a:t>
                </a: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en-US" altLang="ko-KR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1996.03.16</a:t>
                </a:r>
              </a:p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1000" b="0" i="0" strike="noStrike" cap="none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아르바이트</a:t>
                </a:r>
              </a:p>
            </p:txBody>
          </p:sp>
          <p:sp>
            <p:nvSpPr>
              <p:cNvPr id="50" name="Rect 0">
                <a:extLst>
                  <a:ext uri="{FF2B5EF4-FFF2-40B4-BE49-F238E27FC236}">
                    <a16:creationId xmlns:a16="http://schemas.microsoft.com/office/drawing/2014/main" id="{ED605B9C-7756-968F-898E-DCAE071D659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002658" y="3136337"/>
                <a:ext cx="137795" cy="1517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endParaRPr lang="ko-KR" altLang="en-US" sz="1800" b="0" i="0" strike="noStrike" cap="none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endParaRPr>
              </a:p>
            </p:txBody>
          </p:sp>
          <p:pic>
            <p:nvPicPr>
              <p:cNvPr id="51" name="그림 50" descr="그림, 스케치, 클립아트, 일러스트레이션이(가) 표시된 사진&#10;&#10;자동 생성된 설명">
                <a:extLst>
                  <a:ext uri="{FF2B5EF4-FFF2-40B4-BE49-F238E27FC236}">
                    <a16:creationId xmlns:a16="http://schemas.microsoft.com/office/drawing/2014/main" id="{7959FF3C-C21F-AF4A-250E-B6A383CFB0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6793" y="3095816"/>
                <a:ext cx="1063391" cy="1212266"/>
              </a:xfrm>
              <a:prstGeom prst="rect">
                <a:avLst/>
              </a:prstGeom>
            </p:spPr>
          </p:pic>
          <p:sp>
            <p:nvSpPr>
              <p:cNvPr id="52" name="Rect 0">
                <a:extLst>
                  <a:ext uri="{FF2B5EF4-FFF2-40B4-BE49-F238E27FC236}">
                    <a16:creationId xmlns:a16="http://schemas.microsoft.com/office/drawing/2014/main" id="{6AA91877-4031-0822-237E-4A827A16425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40453" y="5509683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상세 정보</a:t>
                </a:r>
              </a:p>
            </p:txBody>
          </p:sp>
          <p:sp>
            <p:nvSpPr>
              <p:cNvPr id="53" name="Rect 0">
                <a:extLst>
                  <a:ext uri="{FF2B5EF4-FFF2-40B4-BE49-F238E27FC236}">
                    <a16:creationId xmlns:a16="http://schemas.microsoft.com/office/drawing/2014/main" id="{0ABE1896-4891-2261-C286-DC4C1093F24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934775" y="5509682"/>
                <a:ext cx="659544" cy="279479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2700" cap="flat" cmpd="sng">
                <a:solidFill>
                  <a:srgbClr val="BFBFBF">
                    <a:alpha val="100000"/>
                  </a:srgbClr>
                </a:solidFill>
                <a:prstDash val="solid"/>
                <a:miter lim="800000"/>
              </a:ln>
            </p:spPr>
            <p:txBody>
              <a:bodyPr vert="horz" wrap="square" lIns="45720" tIns="45720" rIns="45720" bIns="45720" anchor="ctr">
                <a:noAutofit/>
              </a:bodyPr>
              <a:lstStyle/>
              <a:p>
                <a:pPr marL="0" indent="0" algn="ctr" defTabSz="914400" rtl="0" eaLnBrk="1" latinLnBrk="0" hangingPunct="0">
                  <a:buFontTx/>
                  <a:buNone/>
                </a:pPr>
                <a:r>
                  <a:rPr lang="ko-KR" altLang="en-US" sz="900" b="0" i="0" strike="noStrike" cap="none" dirty="0">
                    <a:ln w="9525" cap="flat" cmpd="sng">
                      <a:noFill/>
                      <a:prstDash/>
                    </a:ln>
                    <a:solidFill>
                      <a:srgbClr val="000000"/>
                    </a:solidFill>
                    <a:latin typeface="맑은 고딕" charset="0"/>
                    <a:ea typeface="맑은 고딕" charset="0"/>
                  </a:rPr>
                  <a:t>근무 일정</a:t>
                </a:r>
              </a:p>
            </p:txBody>
          </p:sp>
        </p:grpSp>
        <p:cxnSp>
          <p:nvCxnSpPr>
            <p:cNvPr id="47" name="Rect 0">
              <a:extLst>
                <a:ext uri="{FF2B5EF4-FFF2-40B4-BE49-F238E27FC236}">
                  <a16:creationId xmlns:a16="http://schemas.microsoft.com/office/drawing/2014/main" id="{26F86F47-389C-19B7-0294-050DAFF35D1C}"/>
                </a:ext>
              </a:extLst>
            </p:cNvPr>
            <p:cNvCxnSpPr/>
            <p:nvPr/>
          </p:nvCxnSpPr>
          <p:spPr>
            <a:xfrm>
              <a:off x="2155428" y="4664385"/>
              <a:ext cx="1503045" cy="4445"/>
            </a:xfrm>
            <a:prstGeom prst="line">
              <a:avLst/>
            </a:prstGeom>
            <a:ln w="6350" cap="flat" cmpd="sng">
              <a:solidFill>
                <a:schemeClr val="bg1">
                  <a:lumMod val="85000"/>
                  <a:lumOff val="0"/>
                  <a:alpha val="100000"/>
                </a:schemeClr>
              </a:solidFill>
              <a:prstDash val="solid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6913546-0DAC-FE9A-337E-DC9F5861064B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79FA9A6-7435-4CD6-BC83-CD36AC4A4CDD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9C462EB4-0A8F-71D4-A44F-ACE236B8CEA3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56" name="그룹 55">
                  <a:extLst>
                    <a:ext uri="{FF2B5EF4-FFF2-40B4-BE49-F238E27FC236}">
                      <a16:creationId xmlns:a16="http://schemas.microsoft.com/office/drawing/2014/main" id="{0F1FD461-5D9D-2264-2516-CBB9F62A9871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58" name="그룹 57">
                    <a:extLst>
                      <a:ext uri="{FF2B5EF4-FFF2-40B4-BE49-F238E27FC236}">
                        <a16:creationId xmlns:a16="http://schemas.microsoft.com/office/drawing/2014/main" id="{8105248E-BDB2-6B51-F620-5C892FA279FE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60" name="그룹 59">
                      <a:extLst>
                        <a:ext uri="{FF2B5EF4-FFF2-40B4-BE49-F238E27FC236}">
                          <a16:creationId xmlns:a16="http://schemas.microsoft.com/office/drawing/2014/main" id="{137F2787-1844-6043-1AD3-1409B10CDD9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62" name="직사각형 61">
                        <a:extLst>
                          <a:ext uri="{FF2B5EF4-FFF2-40B4-BE49-F238E27FC236}">
                            <a16:creationId xmlns:a16="http://schemas.microsoft.com/office/drawing/2014/main" id="{AA812A7E-DC34-EE35-3E68-ECD6E06BC9E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63" name="그룹 62">
                        <a:extLst>
                          <a:ext uri="{FF2B5EF4-FFF2-40B4-BE49-F238E27FC236}">
                            <a16:creationId xmlns:a16="http://schemas.microsoft.com/office/drawing/2014/main" id="{132B0E22-D507-73DC-7F7E-383C334A535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64" name="직사각형 63">
                          <a:extLst>
                            <a:ext uri="{FF2B5EF4-FFF2-40B4-BE49-F238E27FC236}">
                              <a16:creationId xmlns:a16="http://schemas.microsoft.com/office/drawing/2014/main" id="{9098D60C-BA4B-68E6-34A3-0E5B5ABFBB3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65" name="그림 64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5323816-97BA-EA26-D991-BFD9CD76B7D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6" name="그림 65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2271596-BC90-A613-C0A0-460D7A8CBE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67" name="그림 66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F3756C5-05F6-6506-9D39-113F97FE086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61" name="그림 60">
                      <a:extLst>
                        <a:ext uri="{FF2B5EF4-FFF2-40B4-BE49-F238E27FC236}">
                          <a16:creationId xmlns:a16="http://schemas.microsoft.com/office/drawing/2014/main" id="{46F2C5AC-3A2D-A8D6-5F6C-A64BB47FC1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59" name="Rect 0">
                    <a:extLst>
                      <a:ext uri="{FF2B5EF4-FFF2-40B4-BE49-F238E27FC236}">
                        <a16:creationId xmlns:a16="http://schemas.microsoft.com/office/drawing/2014/main" id="{59E6C920-1AC0-B9E9-53BF-947926CAB7E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139047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직원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근태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18560E3-98E0-B54A-4C8A-BBDC39F254C3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54" name="Rect 0">
                <a:extLst>
                  <a:ext uri="{FF2B5EF4-FFF2-40B4-BE49-F238E27FC236}">
                    <a16:creationId xmlns:a16="http://schemas.microsoft.com/office/drawing/2014/main" id="{A33E7CBA-A0B3-9A01-7800-810D8C3A393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>
                <a:extLst>
                  <a:ext uri="{FF2B5EF4-FFF2-40B4-BE49-F238E27FC236}">
                    <a16:creationId xmlns:a16="http://schemas.microsoft.com/office/drawing/2014/main" id="{D510E1D2-47D2-2DB4-7D5A-818EADD7A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54C5F691-6360-DD05-29EA-24C98733B5A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C173985-FDD3-58C0-3851-DD511FDBE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913" y="2106895"/>
            <a:ext cx="7528149" cy="35239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57008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170545" cy="5302720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350381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근태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조직 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근태관리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해당 직원의 근무 일정을 확인할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9345167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 전체 직원의 근무 일정과 월 별 스케쥴을 확인하고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직원 근태 관리를 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 전체 직원의 근무 일정과 월 별 스케쥴을 확인하고</a:t>
                      </a:r>
                      <a:r>
                        <a:rPr lang="en-US" altLang="ko-KR" sz="9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900" b="0" dirty="0"/>
                        <a:t>직원 근태 관리를 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0" name="Rect 0">
            <a:extLst>
              <a:ext uri="{FF2B5EF4-FFF2-40B4-BE49-F238E27FC236}">
                <a16:creationId xmlns:a16="http://schemas.microsoft.com/office/drawing/2014/main" id="{34F2799C-DEE0-5984-84BF-6807108C3EF6}"/>
              </a:ext>
            </a:extLst>
          </p:cNvPr>
          <p:cNvSpPr>
            <a:spLocks/>
          </p:cNvSpPr>
          <p:nvPr/>
        </p:nvSpPr>
        <p:spPr>
          <a:xfrm>
            <a:off x="1938203" y="2674535"/>
            <a:ext cx="6137327" cy="358098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9" name="Rect 0">
            <a:extLst>
              <a:ext uri="{FF2B5EF4-FFF2-40B4-BE49-F238E27FC236}">
                <a16:creationId xmlns:a16="http://schemas.microsoft.com/office/drawing/2014/main" id="{4CC21772-8B90-87E3-5AB6-7980E687FBE8}"/>
              </a:ext>
            </a:extLst>
          </p:cNvPr>
          <p:cNvSpPr txBox="1">
            <a:spLocks/>
          </p:cNvSpPr>
          <p:nvPr/>
        </p:nvSpPr>
        <p:spPr>
          <a:xfrm>
            <a:off x="1938203" y="2336686"/>
            <a:ext cx="560848" cy="211613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근태</a:t>
            </a: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관리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6" name="Rect 0">
            <a:extLst>
              <a:ext uri="{FF2B5EF4-FFF2-40B4-BE49-F238E27FC236}">
                <a16:creationId xmlns:a16="http://schemas.microsoft.com/office/drawing/2014/main" id="{DC0BF15D-2C3B-5FC8-435B-F5BBE952C7A9}"/>
              </a:ext>
            </a:extLst>
          </p:cNvPr>
          <p:cNvSpPr>
            <a:spLocks/>
          </p:cNvSpPr>
          <p:nvPr/>
        </p:nvSpPr>
        <p:spPr>
          <a:xfrm>
            <a:off x="1998149" y="3155286"/>
            <a:ext cx="1321347" cy="2468472"/>
          </a:xfrm>
          <a:prstGeom prst="roundRect">
            <a:avLst>
              <a:gd name="adj" fmla="val 1350"/>
            </a:avLst>
          </a:prstGeom>
          <a:solidFill>
            <a:schemeClr val="bg1"/>
          </a:solidFill>
          <a:ln w="12700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7" name="Rect 0">
            <a:extLst>
              <a:ext uri="{FF2B5EF4-FFF2-40B4-BE49-F238E27FC236}">
                <a16:creationId xmlns:a16="http://schemas.microsoft.com/office/drawing/2014/main" id="{22EE03CE-87C1-0DBC-B556-61ADE576EE43}"/>
              </a:ext>
            </a:extLst>
          </p:cNvPr>
          <p:cNvSpPr>
            <a:spLocks/>
          </p:cNvSpPr>
          <p:nvPr/>
        </p:nvSpPr>
        <p:spPr>
          <a:xfrm>
            <a:off x="2025582" y="3448565"/>
            <a:ext cx="1263433" cy="264516"/>
          </a:xfrm>
          <a:prstGeom prst="roundRect">
            <a:avLst>
              <a:gd name="adj" fmla="val 37018"/>
            </a:avLst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28" name="Rect 0">
            <a:extLst>
              <a:ext uri="{FF2B5EF4-FFF2-40B4-BE49-F238E27FC236}">
                <a16:creationId xmlns:a16="http://schemas.microsoft.com/office/drawing/2014/main" id="{9B49AA9D-55E5-62CC-8262-FF754F5C01AF}"/>
              </a:ext>
            </a:extLst>
          </p:cNvPr>
          <p:cNvSpPr txBox="1">
            <a:spLocks/>
          </p:cNvSpPr>
          <p:nvPr/>
        </p:nvSpPr>
        <p:spPr>
          <a:xfrm>
            <a:off x="2096704" y="3470137"/>
            <a:ext cx="1247684" cy="2462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송재람</a:t>
            </a:r>
            <a:r>
              <a:rPr lang="ko-KR" alt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무단 결근</a:t>
            </a:r>
          </a:p>
        </p:txBody>
      </p:sp>
      <p:sp>
        <p:nvSpPr>
          <p:cNvPr id="129" name="Rect 0">
            <a:extLst>
              <a:ext uri="{FF2B5EF4-FFF2-40B4-BE49-F238E27FC236}">
                <a16:creationId xmlns:a16="http://schemas.microsoft.com/office/drawing/2014/main" id="{509CA44D-F9EF-8482-E480-7FF83A06EDE8}"/>
              </a:ext>
            </a:extLst>
          </p:cNvPr>
          <p:cNvSpPr txBox="1">
            <a:spLocks/>
          </p:cNvSpPr>
          <p:nvPr/>
        </p:nvSpPr>
        <p:spPr>
          <a:xfrm>
            <a:off x="2055046" y="3212298"/>
            <a:ext cx="917983" cy="2462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2023-09-</a:t>
            </a:r>
            <a:r>
              <a:rPr 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13</a:t>
            </a:r>
            <a:endParaRPr lang="ko-KR" altLang="en-US" sz="10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0" name="Rect 0">
            <a:extLst>
              <a:ext uri="{FF2B5EF4-FFF2-40B4-BE49-F238E27FC236}">
                <a16:creationId xmlns:a16="http://schemas.microsoft.com/office/drawing/2014/main" id="{6DD2AEFE-2F47-5814-FB6F-90D29F26EF7E}"/>
              </a:ext>
            </a:extLst>
          </p:cNvPr>
          <p:cNvSpPr txBox="1">
            <a:spLocks/>
          </p:cNvSpPr>
          <p:nvPr/>
        </p:nvSpPr>
        <p:spPr>
          <a:xfrm>
            <a:off x="2272477" y="5759355"/>
            <a:ext cx="702584" cy="21366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근태 입력</a:t>
            </a:r>
            <a:endParaRPr lang="ko-KR" altLang="en-US" sz="1100" b="0" i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3" name="Rect 0">
            <a:extLst>
              <a:ext uri="{FF2B5EF4-FFF2-40B4-BE49-F238E27FC236}">
                <a16:creationId xmlns:a16="http://schemas.microsoft.com/office/drawing/2014/main" id="{673F7B25-93AC-DF54-08E3-61E93D7431AA}"/>
              </a:ext>
            </a:extLst>
          </p:cNvPr>
          <p:cNvSpPr>
            <a:spLocks/>
          </p:cNvSpPr>
          <p:nvPr/>
        </p:nvSpPr>
        <p:spPr>
          <a:xfrm>
            <a:off x="2012947" y="4063059"/>
            <a:ext cx="1263433" cy="264516"/>
          </a:xfrm>
          <a:prstGeom prst="roundRect">
            <a:avLst>
              <a:gd name="adj" fmla="val 37018"/>
            </a:avLst>
          </a:prstGeom>
          <a:solidFill>
            <a:schemeClr val="bg1"/>
          </a:solidFill>
          <a:ln w="9525" cap="flat" cmpd="sng">
            <a:solidFill>
              <a:schemeClr val="bg1">
                <a:lumMod val="7500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134" name="Rect 0">
            <a:extLst>
              <a:ext uri="{FF2B5EF4-FFF2-40B4-BE49-F238E27FC236}">
                <a16:creationId xmlns:a16="http://schemas.microsoft.com/office/drawing/2014/main" id="{7536CCE2-A4EC-CB9D-6C4F-A658D77E55EE}"/>
              </a:ext>
            </a:extLst>
          </p:cNvPr>
          <p:cNvSpPr txBox="1">
            <a:spLocks/>
          </p:cNvSpPr>
          <p:nvPr/>
        </p:nvSpPr>
        <p:spPr>
          <a:xfrm>
            <a:off x="2084069" y="4084631"/>
            <a:ext cx="917983" cy="2462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김지윤</a:t>
            </a:r>
            <a:r>
              <a:rPr sz="10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휴</a:t>
            </a:r>
            <a:r>
              <a:rPr lang="ko-KR" alt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2484B09-EFF9-7CDD-DDAD-CDEE34BAE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570" y="3239488"/>
            <a:ext cx="4472887" cy="2216338"/>
          </a:xfrm>
          <a:prstGeom prst="rect">
            <a:avLst/>
          </a:prstGeom>
        </p:spPr>
      </p:pic>
      <p:sp>
        <p:nvSpPr>
          <p:cNvPr id="135" name="Rect 0">
            <a:extLst>
              <a:ext uri="{FF2B5EF4-FFF2-40B4-BE49-F238E27FC236}">
                <a16:creationId xmlns:a16="http://schemas.microsoft.com/office/drawing/2014/main" id="{9FEDE33B-9AD5-F751-C564-D2FA0E21035E}"/>
              </a:ext>
            </a:extLst>
          </p:cNvPr>
          <p:cNvSpPr txBox="1">
            <a:spLocks/>
          </p:cNvSpPr>
          <p:nvPr/>
        </p:nvSpPr>
        <p:spPr>
          <a:xfrm>
            <a:off x="2042411" y="3826792"/>
            <a:ext cx="917983" cy="20134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0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2023-09-22</a:t>
            </a:r>
            <a:endParaRPr lang="ko-KR" altLang="en-US" sz="10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61E80EE-0A36-DDEE-273A-75162ED67AC0}"/>
              </a:ext>
            </a:extLst>
          </p:cNvPr>
          <p:cNvGrpSpPr/>
          <p:nvPr/>
        </p:nvGrpSpPr>
        <p:grpSpPr>
          <a:xfrm>
            <a:off x="3812519" y="3018474"/>
            <a:ext cx="2535318" cy="3042703"/>
            <a:chOff x="3808832" y="2962815"/>
            <a:chExt cx="2535318" cy="304270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9984373-157C-EA1F-FD13-630E61AEE40F}"/>
                </a:ext>
              </a:extLst>
            </p:cNvPr>
            <p:cNvGrpSpPr/>
            <p:nvPr/>
          </p:nvGrpSpPr>
          <p:grpSpPr>
            <a:xfrm>
              <a:off x="3808832" y="2962815"/>
              <a:ext cx="2535318" cy="3042703"/>
              <a:chOff x="3795505" y="2930833"/>
              <a:chExt cx="2535318" cy="3042703"/>
            </a:xfrm>
          </p:grpSpPr>
          <p:grpSp>
            <p:nvGrpSpPr>
              <p:cNvPr id="102" name="Group 5">
                <a:extLst>
                  <a:ext uri="{FF2B5EF4-FFF2-40B4-BE49-F238E27FC236}">
                    <a16:creationId xmlns:a16="http://schemas.microsoft.com/office/drawing/2014/main" id="{727C6BED-CB86-1301-04DF-264E119E2D18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3795505" y="2930833"/>
                <a:ext cx="2535318" cy="3042703"/>
                <a:chOff x="4594860" y="2516505"/>
                <a:chExt cx="3169055" cy="3761740"/>
              </a:xfrm>
            </p:grpSpPr>
            <p:sp>
              <p:nvSpPr>
                <p:cNvPr id="103" name="Rect 0">
                  <a:extLst>
                    <a:ext uri="{FF2B5EF4-FFF2-40B4-BE49-F238E27FC236}">
                      <a16:creationId xmlns:a16="http://schemas.microsoft.com/office/drawing/2014/main" id="{D34BCCCB-2489-5DA7-BB30-63551AB07A1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594860" y="2516505"/>
                  <a:ext cx="3159125" cy="3761740"/>
                </a:xfrm>
                <a:prstGeom prst="roundRect">
                  <a:avLst>
                    <a:gd name="adj" fmla="val 1350"/>
                  </a:avLst>
                </a:prstGeom>
                <a:solidFill>
                  <a:schemeClr val="bg1"/>
                </a:solidFill>
                <a:ln w="12700" cap="flat" cmpd="sng">
                  <a:solidFill>
                    <a:schemeClr val="bg1">
                      <a:lumMod val="9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04" name="Rect 0">
                  <a:extLst>
                    <a:ext uri="{FF2B5EF4-FFF2-40B4-BE49-F238E27FC236}">
                      <a16:creationId xmlns:a16="http://schemas.microsoft.com/office/drawing/2014/main" id="{28BE03CC-51B1-8442-DD13-C0A3CA6AB4B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698365" y="2593340"/>
                  <a:ext cx="795020" cy="264160"/>
                </a:xfrm>
                <a:prstGeom prst="rect">
                  <a:avLst/>
                </a:prstGeom>
                <a:noFill/>
              </p:spPr>
              <p:txBody>
                <a:bodyPr vert="horz" wrap="non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근태 입력</a:t>
                  </a:r>
                  <a:endParaRPr lang="ko-KR" altLang="en-US"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05" name="Rect 0">
                  <a:extLst>
                    <a:ext uri="{FF2B5EF4-FFF2-40B4-BE49-F238E27FC236}">
                      <a16:creationId xmlns:a16="http://schemas.microsoft.com/office/drawing/2014/main" id="{5133E14A-6AD6-12C3-73BA-3D525F525A7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406005" y="2555875"/>
                  <a:ext cx="307340" cy="341630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600">
                      <a:solidFill>
                        <a:schemeClr val="bg1">
                          <a:lumMod val="65000"/>
                        </a:schemeClr>
                      </a:solidFill>
                      <a:latin typeface="맑은 고딕" charset="0"/>
                      <a:ea typeface="맑은 고딕" charset="0"/>
                    </a:rPr>
                    <a:t>x</a:t>
                  </a:r>
                  <a:endParaRPr lang="ko-KR" altLang="en-US" sz="1600">
                    <a:solidFill>
                      <a:schemeClr val="bg1">
                        <a:lumMod val="65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cxnSp>
              <p:nvCxnSpPr>
                <p:cNvPr id="106" name="Rect 0">
                  <a:extLst>
                    <a:ext uri="{FF2B5EF4-FFF2-40B4-BE49-F238E27FC236}">
                      <a16:creationId xmlns:a16="http://schemas.microsoft.com/office/drawing/2014/main" id="{E5F0389B-A9E5-E31A-D1A9-A1C74018908B}"/>
                    </a:ext>
                  </a:extLst>
                </p:cNvPr>
                <p:cNvCxnSpPr/>
                <p:nvPr/>
              </p:nvCxnSpPr>
              <p:spPr>
                <a:xfrm>
                  <a:off x="4805045" y="2939415"/>
                  <a:ext cx="2738120" cy="3810"/>
                </a:xfrm>
                <a:prstGeom prst="line">
                  <a:avLst/>
                </a:prstGeom>
                <a:ln w="9525" cap="flat" cmpd="sng">
                  <a:solidFill>
                    <a:schemeClr val="bg2">
                      <a:lumMod val="90000"/>
                      <a:alpha val="100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Rect 0">
                  <a:extLst>
                    <a:ext uri="{FF2B5EF4-FFF2-40B4-BE49-F238E27FC236}">
                      <a16:creationId xmlns:a16="http://schemas.microsoft.com/office/drawing/2014/main" id="{AB6AF695-66FF-F7F1-6333-AF5B7895166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63770" y="3049270"/>
                  <a:ext cx="1054100" cy="304407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lang="ko-KR" altLang="en-US" sz="1000" dirty="0">
                      <a:solidFill>
                        <a:srgbClr val="313A46"/>
                      </a:solidFill>
                      <a:latin typeface="맑은 고딕" charset="0"/>
                      <a:ea typeface="맑은 고딕" charset="0"/>
                    </a:rPr>
                    <a:t>유형</a:t>
                  </a:r>
                </a:p>
              </p:txBody>
            </p:sp>
            <p:sp>
              <p:nvSpPr>
                <p:cNvPr id="108" name="Rect 0">
                  <a:extLst>
                    <a:ext uri="{FF2B5EF4-FFF2-40B4-BE49-F238E27FC236}">
                      <a16:creationId xmlns:a16="http://schemas.microsoft.com/office/drawing/2014/main" id="{144824C6-B843-6F98-1B1E-15ED8B18D973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535930" y="3020060"/>
                  <a:ext cx="1927860" cy="297180"/>
                </a:xfrm>
                <a:prstGeom prst="roundRect">
                  <a:avLst>
                    <a:gd name="adj" fmla="val 4937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grpSp>
              <p:nvGrpSpPr>
                <p:cNvPr id="109" name="Group 5">
                  <a:extLst>
                    <a:ext uri="{FF2B5EF4-FFF2-40B4-BE49-F238E27FC236}">
                      <a16:creationId xmlns:a16="http://schemas.microsoft.com/office/drawing/2014/main" id="{20EDFF9E-726A-E563-83F7-87B81B6AA0D4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>
                  <a:off x="4815840" y="4396105"/>
                  <a:ext cx="2719705" cy="1243330"/>
                  <a:chOff x="4815840" y="4396105"/>
                  <a:chExt cx="2719705" cy="1243330"/>
                </a:xfrm>
              </p:grpSpPr>
              <p:sp>
                <p:nvSpPr>
                  <p:cNvPr id="116" name="Rect 0">
                    <a:extLst>
                      <a:ext uri="{FF2B5EF4-FFF2-40B4-BE49-F238E27FC236}">
                        <a16:creationId xmlns:a16="http://schemas.microsoft.com/office/drawing/2014/main" id="{493E5A82-1527-2A96-56C9-14ED83B8F44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815840" y="4396105"/>
                    <a:ext cx="2719705" cy="1243330"/>
                  </a:xfrm>
                  <a:prstGeom prst="roundRect">
                    <a:avLst>
                      <a:gd name="adj" fmla="val 913"/>
                    </a:avLst>
                  </a:prstGeom>
                  <a:solidFill>
                    <a:schemeClr val="bg1"/>
                  </a:solidFill>
                  <a:ln w="9525" cap="flat" cmpd="sng">
                    <a:solidFill>
                      <a:schemeClr val="bg1">
                        <a:lumMod val="75000"/>
                        <a:alpha val="100000"/>
                      </a:schemeClr>
                    </a:solidFill>
                    <a:prstDash val="solid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anchor="ctr">
                    <a:noAutofit/>
                  </a:bodyPr>
                  <a:lstStyle/>
                  <a:p>
                    <a:pPr marL="0" indent="0" algn="ctr" defTabSz="914400" rtl="0" eaLnBrk="1" latinLnBrk="0" hangingPunct="1">
                      <a:buFontTx/>
                      <a:buNone/>
                    </a:pPr>
                    <a:endParaRPr lang="ko-KR" altLang="en-US" sz="1800">
                      <a:latin typeface="맑은 고딕" charset="0"/>
                      <a:ea typeface="맑은 고딕" charset="0"/>
                    </a:endParaRPr>
                  </a:p>
                </p:txBody>
              </p:sp>
              <p:sp>
                <p:nvSpPr>
                  <p:cNvPr id="117" name="Rect 0">
                    <a:extLst>
                      <a:ext uri="{FF2B5EF4-FFF2-40B4-BE49-F238E27FC236}">
                        <a16:creationId xmlns:a16="http://schemas.microsoft.com/office/drawing/2014/main" id="{BA62C536-2B54-5FA0-20D9-05DF242F30B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852670" y="4477385"/>
                    <a:ext cx="2567939" cy="304407"/>
                  </a:xfrm>
                  <a:prstGeom prst="rect">
                    <a:avLst/>
                  </a:prstGeom>
                  <a:noFill/>
                </p:spPr>
                <p:txBody>
                  <a:bodyPr vert="horz" wrap="squar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맑은 고딕" charset="0"/>
                        <a:ea typeface="맑은 고딕" charset="0"/>
                      </a:rPr>
                      <a:t>김지윤 휴가</a:t>
                    </a:r>
                  </a:p>
                </p:txBody>
              </p:sp>
            </p:grpSp>
            <p:cxnSp>
              <p:nvCxnSpPr>
                <p:cNvPr id="110" name="Rect 0">
                  <a:extLst>
                    <a:ext uri="{FF2B5EF4-FFF2-40B4-BE49-F238E27FC236}">
                      <a16:creationId xmlns:a16="http://schemas.microsoft.com/office/drawing/2014/main" id="{67BC4E28-80BE-90CC-CA52-F0A8C7042622}"/>
                    </a:ext>
                  </a:extLst>
                </p:cNvPr>
                <p:cNvCxnSpPr/>
                <p:nvPr/>
              </p:nvCxnSpPr>
              <p:spPr>
                <a:xfrm>
                  <a:off x="4805045" y="5723255"/>
                  <a:ext cx="2738120" cy="3810"/>
                </a:xfrm>
                <a:prstGeom prst="line">
                  <a:avLst/>
                </a:prstGeom>
                <a:ln w="9525" cap="flat" cmpd="sng">
                  <a:solidFill>
                    <a:schemeClr val="bg2">
                      <a:lumMod val="90000"/>
                      <a:alpha val="100000"/>
                    </a:schemeClr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1" name="Rect 0">
                  <a:extLst>
                    <a:ext uri="{FF2B5EF4-FFF2-40B4-BE49-F238E27FC236}">
                      <a16:creationId xmlns:a16="http://schemas.microsoft.com/office/drawing/2014/main" id="{A3C1101C-FD2E-E790-3C26-6676E0354D3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763770" y="4079240"/>
                  <a:ext cx="1054100" cy="248920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000" dirty="0" err="1">
                      <a:solidFill>
                        <a:srgbClr val="313A46"/>
                      </a:solidFill>
                      <a:latin typeface="맑은 고딕" charset="0"/>
                      <a:ea typeface="맑은 고딕" charset="0"/>
                    </a:rPr>
                    <a:t>내용</a:t>
                  </a:r>
                  <a:endParaRPr lang="ko-KR" altLang="en-US" sz="1000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12" name="Rect 0">
                  <a:extLst>
                    <a:ext uri="{FF2B5EF4-FFF2-40B4-BE49-F238E27FC236}">
                      <a16:creationId xmlns:a16="http://schemas.microsoft.com/office/drawing/2014/main" id="{71F8BA78-04CB-5E42-8C9D-B5C173DF065F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058431" y="5773278"/>
                  <a:ext cx="623569" cy="291465"/>
                </a:xfrm>
                <a:prstGeom prst="roundRect">
                  <a:avLst>
                    <a:gd name="adj" fmla="val 6505"/>
                  </a:avLst>
                </a:prstGeom>
                <a:solidFill>
                  <a:srgbClr val="727CF5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13" name="Rect 0">
                  <a:extLst>
                    <a:ext uri="{FF2B5EF4-FFF2-40B4-BE49-F238E27FC236}">
                      <a16:creationId xmlns:a16="http://schemas.microsoft.com/office/drawing/2014/main" id="{6095AC74-E37F-75F4-2BE9-68899E4FE21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141616" y="5770103"/>
                  <a:ext cx="622299" cy="304407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000" dirty="0" err="1">
                      <a:solidFill>
                        <a:schemeClr val="bg1"/>
                      </a:solidFill>
                      <a:latin typeface="맑은 고딕" charset="0"/>
                      <a:ea typeface="맑은 고딕" charset="0"/>
                    </a:rPr>
                    <a:t>취소</a:t>
                  </a:r>
                  <a:endParaRPr lang="ko-KR" altLang="en-US" sz="1000" dirty="0">
                    <a:solidFill>
                      <a:schemeClr val="bg1"/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14" name="Rect 0">
                  <a:extLst>
                    <a:ext uri="{FF2B5EF4-FFF2-40B4-BE49-F238E27FC236}">
                      <a16:creationId xmlns:a16="http://schemas.microsoft.com/office/drawing/2014/main" id="{B2584CDE-4259-DCD8-84A9-7AF54D0AFA96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6362877" y="5779276"/>
                  <a:ext cx="623570" cy="291465"/>
                </a:xfrm>
                <a:prstGeom prst="roundRect">
                  <a:avLst>
                    <a:gd name="adj" fmla="val 6505"/>
                  </a:avLst>
                </a:prstGeom>
                <a:solidFill>
                  <a:schemeClr val="bg2"/>
                </a:solidFill>
                <a:ln w="0">
                  <a:noFill/>
                  <a:prstDash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115" name="Rect 0">
                  <a:extLst>
                    <a:ext uri="{FF2B5EF4-FFF2-40B4-BE49-F238E27FC236}">
                      <a16:creationId xmlns:a16="http://schemas.microsoft.com/office/drawing/2014/main" id="{7501139F-F9F9-2F99-A614-B02E4A78EB9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46697" y="5776101"/>
                  <a:ext cx="621664" cy="304407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sz="1000" dirty="0" err="1">
                      <a:solidFill>
                        <a:schemeClr val="bg1">
                          <a:lumMod val="65000"/>
                        </a:schemeClr>
                      </a:solidFill>
                      <a:latin typeface="맑은 고딕" charset="0"/>
                      <a:ea typeface="맑은 고딕" charset="0"/>
                    </a:rPr>
                    <a:t>저장</a:t>
                  </a:r>
                  <a:endParaRPr lang="ko-KR" altLang="en-US" sz="1000" dirty="0">
                    <a:solidFill>
                      <a:schemeClr val="bg1">
                        <a:lumMod val="65000"/>
                      </a:schemeClr>
                    </a:solidFill>
                    <a:latin typeface="맑은 고딕" charset="0"/>
                    <a:ea typeface="맑은 고딕" charset="0"/>
                  </a:endParaRPr>
                </a:p>
              </p:txBody>
            </p:sp>
          </p:grpSp>
          <p:sp>
            <p:nvSpPr>
              <p:cNvPr id="121" name="Rect 0">
                <a:extLst>
                  <a:ext uri="{FF2B5EF4-FFF2-40B4-BE49-F238E27FC236}">
                    <a16:creationId xmlns:a16="http://schemas.microsoft.com/office/drawing/2014/main" id="{81516D12-2829-61E5-C59B-376514187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6225" y="3646824"/>
                <a:ext cx="491250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날짜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2" name="Rect 0">
                <a:extLst>
                  <a:ext uri="{FF2B5EF4-FFF2-40B4-BE49-F238E27FC236}">
                    <a16:creationId xmlns:a16="http://schemas.microsoft.com/office/drawing/2014/main" id="{5D0B3528-5864-BA2B-9B44-749B29125A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3061" y="3670107"/>
                <a:ext cx="1065307" cy="20134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2023-09-22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3" name="Rect 0">
                <a:extLst>
                  <a:ext uri="{FF2B5EF4-FFF2-40B4-BE49-F238E27FC236}">
                    <a16:creationId xmlns:a16="http://schemas.microsoft.com/office/drawing/2014/main" id="{F80BF4B0-07B4-811C-95DB-22D274887B1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548877" y="3949348"/>
                <a:ext cx="1542333" cy="240376"/>
              </a:xfrm>
              <a:prstGeom prst="roundRect">
                <a:avLst>
                  <a:gd name="adj" fmla="val 4937"/>
                </a:avLst>
              </a:prstGeom>
              <a:solidFill>
                <a:schemeClr val="bg1"/>
              </a:solidFill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4" name="Rect 0">
                <a:extLst>
                  <a:ext uri="{FF2B5EF4-FFF2-40B4-BE49-F238E27FC236}">
                    <a16:creationId xmlns:a16="http://schemas.microsoft.com/office/drawing/2014/main" id="{11216727-1396-85EE-D8C9-EC867BA95B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6225" y="3922321"/>
                <a:ext cx="491250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제목</a:t>
                </a:r>
                <a:endPara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25" name="Rect 0">
                <a:extLst>
                  <a:ext uri="{FF2B5EF4-FFF2-40B4-BE49-F238E27FC236}">
                    <a16:creationId xmlns:a16="http://schemas.microsoft.com/office/drawing/2014/main" id="{CB309957-E497-90A8-D575-76E726504A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3555" y="3960647"/>
                <a:ext cx="1065307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홍길동</a:t>
                </a:r>
                <a:r>
                  <a:rPr lang="en-US" sz="1000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1000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휴</a:t>
                </a:r>
                <a:r>
                  <a:rPr lang="ko-KR" altLang="en-US" sz="1000" dirty="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가</a:t>
                </a:r>
              </a:p>
            </p:txBody>
          </p:sp>
        </p:grpSp>
        <p:sp>
          <p:nvSpPr>
            <p:cNvPr id="118" name="Rect 0">
              <a:extLst>
                <a:ext uri="{FF2B5EF4-FFF2-40B4-BE49-F238E27FC236}">
                  <a16:creationId xmlns:a16="http://schemas.microsoft.com/office/drawing/2014/main" id="{C27B5B04-5C4D-4A7F-36B9-62946DE651F5}"/>
                </a:ext>
              </a:extLst>
            </p:cNvPr>
            <p:cNvSpPr txBox="1">
              <a:spLocks/>
            </p:cNvSpPr>
            <p:nvPr/>
          </p:nvSpPr>
          <p:spPr>
            <a:xfrm>
              <a:off x="5778287" y="3358167"/>
              <a:ext cx="271788" cy="201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▼</a:t>
              </a:r>
              <a:endParaRPr lang="ko-KR" altLang="en-US" sz="100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9" name="Rect 0">
              <a:extLst>
                <a:ext uri="{FF2B5EF4-FFF2-40B4-BE49-F238E27FC236}">
                  <a16:creationId xmlns:a16="http://schemas.microsoft.com/office/drawing/2014/main" id="{A37EFE30-82DF-9F8A-DDB1-0BF6167177F1}"/>
                </a:ext>
              </a:extLst>
            </p:cNvPr>
            <p:cNvSpPr txBox="1">
              <a:spLocks/>
            </p:cNvSpPr>
            <p:nvPr/>
          </p:nvSpPr>
          <p:spPr>
            <a:xfrm>
              <a:off x="4622553" y="3358167"/>
              <a:ext cx="525795" cy="201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휴가</a:t>
              </a:r>
              <a:endParaRPr lang="ko-KR" alt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0" name="Rect 0">
              <a:extLst>
                <a:ext uri="{FF2B5EF4-FFF2-40B4-BE49-F238E27FC236}">
                  <a16:creationId xmlns:a16="http://schemas.microsoft.com/office/drawing/2014/main" id="{DD2485C7-AE49-B501-39A7-D6BAEAA4C036}"/>
                </a:ext>
              </a:extLst>
            </p:cNvPr>
            <p:cNvSpPr>
              <a:spLocks/>
            </p:cNvSpPr>
            <p:nvPr/>
          </p:nvSpPr>
          <p:spPr>
            <a:xfrm>
              <a:off x="4548383" y="3658808"/>
              <a:ext cx="1542333" cy="240376"/>
            </a:xfrm>
            <a:prstGeom prst="roundRect">
              <a:avLst>
                <a:gd name="adj" fmla="val 4937"/>
              </a:avLst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42EFBE-C214-DF41-7E5B-AA7F9BCEA38B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950503E8-DAB1-EA69-B084-DA39D2A0745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03D4CCBB-53A2-5977-283E-B1A0FAEA4C62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33744FE6-7C13-298F-0A90-0122C305AF67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2CCA4A8E-2B68-79BA-E361-2FFCD3AAB9B0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ABD5ECA8-AB7E-F370-F360-74E23F4EBB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3AFFE6A1-1D51-138B-F724-8954CF1805C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5" name="그룹 34">
                        <a:extLst>
                          <a:ext uri="{FF2B5EF4-FFF2-40B4-BE49-F238E27FC236}">
                            <a16:creationId xmlns:a16="http://schemas.microsoft.com/office/drawing/2014/main" id="{636F573C-474D-6525-3EEE-D1E7524DA2C7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36" name="직사각형 35">
                          <a:extLst>
                            <a:ext uri="{FF2B5EF4-FFF2-40B4-BE49-F238E27FC236}">
                              <a16:creationId xmlns:a16="http://schemas.microsoft.com/office/drawing/2014/main" id="{E863E3F4-88B3-C85D-5A42-B73C0FA3DB92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37" name="그림 36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469CCC49-31CE-CB0D-913C-08D9A014803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그림 37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FBAD30D-86BD-DC4F-D4DC-DEF2D472AA2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그림 38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340F85D-16CB-F8E4-D296-A77D606F1A9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3" name="그림 32">
                      <a:extLst>
                        <a:ext uri="{FF2B5EF4-FFF2-40B4-BE49-F238E27FC236}">
                          <a16:creationId xmlns:a16="http://schemas.microsoft.com/office/drawing/2014/main" id="{84275DDF-ACFB-1FE5-22AC-B4141688B80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1" name="Rect 0">
                    <a:extLst>
                      <a:ext uri="{FF2B5EF4-FFF2-40B4-BE49-F238E27FC236}">
                        <a16:creationId xmlns:a16="http://schemas.microsoft.com/office/drawing/2014/main" id="{6F4C6442-D600-BA24-B1DA-D63B142D8782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139047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직원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근태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0BAC22E-12FB-53A0-BFDA-EC7D8CE16F0C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255104E7-1A36-1D68-368C-6EEF83F0A1D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BF97D41A-3D23-BE31-2D3C-8E80611E26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EE8E771A-38F0-26B3-6C47-083ED5FDE181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73964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474885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메뉴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가맹점 정보관리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메뉴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본사에서 등록한 메뉴를 확인할 수 있으며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매장에서 판매할 메뉴를 설정하는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22790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메뉴의 우측 상단 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On/Off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를 통해 판매하는 메뉴를 설정할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본사에서 등록한 메뉴를 확인할 수 있으며</a:t>
                      </a:r>
                      <a:r>
                        <a:rPr lang="en-US" altLang="ko-KR" sz="900" b="0" dirty="0"/>
                        <a:t>,</a:t>
                      </a:r>
                    </a:p>
                    <a:p>
                      <a:pPr algn="ctr" latinLnBrk="1"/>
                      <a:r>
                        <a:rPr lang="ko-KR" altLang="en-US" sz="900" b="0" dirty="0"/>
                        <a:t>매장에서 판매할 메뉴를 설정하는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9" name="Rect 0">
            <a:extLst>
              <a:ext uri="{FF2B5EF4-FFF2-40B4-BE49-F238E27FC236}">
                <a16:creationId xmlns:a16="http://schemas.microsoft.com/office/drawing/2014/main" id="{4CC21772-8B90-87E3-5AB6-7980E687FBE8}"/>
              </a:ext>
            </a:extLst>
          </p:cNvPr>
          <p:cNvSpPr txBox="1">
            <a:spLocks/>
          </p:cNvSpPr>
          <p:nvPr/>
        </p:nvSpPr>
        <p:spPr>
          <a:xfrm>
            <a:off x="1938203" y="2336686"/>
            <a:ext cx="706284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메뉴</a:t>
            </a: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관리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67D05D96-775B-4015-8721-A4DEADA67691}"/>
              </a:ext>
            </a:extLst>
          </p:cNvPr>
          <p:cNvSpPr txBox="1">
            <a:spLocks/>
          </p:cNvSpPr>
          <p:nvPr/>
        </p:nvSpPr>
        <p:spPr>
          <a:xfrm>
            <a:off x="1938203" y="2852340"/>
            <a:ext cx="374461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음료</a:t>
            </a: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2C992264-9FCA-614F-05E9-2C243E4A415B}"/>
              </a:ext>
            </a:extLst>
          </p:cNvPr>
          <p:cNvSpPr txBox="1">
            <a:spLocks/>
          </p:cNvSpPr>
          <p:nvPr/>
        </p:nvSpPr>
        <p:spPr>
          <a:xfrm>
            <a:off x="2523961" y="2837843"/>
            <a:ext cx="515526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디저트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37743E4-F6C0-9C5A-4A4F-F2D6891E21A6}"/>
              </a:ext>
            </a:extLst>
          </p:cNvPr>
          <p:cNvSpPr/>
          <p:nvPr/>
        </p:nvSpPr>
        <p:spPr>
          <a:xfrm>
            <a:off x="1938203" y="2837843"/>
            <a:ext cx="486241" cy="27610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</a:rPr>
              <a:t>음료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id="{435225EF-88FF-EA58-2DC5-4B7DD6947F7F}"/>
              </a:ext>
            </a:extLst>
          </p:cNvPr>
          <p:cNvSpPr txBox="1">
            <a:spLocks/>
          </p:cNvSpPr>
          <p:nvPr/>
        </p:nvSpPr>
        <p:spPr>
          <a:xfrm>
            <a:off x="3151267" y="2836367"/>
            <a:ext cx="374461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상품</a:t>
            </a:r>
          </a:p>
        </p:txBody>
      </p:sp>
      <p:cxnSp>
        <p:nvCxnSpPr>
          <p:cNvPr id="28" name="Rect 0">
            <a:extLst>
              <a:ext uri="{FF2B5EF4-FFF2-40B4-BE49-F238E27FC236}">
                <a16:creationId xmlns:a16="http://schemas.microsoft.com/office/drawing/2014/main" id="{042EA35F-C440-70F6-B993-19A76828052A}"/>
              </a:ext>
            </a:extLst>
          </p:cNvPr>
          <p:cNvCxnSpPr>
            <a:cxnSpLocks/>
          </p:cNvCxnSpPr>
          <p:nvPr/>
        </p:nvCxnSpPr>
        <p:spPr>
          <a:xfrm>
            <a:off x="1938203" y="3113949"/>
            <a:ext cx="5947531" cy="0"/>
          </a:xfrm>
          <a:prstGeom prst="line">
            <a:avLst/>
          </a:prstGeom>
          <a:ln w="635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4A1FC7B-2073-7C90-4D9F-771854EAF9FD}"/>
              </a:ext>
            </a:extLst>
          </p:cNvPr>
          <p:cNvGrpSpPr/>
          <p:nvPr/>
        </p:nvGrpSpPr>
        <p:grpSpPr>
          <a:xfrm>
            <a:off x="1803620" y="3429000"/>
            <a:ext cx="1956207" cy="2637841"/>
            <a:chOff x="1973529" y="3428999"/>
            <a:chExt cx="1956207" cy="2637841"/>
          </a:xfrm>
        </p:grpSpPr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EAE39E91-7B7A-46B5-FAAD-9345E916A088}"/>
                </a:ext>
              </a:extLst>
            </p:cNvPr>
            <p:cNvSpPr>
              <a:spLocks/>
            </p:cNvSpPr>
            <p:nvPr/>
          </p:nvSpPr>
          <p:spPr>
            <a:xfrm>
              <a:off x="1973529" y="3428999"/>
              <a:ext cx="1956207" cy="2637841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32" name="그림 31" descr="올드 패션 유리잔, 아이스 큐브, 하이볼 글라스, 칵테일이(가) 표시된 사진&#10;&#10;자동 생성된 설명">
              <a:extLst>
                <a:ext uri="{FF2B5EF4-FFF2-40B4-BE49-F238E27FC236}">
                  <a16:creationId xmlns:a16="http://schemas.microsoft.com/office/drawing/2014/main" id="{87198690-ED81-ED82-35F4-6E15D515D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740" y="3816067"/>
              <a:ext cx="1329783" cy="1388885"/>
            </a:xfrm>
            <a:prstGeom prst="rect">
              <a:avLst/>
            </a:prstGeom>
          </p:spPr>
        </p:pic>
        <p:pic>
          <p:nvPicPr>
            <p:cNvPr id="34" name="Picture " descr="C:/Users/PC-19/AppData/Roaming/PolarisOffice/ETemp/13480_23508312/fImage696108601881.png">
              <a:extLst>
                <a:ext uri="{FF2B5EF4-FFF2-40B4-BE49-F238E27FC236}">
                  <a16:creationId xmlns:a16="http://schemas.microsoft.com/office/drawing/2014/main" id="{B88CF2DA-5928-4BE7-9B0E-FC82D59007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0535" y="3486335"/>
              <a:ext cx="374015" cy="180975"/>
            </a:xfrm>
            <a:prstGeom prst="rect">
              <a:avLst/>
            </a:prstGeom>
            <a:noFill/>
          </p:spPr>
        </p:pic>
        <p:sp>
          <p:nvSpPr>
            <p:cNvPr id="35" name="Rect 0">
              <a:extLst>
                <a:ext uri="{FF2B5EF4-FFF2-40B4-BE49-F238E27FC236}">
                  <a16:creationId xmlns:a16="http://schemas.microsoft.com/office/drawing/2014/main" id="{33111EA2-0A2B-FCBD-F3EB-1EF927687177}"/>
                </a:ext>
              </a:extLst>
            </p:cNvPr>
            <p:cNvSpPr txBox="1">
              <a:spLocks/>
            </p:cNvSpPr>
            <p:nvPr/>
          </p:nvSpPr>
          <p:spPr>
            <a:xfrm>
              <a:off x="2345982" y="5353709"/>
              <a:ext cx="1270541" cy="600164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none" lIns="45720" tIns="45720" rIns="45720" bIns="45720" anchor="t">
              <a:sp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아이스 아메리카노</a:t>
              </a:r>
              <a:endParaRPr lang="en-US" altLang="ko-KR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0">
                <a:buFontTx/>
                <a:buNone/>
              </a:pPr>
              <a:endParaRPr lang="en-US" altLang="ko-KR" sz="11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0">
                <a:buFontTx/>
                <a:buNone/>
              </a:pPr>
              <a:r>
                <a:rPr lang="en-US" altLang="ko-KR" sz="11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5,000</a:t>
              </a:r>
              <a:r>
                <a:rPr lang="ko-KR" altLang="en-US" sz="11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원</a:t>
              </a:r>
              <a:endPara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C59C83-1F76-1DAD-5387-D62AE14BEA05}"/>
              </a:ext>
            </a:extLst>
          </p:cNvPr>
          <p:cNvGrpSpPr/>
          <p:nvPr/>
        </p:nvGrpSpPr>
        <p:grpSpPr>
          <a:xfrm>
            <a:off x="3965894" y="3429000"/>
            <a:ext cx="1956207" cy="2637841"/>
            <a:chOff x="1973529" y="3428999"/>
            <a:chExt cx="1956207" cy="2637841"/>
          </a:xfrm>
        </p:grpSpPr>
        <p:sp>
          <p:nvSpPr>
            <p:cNvPr id="39" name="Rect 0">
              <a:extLst>
                <a:ext uri="{FF2B5EF4-FFF2-40B4-BE49-F238E27FC236}">
                  <a16:creationId xmlns:a16="http://schemas.microsoft.com/office/drawing/2014/main" id="{9A9E72C3-3F54-3C37-7190-C5B5A3A1535E}"/>
                </a:ext>
              </a:extLst>
            </p:cNvPr>
            <p:cNvSpPr>
              <a:spLocks/>
            </p:cNvSpPr>
            <p:nvPr/>
          </p:nvSpPr>
          <p:spPr>
            <a:xfrm>
              <a:off x="1973529" y="3428999"/>
              <a:ext cx="1956207" cy="2637841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41" name="Picture " descr="C:/Users/PC-19/AppData/Roaming/PolarisOffice/ETemp/13480_23508312/fImage696108601881.png">
              <a:extLst>
                <a:ext uri="{FF2B5EF4-FFF2-40B4-BE49-F238E27FC236}">
                  <a16:creationId xmlns:a16="http://schemas.microsoft.com/office/drawing/2014/main" id="{22BA4138-7088-05E6-50D2-CC0C3F0A8A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90535" y="3486335"/>
              <a:ext cx="374015" cy="180975"/>
            </a:xfrm>
            <a:prstGeom prst="rect">
              <a:avLst/>
            </a:prstGeom>
            <a:noFill/>
          </p:spPr>
        </p:pic>
        <p:sp>
          <p:nvSpPr>
            <p:cNvPr id="42" name="Rect 0">
              <a:extLst>
                <a:ext uri="{FF2B5EF4-FFF2-40B4-BE49-F238E27FC236}">
                  <a16:creationId xmlns:a16="http://schemas.microsoft.com/office/drawing/2014/main" id="{11531FD7-994C-3BBF-975B-133D85DA751E}"/>
                </a:ext>
              </a:extLst>
            </p:cNvPr>
            <p:cNvSpPr txBox="1">
              <a:spLocks/>
            </p:cNvSpPr>
            <p:nvPr/>
          </p:nvSpPr>
          <p:spPr>
            <a:xfrm>
              <a:off x="2345982" y="5353709"/>
              <a:ext cx="1292983" cy="600164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none" lIns="45720" tIns="45720" rIns="45720" bIns="45720" anchor="t">
              <a:sp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11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카라멜</a:t>
              </a:r>
              <a:r>
                <a:rPr lang="ko-KR" altLang="en-US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1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프라푸치노</a:t>
              </a:r>
              <a:endParaRPr lang="en-US" altLang="ko-KR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0">
                <a:buFontTx/>
                <a:buNone/>
              </a:pPr>
              <a:endParaRPr lang="en-US" altLang="ko-KR" sz="11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0">
                <a:buFontTx/>
                <a:buNone/>
              </a:pPr>
              <a:r>
                <a:rPr lang="en-US" altLang="ko-KR" sz="11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7,000</a:t>
              </a:r>
              <a:r>
                <a:rPr lang="ko-KR" altLang="en-US" sz="11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원</a:t>
              </a:r>
              <a:endPara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786EC2-711E-D2C7-4720-6404B98479FD}"/>
              </a:ext>
            </a:extLst>
          </p:cNvPr>
          <p:cNvGrpSpPr/>
          <p:nvPr/>
        </p:nvGrpSpPr>
        <p:grpSpPr>
          <a:xfrm>
            <a:off x="6124378" y="3437942"/>
            <a:ext cx="1956207" cy="2637841"/>
            <a:chOff x="1973529" y="3428999"/>
            <a:chExt cx="1956207" cy="2637841"/>
          </a:xfrm>
        </p:grpSpPr>
        <p:sp>
          <p:nvSpPr>
            <p:cNvPr id="44" name="Rect 0">
              <a:extLst>
                <a:ext uri="{FF2B5EF4-FFF2-40B4-BE49-F238E27FC236}">
                  <a16:creationId xmlns:a16="http://schemas.microsoft.com/office/drawing/2014/main" id="{05A95D56-EDB9-6944-B21C-8FFE782A8909}"/>
                </a:ext>
              </a:extLst>
            </p:cNvPr>
            <p:cNvSpPr>
              <a:spLocks/>
            </p:cNvSpPr>
            <p:nvPr/>
          </p:nvSpPr>
          <p:spPr>
            <a:xfrm>
              <a:off x="1973529" y="3428999"/>
              <a:ext cx="1956207" cy="2637841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7" name="Rect 0">
              <a:extLst>
                <a:ext uri="{FF2B5EF4-FFF2-40B4-BE49-F238E27FC236}">
                  <a16:creationId xmlns:a16="http://schemas.microsoft.com/office/drawing/2014/main" id="{EF191BB2-8B85-D7D9-7302-08782824A1B5}"/>
                </a:ext>
              </a:extLst>
            </p:cNvPr>
            <p:cNvSpPr txBox="1">
              <a:spLocks/>
            </p:cNvSpPr>
            <p:nvPr/>
          </p:nvSpPr>
          <p:spPr>
            <a:xfrm>
              <a:off x="2345982" y="5353709"/>
              <a:ext cx="1292983" cy="600164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none" lIns="45720" tIns="45720" rIns="45720" bIns="45720" anchor="t">
              <a:sp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딸기 </a:t>
              </a:r>
              <a:r>
                <a:rPr lang="ko-KR" altLang="en-US" sz="11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스무디</a:t>
              </a:r>
              <a:endParaRPr lang="en-US" altLang="ko-KR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0">
                <a:buFontTx/>
                <a:buNone/>
              </a:pPr>
              <a:endParaRPr lang="en-US" altLang="ko-KR" sz="11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  <a:p>
              <a:pPr marL="0" indent="0" algn="r" defTabSz="914400" rtl="0" eaLnBrk="1" latinLnBrk="0" hangingPunct="0">
                <a:buFontTx/>
                <a:buNone/>
              </a:pPr>
              <a:r>
                <a:rPr lang="en-US" altLang="ko-KR" sz="11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4,500</a:t>
              </a:r>
              <a:r>
                <a:rPr lang="ko-KR" altLang="en-US" sz="11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원</a:t>
              </a:r>
              <a:endPara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49" name="그림 48" descr="청량 음료, 무알콜 음료, 음료, 빨대이(가) 표시된 사진&#10;&#10;자동 생성된 설명">
            <a:extLst>
              <a:ext uri="{FF2B5EF4-FFF2-40B4-BE49-F238E27FC236}">
                <a16:creationId xmlns:a16="http://schemas.microsoft.com/office/drawing/2014/main" id="{3EC7B4FA-712A-A9D8-E05C-00D75D5C69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583" y="3816067"/>
            <a:ext cx="1329789" cy="1388891"/>
          </a:xfrm>
          <a:prstGeom prst="rect">
            <a:avLst/>
          </a:prstGeom>
        </p:spPr>
      </p:pic>
      <p:pic>
        <p:nvPicPr>
          <p:cNvPr id="51" name="그림 50" descr="음식, 낙농, 디저트, 크림이(가) 표시된 사진&#10;&#10;자동 생성된 설명">
            <a:extLst>
              <a:ext uri="{FF2B5EF4-FFF2-40B4-BE49-F238E27FC236}">
                <a16:creationId xmlns:a16="http://schemas.microsoft.com/office/drawing/2014/main" id="{B5443FDE-95B0-C432-ABC2-358E5ADC81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248" y="3816066"/>
            <a:ext cx="1368655" cy="1429485"/>
          </a:xfrm>
          <a:prstGeom prst="rect">
            <a:avLst/>
          </a:prstGeom>
        </p:spPr>
      </p:pic>
      <p:pic>
        <p:nvPicPr>
          <p:cNvPr id="52" name="Picture " descr="C:/Users/PC-19/AppData/Roaming/PolarisOffice/ETemp/13480_23508312/fImage683108678476.png">
            <a:extLst>
              <a:ext uri="{FF2B5EF4-FFF2-40B4-BE49-F238E27FC236}">
                <a16:creationId xmlns:a16="http://schemas.microsoft.com/office/drawing/2014/main" id="{EF840D1E-A4CB-CACF-58E2-5D69DD97A26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4630" y="3483796"/>
            <a:ext cx="430530" cy="183515"/>
          </a:xfrm>
          <a:prstGeom prst="rect">
            <a:avLst/>
          </a:prstGeom>
          <a:noFill/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0A36A687-6693-C7A9-D454-630D4F38A9AF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990A105-3CA0-DA32-1F7D-8090D52E869D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A03D0F22-874F-85B4-A93A-1C6792A4196B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D6E914CE-FD2D-0370-5F73-91F8846CD2EC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6" name="그룹 35">
                    <a:extLst>
                      <a:ext uri="{FF2B5EF4-FFF2-40B4-BE49-F238E27FC236}">
                        <a16:creationId xmlns:a16="http://schemas.microsoft.com/office/drawing/2014/main" id="{8C571B95-7882-E8FD-1EDC-DF61CC6D301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45" name="그룹 44">
                      <a:extLst>
                        <a:ext uri="{FF2B5EF4-FFF2-40B4-BE49-F238E27FC236}">
                          <a16:creationId xmlns:a16="http://schemas.microsoft.com/office/drawing/2014/main" id="{6C8B6AD5-EAF2-09ED-2016-F3B784937D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48" name="직사각형 47">
                        <a:extLst>
                          <a:ext uri="{FF2B5EF4-FFF2-40B4-BE49-F238E27FC236}">
                            <a16:creationId xmlns:a16="http://schemas.microsoft.com/office/drawing/2014/main" id="{E9FC1A89-32FF-1380-9F7D-E720A0ACAA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50" name="그룹 49">
                        <a:extLst>
                          <a:ext uri="{FF2B5EF4-FFF2-40B4-BE49-F238E27FC236}">
                            <a16:creationId xmlns:a16="http://schemas.microsoft.com/office/drawing/2014/main" id="{630E6145-6B52-3A3F-45F8-369F6770C16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53" name="직사각형 52">
                          <a:extLst>
                            <a:ext uri="{FF2B5EF4-FFF2-40B4-BE49-F238E27FC236}">
                              <a16:creationId xmlns:a16="http://schemas.microsoft.com/office/drawing/2014/main" id="{F89F5312-0D36-9398-D215-FF29D5ADB35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54" name="그림 53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123C8AF-E061-D10B-EBA9-79F8A1D8FF0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7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5" name="그림 54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318056D-49A5-8899-2824-3BE91596724D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8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6" name="그림 55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4BDC3AA4-6C46-CD31-C8B4-36CC5BE51B1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9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46" name="그림 45">
                      <a:extLst>
                        <a:ext uri="{FF2B5EF4-FFF2-40B4-BE49-F238E27FC236}">
                          <a16:creationId xmlns:a16="http://schemas.microsoft.com/office/drawing/2014/main" id="{A08D946C-5F83-DA56-85BE-E7B8185FCF8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40" name="Rect 0">
                    <a:extLst>
                      <a:ext uri="{FF2B5EF4-FFF2-40B4-BE49-F238E27FC236}">
                        <a16:creationId xmlns:a16="http://schemas.microsoft.com/office/drawing/2014/main" id="{4297DC6A-6C22-86FA-1D6A-1D8C6C0E81AA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51277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메뉴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영업일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가맹점 정보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5F6A1F1-6B6A-4D59-1206-81A5328BB44F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32CF6440-3CB0-8D84-31D5-0FC1E75140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7DDD0833-A01E-9086-CC77-75C9470BFC5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9" name="Rect 0">
              <a:extLst>
                <a:ext uri="{FF2B5EF4-FFF2-40B4-BE49-F238E27FC236}">
                  <a16:creationId xmlns:a16="http://schemas.microsoft.com/office/drawing/2014/main" id="{B7600EFB-6AC5-9037-0A77-67FDCFD08808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715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7899B0E-C0EA-10E9-7D10-74C6DBA55393}"/>
              </a:ext>
            </a:extLst>
          </p:cNvPr>
          <p:cNvSpPr/>
          <p:nvPr/>
        </p:nvSpPr>
        <p:spPr>
          <a:xfrm>
            <a:off x="1347041" y="1990774"/>
            <a:ext cx="7034818" cy="47865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 dirty="0"/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7B58401E-17D1-67C4-D96F-790D0C110920}"/>
              </a:ext>
            </a:extLst>
          </p:cNvPr>
          <p:cNvSpPr txBox="1">
            <a:spLocks/>
          </p:cNvSpPr>
          <p:nvPr/>
        </p:nvSpPr>
        <p:spPr>
          <a:xfrm>
            <a:off x="1398782" y="2017018"/>
            <a:ext cx="1950703" cy="30777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r>
              <a:rPr lang="ko-KR" altLang="en-US" sz="1400" b="1" dirty="0"/>
              <a:t> 교육훈련관리</a:t>
            </a:r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E4BE5587-EDDF-9D12-E783-1FC392B3C480}"/>
              </a:ext>
            </a:extLst>
          </p:cNvPr>
          <p:cNvSpPr/>
          <p:nvPr/>
        </p:nvSpPr>
        <p:spPr>
          <a:xfrm>
            <a:off x="1469904" y="2730873"/>
            <a:ext cx="6830816" cy="3893447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개점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교육훈련관리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charset="0"/>
                          <a:ea typeface="맑은 고딕" charset="0"/>
                        </a:rPr>
                        <a:t>개점 예정인 가맹점주의 교육 훈련 일정과 받아야 하는 교육</a:t>
                      </a:r>
                      <a:r>
                        <a:rPr lang="en-US" altLang="ko-KR" sz="1100" dirty="0"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100" dirty="0">
                          <a:latin typeface="맑은 고딕" charset="0"/>
                          <a:ea typeface="맑은 고딕" charset="0"/>
                        </a:rPr>
                        <a:t>교육 이수여부를 조회할 수 있다</a:t>
                      </a:r>
                      <a:r>
                        <a:rPr lang="en-US" altLang="ko-KR" sz="11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B1A629D8-5A37-7351-0E05-76E90BB7B5D5}"/>
              </a:ext>
            </a:extLst>
          </p:cNvPr>
          <p:cNvGrpSpPr/>
          <p:nvPr/>
        </p:nvGrpSpPr>
        <p:grpSpPr>
          <a:xfrm>
            <a:off x="1643033" y="2875316"/>
            <a:ext cx="6398119" cy="3255504"/>
            <a:chOff x="885448" y="3190375"/>
            <a:chExt cx="6693240" cy="3136255"/>
          </a:xfrm>
        </p:grpSpPr>
        <p:cxnSp>
          <p:nvCxnSpPr>
            <p:cNvPr id="11" name="Rect 0">
              <a:extLst>
                <a:ext uri="{FF2B5EF4-FFF2-40B4-BE49-F238E27FC236}">
                  <a16:creationId xmlns:a16="http://schemas.microsoft.com/office/drawing/2014/main" id="{F3287D6C-D65B-3C8E-F462-AF36CF68793B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190375"/>
              <a:ext cx="6692400" cy="0"/>
            </a:xfrm>
            <a:prstGeom prst="line">
              <a:avLst/>
            </a:prstGeom>
            <a:ln w="2857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Rect 0">
              <a:extLst>
                <a:ext uri="{FF2B5EF4-FFF2-40B4-BE49-F238E27FC236}">
                  <a16:creationId xmlns:a16="http://schemas.microsoft.com/office/drawing/2014/main" id="{CC7DFF94-C528-D805-6471-A8D762ADF62E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9" y="3624081"/>
              <a:ext cx="6693239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 0">
              <a:extLst>
                <a:ext uri="{FF2B5EF4-FFF2-40B4-BE49-F238E27FC236}">
                  <a16:creationId xmlns:a16="http://schemas.microsoft.com/office/drawing/2014/main" id="{B1321436-5BE6-13AC-DBED-D69304AD8F2F}"/>
                </a:ext>
              </a:extLst>
            </p:cNvPr>
            <p:cNvSpPr txBox="1">
              <a:spLocks/>
            </p:cNvSpPr>
            <p:nvPr/>
          </p:nvSpPr>
          <p:spPr>
            <a:xfrm>
              <a:off x="967365" y="3283095"/>
              <a:ext cx="6512711" cy="26685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dirty="0">
                  <a:latin typeface="맑은 고딕" charset="0"/>
                  <a:ea typeface="맑은 고딕" charset="0"/>
                </a:rPr>
                <a:t>  가맹점명             가맹점주                  훈련일정                   이수여부       비고</a:t>
              </a:r>
            </a:p>
          </p:txBody>
        </p:sp>
        <p:cxnSp>
          <p:nvCxnSpPr>
            <p:cNvPr id="15" name="Rect 0">
              <a:extLst>
                <a:ext uri="{FF2B5EF4-FFF2-40B4-BE49-F238E27FC236}">
                  <a16:creationId xmlns:a16="http://schemas.microsoft.com/office/drawing/2014/main" id="{9F26D005-B856-6EF0-CCD6-498735B82451}"/>
                </a:ext>
              </a:extLst>
            </p:cNvPr>
            <p:cNvCxnSpPr>
              <a:cxnSpLocks/>
            </p:cNvCxnSpPr>
            <p:nvPr/>
          </p:nvCxnSpPr>
          <p:spPr>
            <a:xfrm>
              <a:off x="885448" y="6326630"/>
              <a:ext cx="6692400" cy="0"/>
            </a:xfrm>
            <a:prstGeom prst="line">
              <a:avLst/>
            </a:prstGeom>
            <a:ln w="9525" cap="flat" cmpd="sng">
              <a:solidFill>
                <a:srgbClr val="3F3D36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 0">
              <a:extLst>
                <a:ext uri="{FF2B5EF4-FFF2-40B4-BE49-F238E27FC236}">
                  <a16:creationId xmlns:a16="http://schemas.microsoft.com/office/drawing/2014/main" id="{904D2BBA-01AD-D339-65CD-691599546D8B}"/>
                </a:ext>
              </a:extLst>
            </p:cNvPr>
            <p:cNvSpPr txBox="1">
              <a:spLocks/>
            </p:cNvSpPr>
            <p:nvPr/>
          </p:nvSpPr>
          <p:spPr>
            <a:xfrm>
              <a:off x="2398443" y="3668288"/>
              <a:ext cx="928304" cy="252293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홍길동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일길동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이길동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삼길동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사길동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오길동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육길동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3" name="Rect 0">
              <a:extLst>
                <a:ext uri="{FF2B5EF4-FFF2-40B4-BE49-F238E27FC236}">
                  <a16:creationId xmlns:a16="http://schemas.microsoft.com/office/drawing/2014/main" id="{355B27F0-20F1-97DF-62AB-CE738FED7AA6}"/>
                </a:ext>
              </a:extLst>
            </p:cNvPr>
            <p:cNvSpPr txBox="1">
              <a:spLocks/>
            </p:cNvSpPr>
            <p:nvPr/>
          </p:nvSpPr>
          <p:spPr>
            <a:xfrm>
              <a:off x="3460074" y="3668288"/>
              <a:ext cx="2295381" cy="252293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 ~ 2023-11-26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 ~ 2023-11-26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2023-11-26 ~ 2023-11-29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2023-11-30 ~ 2023-12-06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2023-11-25 ~ 2023-11-26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2023-11-26 ~ 2023-11-29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2023-11-30 ~ 2023-12-06</a:t>
              </a:r>
            </a:p>
          </p:txBody>
        </p:sp>
        <p:sp>
          <p:nvSpPr>
            <p:cNvPr id="1025" name="Rect 0">
              <a:extLst>
                <a:ext uri="{FF2B5EF4-FFF2-40B4-BE49-F238E27FC236}">
                  <a16:creationId xmlns:a16="http://schemas.microsoft.com/office/drawing/2014/main" id="{5A57BF32-3899-9212-48D1-C3E1EF15014C}"/>
                </a:ext>
              </a:extLst>
            </p:cNvPr>
            <p:cNvSpPr txBox="1">
              <a:spLocks/>
            </p:cNvSpPr>
            <p:nvPr/>
          </p:nvSpPr>
          <p:spPr>
            <a:xfrm>
              <a:off x="5766084" y="3668288"/>
              <a:ext cx="928303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X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O</a:t>
              </a: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E7063A81-51F0-7B9D-6F7D-0257349FFC88}"/>
                </a:ext>
              </a:extLst>
            </p:cNvPr>
            <p:cNvSpPr txBox="1">
              <a:spLocks/>
            </p:cNvSpPr>
            <p:nvPr/>
          </p:nvSpPr>
          <p:spPr>
            <a:xfrm>
              <a:off x="6649545" y="3668288"/>
              <a:ext cx="928303" cy="2522929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  <a:p>
              <a:pPr algn="ctr" latinLnBrk="0">
                <a:lnSpc>
                  <a:spcPct val="200000"/>
                </a:lnSpc>
              </a:pPr>
              <a:r>
                <a:rPr lang="en-US" altLang="ko-KR" sz="1200" dirty="0">
                  <a:latin typeface="맑은 고딕" charset="0"/>
                  <a:ea typeface="맑은 고딕" charset="0"/>
                </a:rPr>
                <a:t>.</a:t>
              </a:r>
            </a:p>
          </p:txBody>
        </p:sp>
      </p:grpSp>
      <p:sp>
        <p:nvSpPr>
          <p:cNvPr id="37" name="Rect 0">
            <a:extLst>
              <a:ext uri="{FF2B5EF4-FFF2-40B4-BE49-F238E27FC236}">
                <a16:creationId xmlns:a16="http://schemas.microsoft.com/office/drawing/2014/main" id="{777693D1-563C-8660-E00A-E3E2A272325B}"/>
              </a:ext>
            </a:extLst>
          </p:cNvPr>
          <p:cNvSpPr txBox="1">
            <a:spLocks/>
          </p:cNvSpPr>
          <p:nvPr/>
        </p:nvSpPr>
        <p:spPr>
          <a:xfrm>
            <a:off x="127000" y="2017018"/>
            <a:ext cx="1421534" cy="83099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b="1" dirty="0"/>
              <a:t>교육훈련관리</a:t>
            </a:r>
            <a:endParaRPr lang="en-US" altLang="ko-KR" sz="1200" b="1" dirty="0"/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  <a:p>
            <a:pPr latinLnBrk="0"/>
            <a:r>
              <a:rPr lang="ko-KR" altLang="en-US" sz="1200" dirty="0">
                <a:latin typeface="맑은 고딕" charset="0"/>
                <a:ea typeface="맑은 고딕" charset="0"/>
              </a:rPr>
              <a:t>개점 일정 계획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en-US" altLang="ko-KR" sz="1200" dirty="0">
              <a:latin typeface="맑은 고딕" charset="0"/>
              <a:ea typeface="맑은 고딕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2320137" y="-25199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pic>
        <p:nvPicPr>
          <p:cNvPr id="49" name="Picture " descr="C:/Users/PC-05/AppData/Roaming/PolarisOffice/ETemp/5392_7985736/fImage8246124722391.png">
            <a:extLst>
              <a:ext uri="{FF2B5EF4-FFF2-40B4-BE49-F238E27FC236}">
                <a16:creationId xmlns:a16="http://schemas.microsoft.com/office/drawing/2014/main" id="{7092EA4C-F681-D468-896B-992E64530D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88865" y="6248741"/>
            <a:ext cx="1106455" cy="290774"/>
          </a:xfrm>
          <a:prstGeom prst="rect">
            <a:avLst/>
          </a:prstGeom>
          <a:noFill/>
        </p:spPr>
      </p:pic>
      <p:sp>
        <p:nvSpPr>
          <p:cNvPr id="10" name="Rect 0">
            <a:extLst>
              <a:ext uri="{FF2B5EF4-FFF2-40B4-BE49-F238E27FC236}">
                <a16:creationId xmlns:a16="http://schemas.microsoft.com/office/drawing/2014/main" id="{C558C482-F308-63D4-4795-4A86AAA1E992}"/>
              </a:ext>
            </a:extLst>
          </p:cNvPr>
          <p:cNvSpPr txBox="1">
            <a:spLocks/>
          </p:cNvSpPr>
          <p:nvPr/>
        </p:nvSpPr>
        <p:spPr>
          <a:xfrm>
            <a:off x="1514739" y="3371400"/>
            <a:ext cx="1428817" cy="261885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오류점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탄방점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괴정점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에버랜드점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신촌점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>
                <a:latin typeface="맑은 고딕" charset="0"/>
                <a:ea typeface="맑은 고딕" charset="0"/>
              </a:rPr>
              <a:t>대전 </a:t>
            </a:r>
            <a:r>
              <a:rPr lang="ko-KR" altLang="en-US" sz="1200" u="sng" dirty="0" err="1">
                <a:latin typeface="맑은 고딕" charset="0"/>
                <a:ea typeface="맑은 고딕" charset="0"/>
              </a:rPr>
              <a:t>관평점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  <a:p>
            <a:pPr algn="ctr" latinLnBrk="0">
              <a:lnSpc>
                <a:spcPct val="200000"/>
              </a:lnSpc>
            </a:pPr>
            <a:r>
              <a:rPr lang="ko-KR" altLang="en-US" sz="1200" u="sng" dirty="0" err="1">
                <a:latin typeface="맑은 고딕" charset="0"/>
                <a:ea typeface="맑은 고딕" charset="0"/>
              </a:rPr>
              <a:t>완도점</a:t>
            </a:r>
            <a:endParaRPr lang="en-US" altLang="ko-KR" sz="1200" u="sng" dirty="0">
              <a:latin typeface="맑은 고딕" charset="0"/>
              <a:ea typeface="맑은 고딕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B1FD8A4-18F9-DB58-D466-18F58994F9F0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A37A5BA-F753-2AD4-212B-276D0FD17D9A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BF08294-D1C9-8761-955A-78941C3673E0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AA7D2CC3-4FFB-C300-8C69-C41C4A4D9383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D461F808-E85F-E6D8-5ED7-E6CD8467BC74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912B941D-0C12-DD05-9971-F94AD8FDE055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30" name="직사각형 29">
                      <a:extLst>
                        <a:ext uri="{FF2B5EF4-FFF2-40B4-BE49-F238E27FC236}">
                          <a16:creationId xmlns:a16="http://schemas.microsoft.com/office/drawing/2014/main" id="{E79AB33F-B234-5EBD-CADD-06D7B26BB2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31" name="그림 3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99A1E86E-1D0D-F343-D771-A819767F021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" name="그림 3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0C382059-6F20-23A1-D620-64202C88828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4" name="그림 33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E0EF3FD-9BF6-6F1F-24DD-869C94CD5A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5" name="Rect 0">
                      <a:extLst>
                        <a:ext uri="{FF2B5EF4-FFF2-40B4-BE49-F238E27FC236}">
                          <a16:creationId xmlns:a16="http://schemas.microsoft.com/office/drawing/2014/main" id="{ACD5389E-AF07-A168-6A93-B2F866E2A7F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14B6BCF4-645B-2ECB-A902-5C047211D5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DC60A642-91A0-1523-847E-4E5FAAD3C3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25253" cy="21698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9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교육훈련 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개점일정 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4DBCBB6-E4C2-359E-3FCB-51D3576EDCF7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211077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94804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영업일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가맹점 정보관리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영업일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가맹점의 영업일을 관리할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500919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영업시작시간과 영업종료시간을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설정할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휴무일을 등록할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영업일을 관리할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>
            <a:extLst>
              <a:ext uri="{FF2B5EF4-FFF2-40B4-BE49-F238E27FC236}">
                <a16:creationId xmlns:a16="http://schemas.microsoft.com/office/drawing/2014/main" id="{984D5EED-8972-28C7-8EBF-94A5A9C83051}"/>
              </a:ext>
            </a:extLst>
          </p:cNvPr>
          <p:cNvSpPr>
            <a:spLocks/>
          </p:cNvSpPr>
          <p:nvPr/>
        </p:nvSpPr>
        <p:spPr>
          <a:xfrm>
            <a:off x="1506042" y="2274071"/>
            <a:ext cx="6814630" cy="413313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5CE68A-1DFD-C379-64EA-580DC0BBB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44" y="3174495"/>
            <a:ext cx="5172810" cy="25121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 0">
            <a:extLst>
              <a:ext uri="{FF2B5EF4-FFF2-40B4-BE49-F238E27FC236}">
                <a16:creationId xmlns:a16="http://schemas.microsoft.com/office/drawing/2014/main" id="{A3006C39-2F75-4F97-5838-B0959553133B}"/>
              </a:ext>
            </a:extLst>
          </p:cNvPr>
          <p:cNvSpPr txBox="1">
            <a:spLocks/>
          </p:cNvSpPr>
          <p:nvPr/>
        </p:nvSpPr>
        <p:spPr>
          <a:xfrm>
            <a:off x="1594258" y="5423163"/>
            <a:ext cx="877570" cy="2635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휴무일</a:t>
            </a:r>
            <a:r>
              <a:rPr sz="1100" b="0" i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0" i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endParaRPr lang="ko-KR" altLang="en-US" sz="1100" b="0" i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DD96B4E0-07D2-6C48-9D82-8B88496858DC}"/>
              </a:ext>
            </a:extLst>
          </p:cNvPr>
          <p:cNvSpPr txBox="1">
            <a:spLocks/>
          </p:cNvSpPr>
          <p:nvPr/>
        </p:nvSpPr>
        <p:spPr>
          <a:xfrm>
            <a:off x="1580923" y="3766642"/>
            <a:ext cx="962660" cy="2489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0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영업시작시간</a:t>
            </a:r>
            <a:endParaRPr lang="ko-KR" altLang="en-US" sz="10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id="{F35D7B50-015E-28D5-48AD-201A44B852AD}"/>
              </a:ext>
            </a:extLst>
          </p:cNvPr>
          <p:cNvSpPr>
            <a:spLocks/>
          </p:cNvSpPr>
          <p:nvPr/>
        </p:nvSpPr>
        <p:spPr>
          <a:xfrm>
            <a:off x="1610133" y="4038422"/>
            <a:ext cx="956945" cy="296545"/>
          </a:xfrm>
          <a:prstGeom prst="roundRect">
            <a:avLst>
              <a:gd name="adj" fmla="val 8370"/>
            </a:avLst>
          </a:prstGeom>
          <a:solidFill>
            <a:srgbClr val="FFFFFF"/>
          </a:solidFill>
          <a:ln w="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Rect 0">
            <a:extLst>
              <a:ext uri="{FF2B5EF4-FFF2-40B4-BE49-F238E27FC236}">
                <a16:creationId xmlns:a16="http://schemas.microsoft.com/office/drawing/2014/main" id="{57A5F219-F17E-C788-92C2-D32F3A7C4F1D}"/>
              </a:ext>
            </a:extLst>
          </p:cNvPr>
          <p:cNvSpPr txBox="1">
            <a:spLocks/>
          </p:cNvSpPr>
          <p:nvPr/>
        </p:nvSpPr>
        <p:spPr>
          <a:xfrm>
            <a:off x="1556158" y="4449902"/>
            <a:ext cx="962660" cy="2489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000" b="0" i="0" strike="noStrike" cap="none">
                <a:solidFill>
                  <a:srgbClr val="313A46"/>
                </a:solidFill>
                <a:latin typeface="맑은 고딕" charset="0"/>
                <a:ea typeface="맑은 고딕" charset="0"/>
              </a:rPr>
              <a:t>영업종료시간</a:t>
            </a:r>
            <a:endParaRPr lang="ko-KR" altLang="en-US" sz="1000" b="0" i="0" strike="noStrike" cap="none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23A4E5CE-83A4-0110-CC81-E65326819B61}"/>
              </a:ext>
            </a:extLst>
          </p:cNvPr>
          <p:cNvSpPr>
            <a:spLocks/>
          </p:cNvSpPr>
          <p:nvPr/>
        </p:nvSpPr>
        <p:spPr>
          <a:xfrm>
            <a:off x="1604418" y="4721682"/>
            <a:ext cx="962660" cy="296545"/>
          </a:xfrm>
          <a:prstGeom prst="roundRect">
            <a:avLst>
              <a:gd name="adj" fmla="val 8370"/>
            </a:avLst>
          </a:prstGeom>
          <a:solidFill>
            <a:srgbClr val="FFFFFF"/>
          </a:solidFill>
          <a:ln w="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0024B20F-217D-3D86-B254-B358616AD492}"/>
              </a:ext>
            </a:extLst>
          </p:cNvPr>
          <p:cNvSpPr txBox="1">
            <a:spLocks/>
          </p:cNvSpPr>
          <p:nvPr/>
        </p:nvSpPr>
        <p:spPr>
          <a:xfrm>
            <a:off x="1514934" y="3139829"/>
            <a:ext cx="671830" cy="2489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0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영업</a:t>
            </a:r>
            <a:r>
              <a:rPr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10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상태</a:t>
            </a:r>
            <a:endParaRPr lang="ko-KR" altLang="en-US" sz="10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FA24B41A-1208-F60F-90E0-153BE91821F9}"/>
              </a:ext>
            </a:extLst>
          </p:cNvPr>
          <p:cNvSpPr txBox="1">
            <a:spLocks/>
          </p:cNvSpPr>
          <p:nvPr/>
        </p:nvSpPr>
        <p:spPr>
          <a:xfrm>
            <a:off x="1594258" y="4054117"/>
            <a:ext cx="964565" cy="2489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09</a:t>
            </a:r>
            <a:r>
              <a:rPr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:00</a:t>
            </a:r>
            <a:endParaRPr lang="ko-KR" altLang="en-US" sz="10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FE8E63A8-73AF-44FD-4A69-9D15A0693DED}"/>
              </a:ext>
            </a:extLst>
          </p:cNvPr>
          <p:cNvSpPr txBox="1">
            <a:spLocks/>
          </p:cNvSpPr>
          <p:nvPr/>
        </p:nvSpPr>
        <p:spPr>
          <a:xfrm>
            <a:off x="1594258" y="4752162"/>
            <a:ext cx="924560" cy="2489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22</a:t>
            </a:r>
            <a:r>
              <a:rPr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:00</a:t>
            </a:r>
            <a:endParaRPr lang="ko-KR" altLang="en-US" sz="10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8" name="Picture " descr="C:/Users/PC-19/AppData/Roaming/PolarisOffice/ETemp/13480_23508312/fImage696109983401.png">
            <a:extLst>
              <a:ext uri="{FF2B5EF4-FFF2-40B4-BE49-F238E27FC236}">
                <a16:creationId xmlns:a16="http://schemas.microsoft.com/office/drawing/2014/main" id="{0A0763F7-E23F-E9E2-2893-0E11F8106E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009" y="3149989"/>
            <a:ext cx="525780" cy="251460"/>
          </a:xfrm>
          <a:prstGeom prst="rect">
            <a:avLst/>
          </a:prstGeom>
          <a:noFill/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39DA702-7836-08D7-A45D-29238C34149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CDB33EF2-0100-F4C1-8028-6A3EFBF21430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D522451-9EF6-77B0-30F2-245B7D2D90CB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ED35547C-45A4-3730-686A-6D1534C8042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A351A714-5A22-2D9B-D95F-1630AB0F7B24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FCC498C0-7FE0-B1A3-A5C0-4E002BAC06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8" name="직사각형 37">
                        <a:extLst>
                          <a:ext uri="{FF2B5EF4-FFF2-40B4-BE49-F238E27FC236}">
                            <a16:creationId xmlns:a16="http://schemas.microsoft.com/office/drawing/2014/main" id="{CFB65CED-C2C4-4F71-A9A4-C6FB3588CC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35E4EF3F-BDD5-036B-8126-C4AA65910523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1" name="직사각형 40">
                          <a:extLst>
                            <a:ext uri="{FF2B5EF4-FFF2-40B4-BE49-F238E27FC236}">
                              <a16:creationId xmlns:a16="http://schemas.microsoft.com/office/drawing/2014/main" id="{A1BD7E90-B021-E4EE-15CD-500164E79DE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2" name="그림 41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59ED506-CB47-2614-E57C-B7E888992F41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그림 42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7CF19FEF-078E-B8CB-154E-997D35EB596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그림 43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8F9BB13-2243-5FCC-E79D-973AB4360E2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7" name="그림 36">
                      <a:extLst>
                        <a:ext uri="{FF2B5EF4-FFF2-40B4-BE49-F238E27FC236}">
                          <a16:creationId xmlns:a16="http://schemas.microsoft.com/office/drawing/2014/main" id="{CA81B732-CA5D-378C-5749-23BFA20812C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4" name="Rect 0">
                    <a:extLst>
                      <a:ext uri="{FF2B5EF4-FFF2-40B4-BE49-F238E27FC236}">
                        <a16:creationId xmlns:a16="http://schemas.microsoft.com/office/drawing/2014/main" id="{25A28D99-E041-8566-E40B-9B05D0B5760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51277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메뉴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영업일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가맹점 정보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A6DE9D6-6776-6B23-3279-BA1637C1F0A1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4D1EA31E-66FD-501A-BBDF-1BE81608166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8" name="Rect 0">
                <a:extLst>
                  <a:ext uri="{FF2B5EF4-FFF2-40B4-BE49-F238E27FC236}">
                    <a16:creationId xmlns:a16="http://schemas.microsoft.com/office/drawing/2014/main" id="{82B97A0F-3817-8BBB-F16C-4088B710B4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24DBD51F-DB5A-5FD2-A076-C8AB760603CA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13076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>
            <a:extLst>
              <a:ext uri="{FF2B5EF4-FFF2-40B4-BE49-F238E27FC236}">
                <a16:creationId xmlns:a16="http://schemas.microsoft.com/office/drawing/2014/main" id="{196C832E-A630-793A-3AF8-11BA725E0B95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066981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영업일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가맹점 정보관리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영업일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/>
                        <a:t>가맹점의 영업일을 관리할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609934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날짜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내용을 입력하여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휴무일을 등록할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휴무일을 등록하는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Rect 0">
            <a:extLst>
              <a:ext uri="{FF2B5EF4-FFF2-40B4-BE49-F238E27FC236}">
                <a16:creationId xmlns:a16="http://schemas.microsoft.com/office/drawing/2014/main" id="{984D5EED-8972-28C7-8EBF-94A5A9C83051}"/>
              </a:ext>
            </a:extLst>
          </p:cNvPr>
          <p:cNvSpPr>
            <a:spLocks/>
          </p:cNvSpPr>
          <p:nvPr/>
        </p:nvSpPr>
        <p:spPr>
          <a:xfrm>
            <a:off x="1506042" y="2274071"/>
            <a:ext cx="6814630" cy="4133133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5CE68A-1DFD-C379-64EA-580DC0BBB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844" y="3174495"/>
            <a:ext cx="5172810" cy="25121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ct 0">
            <a:extLst>
              <a:ext uri="{FF2B5EF4-FFF2-40B4-BE49-F238E27FC236}">
                <a16:creationId xmlns:a16="http://schemas.microsoft.com/office/drawing/2014/main" id="{A3006C39-2F75-4F97-5838-B0959553133B}"/>
              </a:ext>
            </a:extLst>
          </p:cNvPr>
          <p:cNvSpPr txBox="1">
            <a:spLocks/>
          </p:cNvSpPr>
          <p:nvPr/>
        </p:nvSpPr>
        <p:spPr>
          <a:xfrm>
            <a:off x="1572045" y="5431792"/>
            <a:ext cx="877570" cy="26352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휴무일</a:t>
            </a:r>
            <a:r>
              <a:rPr sz="1100" b="0" i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sz="1100" b="0" i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endParaRPr lang="ko-KR" altLang="en-US" sz="1100" b="0" i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Rect 0">
            <a:extLst>
              <a:ext uri="{FF2B5EF4-FFF2-40B4-BE49-F238E27FC236}">
                <a16:creationId xmlns:a16="http://schemas.microsoft.com/office/drawing/2014/main" id="{DD96B4E0-07D2-6C48-9D82-8B88496858DC}"/>
              </a:ext>
            </a:extLst>
          </p:cNvPr>
          <p:cNvSpPr txBox="1">
            <a:spLocks/>
          </p:cNvSpPr>
          <p:nvPr/>
        </p:nvSpPr>
        <p:spPr>
          <a:xfrm>
            <a:off x="1580923" y="3766642"/>
            <a:ext cx="962660" cy="2489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0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영업시작시간</a:t>
            </a:r>
            <a:endParaRPr lang="ko-KR" altLang="en-US" sz="10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Rect 0">
            <a:extLst>
              <a:ext uri="{FF2B5EF4-FFF2-40B4-BE49-F238E27FC236}">
                <a16:creationId xmlns:a16="http://schemas.microsoft.com/office/drawing/2014/main" id="{F35D7B50-015E-28D5-48AD-201A44B852AD}"/>
              </a:ext>
            </a:extLst>
          </p:cNvPr>
          <p:cNvSpPr>
            <a:spLocks/>
          </p:cNvSpPr>
          <p:nvPr/>
        </p:nvSpPr>
        <p:spPr>
          <a:xfrm>
            <a:off x="1610133" y="4038422"/>
            <a:ext cx="956945" cy="296545"/>
          </a:xfrm>
          <a:prstGeom prst="roundRect">
            <a:avLst>
              <a:gd name="adj" fmla="val 8370"/>
            </a:avLst>
          </a:prstGeom>
          <a:solidFill>
            <a:srgbClr val="FFFFFF"/>
          </a:solidFill>
          <a:ln w="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Rect 0">
            <a:extLst>
              <a:ext uri="{FF2B5EF4-FFF2-40B4-BE49-F238E27FC236}">
                <a16:creationId xmlns:a16="http://schemas.microsoft.com/office/drawing/2014/main" id="{57A5F219-F17E-C788-92C2-D32F3A7C4F1D}"/>
              </a:ext>
            </a:extLst>
          </p:cNvPr>
          <p:cNvSpPr txBox="1">
            <a:spLocks/>
          </p:cNvSpPr>
          <p:nvPr/>
        </p:nvSpPr>
        <p:spPr>
          <a:xfrm>
            <a:off x="1556158" y="4449902"/>
            <a:ext cx="962660" cy="2489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000" b="0" i="0" strike="noStrike" cap="none">
                <a:solidFill>
                  <a:srgbClr val="313A46"/>
                </a:solidFill>
                <a:latin typeface="맑은 고딕" charset="0"/>
                <a:ea typeface="맑은 고딕" charset="0"/>
              </a:rPr>
              <a:t>영업종료시간</a:t>
            </a:r>
            <a:endParaRPr lang="ko-KR" altLang="en-US" sz="1000" b="0" i="0" strike="noStrike" cap="none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23A4E5CE-83A4-0110-CC81-E65326819B61}"/>
              </a:ext>
            </a:extLst>
          </p:cNvPr>
          <p:cNvSpPr>
            <a:spLocks/>
          </p:cNvSpPr>
          <p:nvPr/>
        </p:nvSpPr>
        <p:spPr>
          <a:xfrm>
            <a:off x="1604418" y="4721682"/>
            <a:ext cx="962660" cy="296545"/>
          </a:xfrm>
          <a:prstGeom prst="roundRect">
            <a:avLst>
              <a:gd name="adj" fmla="val 8370"/>
            </a:avLst>
          </a:prstGeom>
          <a:solidFill>
            <a:srgbClr val="FFFFFF"/>
          </a:solidFill>
          <a:ln w="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Rect 0">
            <a:extLst>
              <a:ext uri="{FF2B5EF4-FFF2-40B4-BE49-F238E27FC236}">
                <a16:creationId xmlns:a16="http://schemas.microsoft.com/office/drawing/2014/main" id="{0024B20F-217D-3D86-B254-B358616AD492}"/>
              </a:ext>
            </a:extLst>
          </p:cNvPr>
          <p:cNvSpPr txBox="1">
            <a:spLocks/>
          </p:cNvSpPr>
          <p:nvPr/>
        </p:nvSpPr>
        <p:spPr>
          <a:xfrm>
            <a:off x="1514934" y="3139829"/>
            <a:ext cx="671830" cy="248920"/>
          </a:xfrm>
          <a:prstGeom prst="rect">
            <a:avLst/>
          </a:prstGeom>
          <a:ln w="0">
            <a:noFill/>
            <a:prstDash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sz="10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영업</a:t>
            </a:r>
            <a:r>
              <a:rPr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r>
              <a:rPr sz="1000" b="0" i="0" strike="noStrike" cap="none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상태</a:t>
            </a:r>
            <a:endParaRPr lang="ko-KR" altLang="en-US" sz="10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FA24B41A-1208-F60F-90E0-153BE91821F9}"/>
              </a:ext>
            </a:extLst>
          </p:cNvPr>
          <p:cNvSpPr txBox="1">
            <a:spLocks/>
          </p:cNvSpPr>
          <p:nvPr/>
        </p:nvSpPr>
        <p:spPr>
          <a:xfrm>
            <a:off x="1594258" y="4054117"/>
            <a:ext cx="964565" cy="2489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09</a:t>
            </a:r>
            <a:r>
              <a:rPr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:00</a:t>
            </a:r>
            <a:endParaRPr lang="ko-KR" altLang="en-US" sz="10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FE8E63A8-73AF-44FD-4A69-9D15A0693DED}"/>
              </a:ext>
            </a:extLst>
          </p:cNvPr>
          <p:cNvSpPr txBox="1">
            <a:spLocks/>
          </p:cNvSpPr>
          <p:nvPr/>
        </p:nvSpPr>
        <p:spPr>
          <a:xfrm>
            <a:off x="1594258" y="4752162"/>
            <a:ext cx="924560" cy="2489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r>
              <a:rPr 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</a:t>
            </a:r>
            <a:r>
              <a:rPr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2:00</a:t>
            </a:r>
            <a:endParaRPr lang="ko-KR" altLang="en-US" sz="10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8" name="Picture " descr="C:/Users/PC-19/AppData/Roaming/PolarisOffice/ETemp/13480_23508312/fImage696109983401.png">
            <a:extLst>
              <a:ext uri="{FF2B5EF4-FFF2-40B4-BE49-F238E27FC236}">
                <a16:creationId xmlns:a16="http://schemas.microsoft.com/office/drawing/2014/main" id="{0A0763F7-E23F-E9E2-2893-0E11F8106E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009" y="3149989"/>
            <a:ext cx="525780" cy="251460"/>
          </a:xfrm>
          <a:prstGeom prst="rect">
            <a:avLst/>
          </a:prstGeom>
          <a:noFill/>
        </p:spPr>
      </p:pic>
      <p:grpSp>
        <p:nvGrpSpPr>
          <p:cNvPr id="72" name="그룹 71">
            <a:extLst>
              <a:ext uri="{FF2B5EF4-FFF2-40B4-BE49-F238E27FC236}">
                <a16:creationId xmlns:a16="http://schemas.microsoft.com/office/drawing/2014/main" id="{1397A136-5318-18C8-D782-81FBACC0937D}"/>
              </a:ext>
            </a:extLst>
          </p:cNvPr>
          <p:cNvGrpSpPr/>
          <p:nvPr/>
        </p:nvGrpSpPr>
        <p:grpSpPr>
          <a:xfrm>
            <a:off x="3694411" y="2382367"/>
            <a:ext cx="3158490" cy="3477260"/>
            <a:chOff x="8757285" y="1360170"/>
            <a:chExt cx="3158490" cy="3477260"/>
          </a:xfrm>
        </p:grpSpPr>
        <p:grpSp>
          <p:nvGrpSpPr>
            <p:cNvPr id="50" name="Group 5">
              <a:extLst>
                <a:ext uri="{FF2B5EF4-FFF2-40B4-BE49-F238E27FC236}">
                  <a16:creationId xmlns:a16="http://schemas.microsoft.com/office/drawing/2014/main" id="{1369DB52-CF42-DF68-D54E-36A3775D0575}"/>
                </a:ext>
              </a:extLst>
            </p:cNvPr>
            <p:cNvGrpSpPr>
              <a:grpSpLocks/>
            </p:cNvGrpSpPr>
            <p:nvPr/>
          </p:nvGrpSpPr>
          <p:grpSpPr>
            <a:xfrm>
              <a:off x="8757285" y="1360170"/>
              <a:ext cx="3158490" cy="3477260"/>
              <a:chOff x="4646295" y="2971800"/>
              <a:chExt cx="3158490" cy="3477260"/>
            </a:xfrm>
          </p:grpSpPr>
          <p:sp>
            <p:nvSpPr>
              <p:cNvPr id="53" name="Rect 0">
                <a:extLst>
                  <a:ext uri="{FF2B5EF4-FFF2-40B4-BE49-F238E27FC236}">
                    <a16:creationId xmlns:a16="http://schemas.microsoft.com/office/drawing/2014/main" id="{8FA69416-57AA-AECC-211B-9A4B15C3EBA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646295" y="2971800"/>
                <a:ext cx="3158490" cy="3477260"/>
              </a:xfrm>
              <a:prstGeom prst="roundRect">
                <a:avLst>
                  <a:gd name="adj" fmla="val 1350"/>
                </a:avLst>
              </a:prstGeom>
              <a:solidFill>
                <a:schemeClr val="bg1"/>
              </a:solidFill>
              <a:ln w="12700" cap="flat" cmpd="sng">
                <a:solidFill>
                  <a:schemeClr val="bg1">
                    <a:lumMod val="9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4" name="Rect 0">
                <a:extLst>
                  <a:ext uri="{FF2B5EF4-FFF2-40B4-BE49-F238E27FC236}">
                    <a16:creationId xmlns:a16="http://schemas.microsoft.com/office/drawing/2014/main" id="{CBAE9E94-D4D2-EAEE-0A20-73DF51CF7E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749800" y="3107690"/>
                <a:ext cx="934085" cy="2635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charset="0"/>
                    <a:ea typeface="맑은 고딕" charset="0"/>
                  </a:rPr>
                  <a:t>휴무일 등록</a:t>
                </a:r>
                <a:endParaRPr lang="ko-KR" altLang="en-US"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55" name="Rect 0">
                <a:extLst>
                  <a:ext uri="{FF2B5EF4-FFF2-40B4-BE49-F238E27FC236}">
                    <a16:creationId xmlns:a16="http://schemas.microsoft.com/office/drawing/2014/main" id="{A56D2F04-CCFA-F0A3-0169-C4CD5CF3AF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77125" y="3041650"/>
                <a:ext cx="287020" cy="34099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600">
                    <a:solidFill>
                      <a:schemeClr val="bg1">
                        <a:lumMod val="65000"/>
                      </a:schemeClr>
                    </a:solidFill>
                    <a:latin typeface="맑은 고딕" charset="0"/>
                    <a:ea typeface="맑은 고딕" charset="0"/>
                  </a:rPr>
                  <a:t>x</a:t>
                </a:r>
                <a:endParaRPr lang="ko-KR" altLang="en-US" sz="1600">
                  <a:solidFill>
                    <a:schemeClr val="bg1">
                      <a:lumMod val="6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cxnSp>
            <p:nvCxnSpPr>
              <p:cNvPr id="56" name="Rect 0">
                <a:extLst>
                  <a:ext uri="{FF2B5EF4-FFF2-40B4-BE49-F238E27FC236}">
                    <a16:creationId xmlns:a16="http://schemas.microsoft.com/office/drawing/2014/main" id="{F505093E-1D76-9858-E88A-F9F7CAE7F9BD}"/>
                  </a:ext>
                </a:extLst>
              </p:cNvPr>
              <p:cNvCxnSpPr/>
              <p:nvPr/>
            </p:nvCxnSpPr>
            <p:spPr>
              <a:xfrm>
                <a:off x="4856480" y="3472815"/>
                <a:ext cx="2737485" cy="3175"/>
              </a:xfrm>
              <a:prstGeom prst="line">
                <a:avLst/>
              </a:prstGeom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7" name="Group 5">
                <a:extLst>
                  <a:ext uri="{FF2B5EF4-FFF2-40B4-BE49-F238E27FC236}">
                    <a16:creationId xmlns:a16="http://schemas.microsoft.com/office/drawing/2014/main" id="{1C184002-6E3C-B7AB-58C7-308D46F103D5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4867275" y="4567555"/>
                <a:ext cx="2719070" cy="1242695"/>
                <a:chOff x="4867275" y="4567555"/>
                <a:chExt cx="2719070" cy="1242695"/>
              </a:xfrm>
            </p:grpSpPr>
            <p:sp>
              <p:nvSpPr>
                <p:cNvPr id="64" name="Rect 0">
                  <a:extLst>
                    <a:ext uri="{FF2B5EF4-FFF2-40B4-BE49-F238E27FC236}">
                      <a16:creationId xmlns:a16="http://schemas.microsoft.com/office/drawing/2014/main" id="{6B71D01C-A027-29E0-23BB-C1C8DD330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4867275" y="4567555"/>
                  <a:ext cx="2719070" cy="1242695"/>
                </a:xfrm>
                <a:prstGeom prst="roundRect">
                  <a:avLst>
                    <a:gd name="adj" fmla="val 913"/>
                  </a:avLst>
                </a:prstGeom>
                <a:solidFill>
                  <a:schemeClr val="bg1"/>
                </a:solidFill>
                <a:ln w="9525" cap="flat" cmpd="sng">
                  <a:solidFill>
                    <a:schemeClr val="bg1">
                      <a:lumMod val="75000"/>
                      <a:alpha val="10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anchor="ctr">
                  <a:noAutofit/>
                </a:bodyPr>
                <a:lstStyle/>
                <a:p>
                  <a:pPr marL="0" indent="0" algn="ctr" defTabSz="914400" rtl="0" eaLnBrk="1" latinLnBrk="0" hangingPunct="1">
                    <a:buFontTx/>
                    <a:buNone/>
                  </a:pPr>
                  <a:endParaRPr lang="ko-KR" altLang="en-US" sz="1800">
                    <a:latin typeface="맑은 고딕" charset="0"/>
                    <a:ea typeface="맑은 고딕" charset="0"/>
                  </a:endParaRPr>
                </a:p>
              </p:txBody>
            </p:sp>
            <p:sp>
              <p:nvSpPr>
                <p:cNvPr id="65" name="Rect 0">
                  <a:extLst>
                    <a:ext uri="{FF2B5EF4-FFF2-40B4-BE49-F238E27FC236}">
                      <a16:creationId xmlns:a16="http://schemas.microsoft.com/office/drawing/2014/main" id="{BC5C1FD7-3D5C-92F4-B045-C1C3A51E9C3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904105" y="4648835"/>
                  <a:ext cx="2567305" cy="248285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r>
                    <a:rPr 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2024</a:t>
                  </a:r>
                  <a:r>
                    <a:rPr lang="ko-KR" altLang="en-US" sz="1000" dirty="0">
                      <a:solidFill>
                        <a:schemeClr val="bg1">
                          <a:lumMod val="50000"/>
                        </a:schemeClr>
                      </a:solidFill>
                      <a:latin typeface="맑은 고딕" charset="0"/>
                      <a:ea typeface="맑은 고딕" charset="0"/>
                    </a:rPr>
                    <a:t>년 새해 휴무</a:t>
                  </a:r>
                </a:p>
              </p:txBody>
            </p:sp>
          </p:grpSp>
          <p:cxnSp>
            <p:nvCxnSpPr>
              <p:cNvPr id="58" name="Rect 0">
                <a:extLst>
                  <a:ext uri="{FF2B5EF4-FFF2-40B4-BE49-F238E27FC236}">
                    <a16:creationId xmlns:a16="http://schemas.microsoft.com/office/drawing/2014/main" id="{E68F552C-7A41-C328-5223-74FEB4F50C91}"/>
                  </a:ext>
                </a:extLst>
              </p:cNvPr>
              <p:cNvCxnSpPr/>
              <p:nvPr/>
            </p:nvCxnSpPr>
            <p:spPr>
              <a:xfrm>
                <a:off x="4856480" y="5894705"/>
                <a:ext cx="2737485" cy="3175"/>
              </a:xfrm>
              <a:prstGeom prst="line">
                <a:avLst/>
              </a:prstGeom>
              <a:ln w="9525" cap="flat" cmpd="sng">
                <a:solidFill>
                  <a:schemeClr val="bg2">
                    <a:lumMod val="90000"/>
                    <a:alpha val="10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t 0">
                <a:extLst>
                  <a:ext uri="{FF2B5EF4-FFF2-40B4-BE49-F238E27FC236}">
                    <a16:creationId xmlns:a16="http://schemas.microsoft.com/office/drawing/2014/main" id="{46FD5543-CFBB-B4D6-2557-94D0AF0ADB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5205" y="4250690"/>
                <a:ext cx="1053465" cy="24828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rgbClr val="313A46"/>
                    </a:solidFill>
                    <a:latin typeface="맑은 고딕" charset="0"/>
                    <a:ea typeface="맑은 고딕" charset="0"/>
                  </a:rPr>
                  <a:t>내용</a:t>
                </a:r>
                <a:endParaRPr lang="ko-KR" altLang="en-US" sz="1000">
                  <a:solidFill>
                    <a:srgbClr val="313A46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0" name="Rect 0">
                <a:extLst>
                  <a:ext uri="{FF2B5EF4-FFF2-40B4-BE49-F238E27FC236}">
                    <a16:creationId xmlns:a16="http://schemas.microsoft.com/office/drawing/2014/main" id="{19242C6F-6514-8FE3-DE15-F474C70D0D1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041426" y="5975880"/>
                <a:ext cx="622935" cy="290830"/>
              </a:xfrm>
              <a:prstGeom prst="roundRect">
                <a:avLst>
                  <a:gd name="adj" fmla="val 6505"/>
                </a:avLst>
              </a:prstGeom>
              <a:solidFill>
                <a:srgbClr val="727CF5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1" name="Rect 0">
                <a:extLst>
                  <a:ext uri="{FF2B5EF4-FFF2-40B4-BE49-F238E27FC236}">
                    <a16:creationId xmlns:a16="http://schemas.microsoft.com/office/drawing/2014/main" id="{2864BB78-771B-CA64-4CC9-BDBDC0C270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24611" y="5988580"/>
                <a:ext cx="507365" cy="24828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bg1"/>
                    </a:solidFill>
                    <a:latin typeface="맑은 고딕" charset="0"/>
                    <a:ea typeface="맑은 고딕" charset="0"/>
                  </a:rPr>
                  <a:t>취소</a:t>
                </a:r>
                <a:endParaRPr lang="ko-KR" altLang="en-US" sz="1000" dirty="0">
                  <a:solidFill>
                    <a:schemeClr val="bg1"/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2" name="Rect 0">
                <a:extLst>
                  <a:ext uri="{FF2B5EF4-FFF2-40B4-BE49-F238E27FC236}">
                    <a16:creationId xmlns:a16="http://schemas.microsoft.com/office/drawing/2014/main" id="{771195EB-5D19-2D3F-F8EC-83810465FF3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33621" y="5968260"/>
                <a:ext cx="622935" cy="290830"/>
              </a:xfrm>
              <a:prstGeom prst="roundRect">
                <a:avLst>
                  <a:gd name="adj" fmla="val 6505"/>
                </a:avLst>
              </a:prstGeom>
              <a:solidFill>
                <a:schemeClr val="bg2"/>
              </a:solidFill>
              <a:ln w="0">
                <a:noFill/>
                <a:prstDash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63" name="Rect 0">
                <a:extLst>
                  <a:ext uri="{FF2B5EF4-FFF2-40B4-BE49-F238E27FC236}">
                    <a16:creationId xmlns:a16="http://schemas.microsoft.com/office/drawing/2014/main" id="{237C6692-1C91-5A21-B6BE-19E7FCAEC59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17441" y="5988580"/>
                <a:ext cx="507365" cy="248285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 dirty="0" err="1">
                    <a:solidFill>
                      <a:schemeClr val="bg1">
                        <a:lumMod val="65000"/>
                      </a:schemeClr>
                    </a:solidFill>
                    <a:latin typeface="맑은 고딕" charset="0"/>
                    <a:ea typeface="맑은 고딕" charset="0"/>
                  </a:rPr>
                  <a:t>저장</a:t>
                </a:r>
                <a:endParaRPr lang="ko-KR" altLang="en-US" sz="1000" dirty="0">
                  <a:solidFill>
                    <a:schemeClr val="bg1">
                      <a:lumMod val="65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66" name="Rect 0">
              <a:extLst>
                <a:ext uri="{FF2B5EF4-FFF2-40B4-BE49-F238E27FC236}">
                  <a16:creationId xmlns:a16="http://schemas.microsoft.com/office/drawing/2014/main" id="{3C4353BC-D0FF-BF3E-897A-8C20C2D60FC4}"/>
                </a:ext>
              </a:extLst>
            </p:cNvPr>
            <p:cNvSpPr>
              <a:spLocks/>
            </p:cNvSpPr>
            <p:nvPr/>
          </p:nvSpPr>
          <p:spPr>
            <a:xfrm>
              <a:off x="9698355" y="1945005"/>
              <a:ext cx="1927225" cy="296545"/>
            </a:xfrm>
            <a:prstGeom prst="roundRect">
              <a:avLst>
                <a:gd name="adj" fmla="val 4937"/>
              </a:avLst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67" name="Rect 0">
              <a:extLst>
                <a:ext uri="{FF2B5EF4-FFF2-40B4-BE49-F238E27FC236}">
                  <a16:creationId xmlns:a16="http://schemas.microsoft.com/office/drawing/2014/main" id="{F6B0B972-B049-BEEF-1F7E-20D203328BB8}"/>
                </a:ext>
              </a:extLst>
            </p:cNvPr>
            <p:cNvSpPr txBox="1">
              <a:spLocks/>
            </p:cNvSpPr>
            <p:nvPr/>
          </p:nvSpPr>
          <p:spPr>
            <a:xfrm>
              <a:off x="8933815" y="1958340"/>
              <a:ext cx="529590" cy="2482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날짜</a:t>
              </a:r>
              <a:endParaRPr lang="ko-KR" altLang="en-US" sz="100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8" name="Rect 0">
              <a:extLst>
                <a:ext uri="{FF2B5EF4-FFF2-40B4-BE49-F238E27FC236}">
                  <a16:creationId xmlns:a16="http://schemas.microsoft.com/office/drawing/2014/main" id="{EFD53E99-6AA8-F0A9-D7FB-4ACE0F47D52B}"/>
                </a:ext>
              </a:extLst>
            </p:cNvPr>
            <p:cNvSpPr txBox="1">
              <a:spLocks/>
            </p:cNvSpPr>
            <p:nvPr/>
          </p:nvSpPr>
          <p:spPr>
            <a:xfrm>
              <a:off x="9791700" y="1958975"/>
              <a:ext cx="1330960" cy="2482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202</a:t>
              </a:r>
              <a:r>
                <a:rPr 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4</a:t>
              </a:r>
              <a:r>
                <a:rPr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-</a:t>
              </a:r>
              <a:r>
                <a:rPr 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01</a:t>
              </a:r>
              <a:r>
                <a:rPr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-</a:t>
              </a:r>
              <a:r>
                <a:rPr 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01</a:t>
              </a:r>
              <a:endParaRPr lang="ko-KR" alt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9" name="Rect 0">
              <a:extLst>
                <a:ext uri="{FF2B5EF4-FFF2-40B4-BE49-F238E27FC236}">
                  <a16:creationId xmlns:a16="http://schemas.microsoft.com/office/drawing/2014/main" id="{84ACF18F-3087-7DE9-3DF7-BD11310EF226}"/>
                </a:ext>
              </a:extLst>
            </p:cNvPr>
            <p:cNvSpPr>
              <a:spLocks/>
            </p:cNvSpPr>
            <p:nvPr/>
          </p:nvSpPr>
          <p:spPr>
            <a:xfrm>
              <a:off x="9698355" y="2302510"/>
              <a:ext cx="1927225" cy="296545"/>
            </a:xfrm>
            <a:prstGeom prst="roundRect">
              <a:avLst>
                <a:gd name="adj" fmla="val 4937"/>
              </a:avLst>
            </a:prstGeom>
            <a:solidFill>
              <a:schemeClr val="bg1"/>
            </a:solidFill>
            <a:ln w="9525" cap="flat" cmpd="sng">
              <a:solidFill>
                <a:schemeClr val="bg1">
                  <a:lumMod val="7500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70" name="Rect 0">
              <a:extLst>
                <a:ext uri="{FF2B5EF4-FFF2-40B4-BE49-F238E27FC236}">
                  <a16:creationId xmlns:a16="http://schemas.microsoft.com/office/drawing/2014/main" id="{57BA9E21-7E75-396D-FCB8-EE5999D97231}"/>
                </a:ext>
              </a:extLst>
            </p:cNvPr>
            <p:cNvSpPr txBox="1">
              <a:spLocks/>
            </p:cNvSpPr>
            <p:nvPr/>
          </p:nvSpPr>
          <p:spPr>
            <a:xfrm>
              <a:off x="8933815" y="2315845"/>
              <a:ext cx="529590" cy="2482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제목</a:t>
              </a:r>
              <a:endParaRPr lang="ko-KR" altLang="en-US" sz="100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1" name="Rect 0">
              <a:extLst>
                <a:ext uri="{FF2B5EF4-FFF2-40B4-BE49-F238E27FC236}">
                  <a16:creationId xmlns:a16="http://schemas.microsoft.com/office/drawing/2014/main" id="{C35AD068-C95C-D80A-B360-79BBA661B32A}"/>
                </a:ext>
              </a:extLst>
            </p:cNvPr>
            <p:cNvSpPr txBox="1">
              <a:spLocks/>
            </p:cNvSpPr>
            <p:nvPr/>
          </p:nvSpPr>
          <p:spPr>
            <a:xfrm>
              <a:off x="9791700" y="2316480"/>
              <a:ext cx="1330960" cy="24828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새해</a:t>
              </a:r>
              <a:r>
                <a:rPr sz="1000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휴무</a:t>
              </a:r>
              <a:endParaRPr lang="ko-KR" altLang="en-US" sz="10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51FE1E-AAFA-8D51-BEEA-75834D83977D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A2422514-9B9F-6793-FFAD-D653519AFC1D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CE8676B0-A7AD-DDA2-23B6-8730BDC773D5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939BC7C3-5FDC-A797-2297-F0B066402C6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3" name="그룹 32">
                    <a:extLst>
                      <a:ext uri="{FF2B5EF4-FFF2-40B4-BE49-F238E27FC236}">
                        <a16:creationId xmlns:a16="http://schemas.microsoft.com/office/drawing/2014/main" id="{C2E76306-4815-899E-3998-11AEE9EF2BC7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5" name="그룹 34">
                      <a:extLst>
                        <a:ext uri="{FF2B5EF4-FFF2-40B4-BE49-F238E27FC236}">
                          <a16:creationId xmlns:a16="http://schemas.microsoft.com/office/drawing/2014/main" id="{3756B65B-5998-E828-F5C9-E459BF7282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8" name="직사각형 37">
                        <a:extLst>
                          <a:ext uri="{FF2B5EF4-FFF2-40B4-BE49-F238E27FC236}">
                            <a16:creationId xmlns:a16="http://schemas.microsoft.com/office/drawing/2014/main" id="{17897F66-99E8-B795-4331-B5BD1459137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9" name="그룹 38">
                        <a:extLst>
                          <a:ext uri="{FF2B5EF4-FFF2-40B4-BE49-F238E27FC236}">
                            <a16:creationId xmlns:a16="http://schemas.microsoft.com/office/drawing/2014/main" id="{BBEBAF4E-3636-69FA-2CE4-6B43E562960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1" name="직사각형 40">
                          <a:extLst>
                            <a:ext uri="{FF2B5EF4-FFF2-40B4-BE49-F238E27FC236}">
                              <a16:creationId xmlns:a16="http://schemas.microsoft.com/office/drawing/2014/main" id="{BB6BD930-CDB3-BF63-5E6A-51761927F8C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2" name="그림 41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8FF9AB5-E3D2-15C5-6E81-42FBB01225E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그림 42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DC4539D-E9C5-E0C0-B0BF-0C0CA22B923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그림 43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5BDEED5-8D23-B8F3-9515-37F8861CDF6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6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7" name="그림 36">
                      <a:extLst>
                        <a:ext uri="{FF2B5EF4-FFF2-40B4-BE49-F238E27FC236}">
                          <a16:creationId xmlns:a16="http://schemas.microsoft.com/office/drawing/2014/main" id="{573986F8-E514-184A-95DB-D03E4954C8A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4" name="Rect 0">
                    <a:extLst>
                      <a:ext uri="{FF2B5EF4-FFF2-40B4-BE49-F238E27FC236}">
                        <a16:creationId xmlns:a16="http://schemas.microsoft.com/office/drawing/2014/main" id="{C8FFC4C2-7E3B-5D71-B9E7-3DBB439C04E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51277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메뉴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영업일 관리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가맹점 정보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E1FD41A-B558-3949-AC67-2465AC4FB461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9EFBA243-3E2C-6232-F506-76BC1BE01A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8" name="Rect 0">
                <a:extLst>
                  <a:ext uri="{FF2B5EF4-FFF2-40B4-BE49-F238E27FC236}">
                    <a16:creationId xmlns:a16="http://schemas.microsoft.com/office/drawing/2014/main" id="{802F38FD-C02E-6217-0846-8BBB09B239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F23562AA-FA1E-2455-D68F-995AEAF0A1F6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27421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21906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가맹점 정보관리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정보를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97262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 정보를 확인할 수 있는 화면이다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 정보를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Rect 0">
            <a:extLst>
              <a:ext uri="{FF2B5EF4-FFF2-40B4-BE49-F238E27FC236}">
                <a16:creationId xmlns:a16="http://schemas.microsoft.com/office/drawing/2014/main" id="{09194DB2-AC12-02D5-A090-D8442F34BAB0}"/>
              </a:ext>
            </a:extLst>
          </p:cNvPr>
          <p:cNvSpPr>
            <a:spLocks/>
          </p:cNvSpPr>
          <p:nvPr/>
        </p:nvSpPr>
        <p:spPr>
          <a:xfrm>
            <a:off x="1554058" y="2004438"/>
            <a:ext cx="6748737" cy="463490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6" name="그림 125">
            <a:extLst>
              <a:ext uri="{FF2B5EF4-FFF2-40B4-BE49-F238E27FC236}">
                <a16:creationId xmlns:a16="http://schemas.microsoft.com/office/drawing/2014/main" id="{F286C5E9-051C-AEEC-03B0-357D20F3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205" y="2710388"/>
            <a:ext cx="3062960" cy="2769252"/>
          </a:xfrm>
          <a:prstGeom prst="rect">
            <a:avLst/>
          </a:prstGeom>
        </p:spPr>
      </p:pic>
      <p:sp>
        <p:nvSpPr>
          <p:cNvPr id="129" name="Rect 0">
            <a:extLst>
              <a:ext uri="{FF2B5EF4-FFF2-40B4-BE49-F238E27FC236}">
                <a16:creationId xmlns:a16="http://schemas.microsoft.com/office/drawing/2014/main" id="{344D219A-EFB6-DC9A-CCE6-85C7A7CE6209}"/>
              </a:ext>
            </a:extLst>
          </p:cNvPr>
          <p:cNvSpPr txBox="1">
            <a:spLocks/>
          </p:cNvSpPr>
          <p:nvPr/>
        </p:nvSpPr>
        <p:spPr>
          <a:xfrm>
            <a:off x="4687670" y="2436306"/>
            <a:ext cx="962025" cy="24828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가맹점 위치</a:t>
            </a:r>
          </a:p>
        </p:txBody>
      </p:sp>
      <p:sp>
        <p:nvSpPr>
          <p:cNvPr id="130" name="Rect 0">
            <a:extLst>
              <a:ext uri="{FF2B5EF4-FFF2-40B4-BE49-F238E27FC236}">
                <a16:creationId xmlns:a16="http://schemas.microsoft.com/office/drawing/2014/main" id="{242DE5E3-D3D0-E2CA-62A2-C537E7862D06}"/>
              </a:ext>
            </a:extLst>
          </p:cNvPr>
          <p:cNvSpPr>
            <a:spLocks/>
          </p:cNvSpPr>
          <p:nvPr/>
        </p:nvSpPr>
        <p:spPr>
          <a:xfrm>
            <a:off x="7197043" y="5841341"/>
            <a:ext cx="622935" cy="290830"/>
          </a:xfrm>
          <a:prstGeom prst="roundRect">
            <a:avLst>
              <a:gd name="adj" fmla="val 6505"/>
            </a:avLst>
          </a:prstGeom>
          <a:solidFill>
            <a:srgbClr val="E7E6E6"/>
          </a:solidFill>
          <a:ln w="12700" cap="flat" cmpd="sng">
            <a:prstDash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31" name="Rect 0">
            <a:extLst>
              <a:ext uri="{FF2B5EF4-FFF2-40B4-BE49-F238E27FC236}">
                <a16:creationId xmlns:a16="http://schemas.microsoft.com/office/drawing/2014/main" id="{54A50D99-D73B-36A8-C812-B143E843B656}"/>
              </a:ext>
            </a:extLst>
          </p:cNvPr>
          <p:cNvSpPr txBox="1">
            <a:spLocks/>
          </p:cNvSpPr>
          <p:nvPr/>
        </p:nvSpPr>
        <p:spPr>
          <a:xfrm>
            <a:off x="7326583" y="5862296"/>
            <a:ext cx="415925" cy="24828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000" b="0" i="0" strike="noStrike" cap="none" dirty="0" err="1">
                <a:solidFill>
                  <a:srgbClr val="A6A6A6"/>
                </a:solidFill>
                <a:latin typeface="맑은 고딕" charset="0"/>
                <a:ea typeface="맑은 고딕" charset="0"/>
              </a:rPr>
              <a:t>수정</a:t>
            </a:r>
            <a:endParaRPr lang="ko-KR" altLang="en-US" sz="1000" b="0" i="0" strike="noStrike" cap="none" dirty="0">
              <a:solidFill>
                <a:srgbClr val="A6A6A6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1DF0DAE7-232A-6D73-5748-4442F790507D}"/>
              </a:ext>
            </a:extLst>
          </p:cNvPr>
          <p:cNvGrpSpPr/>
          <p:nvPr/>
        </p:nvGrpSpPr>
        <p:grpSpPr>
          <a:xfrm>
            <a:off x="1836322" y="2463294"/>
            <a:ext cx="2583180" cy="3656813"/>
            <a:chOff x="2784475" y="2627630"/>
            <a:chExt cx="2583180" cy="3656813"/>
          </a:xfrm>
        </p:grpSpPr>
        <p:sp>
          <p:nvSpPr>
            <p:cNvPr id="135" name="Rect 0">
              <a:extLst>
                <a:ext uri="{FF2B5EF4-FFF2-40B4-BE49-F238E27FC236}">
                  <a16:creationId xmlns:a16="http://schemas.microsoft.com/office/drawing/2014/main" id="{8A192A03-BBCF-E8AA-6546-9DF45E248DAC}"/>
                </a:ext>
              </a:extLst>
            </p:cNvPr>
            <p:cNvSpPr txBox="1">
              <a:spLocks/>
            </p:cNvSpPr>
            <p:nvPr/>
          </p:nvSpPr>
          <p:spPr>
            <a:xfrm>
              <a:off x="2784475" y="3074035"/>
              <a:ext cx="962025" cy="25590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가맹점명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6" name="Rect 0">
              <a:extLst>
                <a:ext uri="{FF2B5EF4-FFF2-40B4-BE49-F238E27FC236}">
                  <a16:creationId xmlns:a16="http://schemas.microsoft.com/office/drawing/2014/main" id="{9F3F582A-DB23-8384-7CB8-67A6E69FD609}"/>
                </a:ext>
              </a:extLst>
            </p:cNvPr>
            <p:cNvSpPr txBox="1">
              <a:spLocks/>
            </p:cNvSpPr>
            <p:nvPr/>
          </p:nvSpPr>
          <p:spPr>
            <a:xfrm>
              <a:off x="2787015" y="3513455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</a:t>
              </a: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점주 </a:t>
              </a:r>
              <a:r>
                <a:rPr lang="en-US" altLang="ko-KR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ID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7" name="Rect 0">
              <a:extLst>
                <a:ext uri="{FF2B5EF4-FFF2-40B4-BE49-F238E27FC236}">
                  <a16:creationId xmlns:a16="http://schemas.microsoft.com/office/drawing/2014/main" id="{A2E960F4-C700-1282-05B0-47FD7835E867}"/>
                </a:ext>
              </a:extLst>
            </p:cNvPr>
            <p:cNvSpPr txBox="1">
              <a:spLocks/>
            </p:cNvSpPr>
            <p:nvPr/>
          </p:nvSpPr>
          <p:spPr>
            <a:xfrm>
              <a:off x="2792730" y="4374806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오픈일</a:t>
              </a:r>
            </a:p>
          </p:txBody>
        </p:sp>
        <p:sp>
          <p:nvSpPr>
            <p:cNvPr id="138" name="Rect 0">
              <a:extLst>
                <a:ext uri="{FF2B5EF4-FFF2-40B4-BE49-F238E27FC236}">
                  <a16:creationId xmlns:a16="http://schemas.microsoft.com/office/drawing/2014/main" id="{306BAD4B-0F43-7ABC-2DA1-6C56FC7C5122}"/>
                </a:ext>
              </a:extLst>
            </p:cNvPr>
            <p:cNvSpPr txBox="1">
              <a:spLocks/>
            </p:cNvSpPr>
            <p:nvPr/>
          </p:nvSpPr>
          <p:spPr>
            <a:xfrm>
              <a:off x="2792730" y="3958881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가맹등록일자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Rect 0">
              <a:extLst>
                <a:ext uri="{FF2B5EF4-FFF2-40B4-BE49-F238E27FC236}">
                  <a16:creationId xmlns:a16="http://schemas.microsoft.com/office/drawing/2014/main" id="{9C58B642-F308-D918-04BB-3B5A4969FCCA}"/>
                </a:ext>
              </a:extLst>
            </p:cNvPr>
            <p:cNvSpPr txBox="1">
              <a:spLocks/>
            </p:cNvSpPr>
            <p:nvPr/>
          </p:nvSpPr>
          <p:spPr>
            <a:xfrm>
              <a:off x="2784475" y="2657475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가맹점코드</a:t>
              </a:r>
            </a:p>
          </p:txBody>
        </p:sp>
        <p:sp>
          <p:nvSpPr>
            <p:cNvPr id="140" name="Rect 0">
              <a:extLst>
                <a:ext uri="{FF2B5EF4-FFF2-40B4-BE49-F238E27FC236}">
                  <a16:creationId xmlns:a16="http://schemas.microsoft.com/office/drawing/2014/main" id="{ACE3201E-C2B4-7C6A-F25E-4874B6269239}"/>
                </a:ext>
              </a:extLst>
            </p:cNvPr>
            <p:cNvSpPr txBox="1">
              <a:spLocks/>
            </p:cNvSpPr>
            <p:nvPr/>
          </p:nvSpPr>
          <p:spPr>
            <a:xfrm>
              <a:off x="2795905" y="4792636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계약 만료일</a:t>
              </a:r>
            </a:p>
          </p:txBody>
        </p:sp>
        <p:sp>
          <p:nvSpPr>
            <p:cNvPr id="141" name="Rect 0">
              <a:extLst>
                <a:ext uri="{FF2B5EF4-FFF2-40B4-BE49-F238E27FC236}">
                  <a16:creationId xmlns:a16="http://schemas.microsoft.com/office/drawing/2014/main" id="{A00FFF6A-BCC2-80B2-0183-26BC93DD0181}"/>
                </a:ext>
              </a:extLst>
            </p:cNvPr>
            <p:cNvSpPr>
              <a:spLocks/>
            </p:cNvSpPr>
            <p:nvPr/>
          </p:nvSpPr>
          <p:spPr>
            <a:xfrm>
              <a:off x="3938905" y="2627630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CAD230212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2" name="Rect 0">
              <a:extLst>
                <a:ext uri="{FF2B5EF4-FFF2-40B4-BE49-F238E27FC236}">
                  <a16:creationId xmlns:a16="http://schemas.microsoft.com/office/drawing/2014/main" id="{4669CDF1-5654-7E17-630E-D6649C36E539}"/>
                </a:ext>
              </a:extLst>
            </p:cNvPr>
            <p:cNvSpPr>
              <a:spLocks/>
            </p:cNvSpPr>
            <p:nvPr/>
          </p:nvSpPr>
          <p:spPr>
            <a:xfrm>
              <a:off x="3932555" y="3059430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dirty="0" err="1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오류점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3" name="Rect 0">
              <a:extLst>
                <a:ext uri="{FF2B5EF4-FFF2-40B4-BE49-F238E27FC236}">
                  <a16:creationId xmlns:a16="http://schemas.microsoft.com/office/drawing/2014/main" id="{06A49BC5-BBA0-D079-4B8E-BB9F385FFA9C}"/>
                </a:ext>
              </a:extLst>
            </p:cNvPr>
            <p:cNvSpPr>
              <a:spLocks/>
            </p:cNvSpPr>
            <p:nvPr/>
          </p:nvSpPr>
          <p:spPr>
            <a:xfrm>
              <a:off x="3933825" y="3475355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KJYJY6672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4" name="Rect 0">
              <a:extLst>
                <a:ext uri="{FF2B5EF4-FFF2-40B4-BE49-F238E27FC236}">
                  <a16:creationId xmlns:a16="http://schemas.microsoft.com/office/drawing/2014/main" id="{961A4DB9-4838-5861-4A65-05A57A61DF47}"/>
                </a:ext>
              </a:extLst>
            </p:cNvPr>
            <p:cNvSpPr>
              <a:spLocks/>
            </p:cNvSpPr>
            <p:nvPr/>
          </p:nvSpPr>
          <p:spPr>
            <a:xfrm>
              <a:off x="3938905" y="3929036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2017.09. 19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5" name="Rect 0">
              <a:extLst>
                <a:ext uri="{FF2B5EF4-FFF2-40B4-BE49-F238E27FC236}">
                  <a16:creationId xmlns:a16="http://schemas.microsoft.com/office/drawing/2014/main" id="{B4BA0440-E1D4-F536-CB67-AC7AB2A4AB9C}"/>
                </a:ext>
              </a:extLst>
            </p:cNvPr>
            <p:cNvSpPr>
              <a:spLocks/>
            </p:cNvSpPr>
            <p:nvPr/>
          </p:nvSpPr>
          <p:spPr>
            <a:xfrm>
              <a:off x="3942080" y="4353851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2017. 11. 11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6" name="Rect 0">
              <a:extLst>
                <a:ext uri="{FF2B5EF4-FFF2-40B4-BE49-F238E27FC236}">
                  <a16:creationId xmlns:a16="http://schemas.microsoft.com/office/drawing/2014/main" id="{D5ED7A2A-EFF2-ED07-D808-A18388402113}"/>
                </a:ext>
              </a:extLst>
            </p:cNvPr>
            <p:cNvSpPr>
              <a:spLocks/>
            </p:cNvSpPr>
            <p:nvPr/>
          </p:nvSpPr>
          <p:spPr>
            <a:xfrm>
              <a:off x="3942080" y="4776126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2025. 05. 30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7" name="Rect 0">
              <a:extLst>
                <a:ext uri="{FF2B5EF4-FFF2-40B4-BE49-F238E27FC236}">
                  <a16:creationId xmlns:a16="http://schemas.microsoft.com/office/drawing/2014/main" id="{4609F328-B94F-CD94-712E-742846C5C8BF}"/>
                </a:ext>
              </a:extLst>
            </p:cNvPr>
            <p:cNvSpPr>
              <a:spLocks/>
            </p:cNvSpPr>
            <p:nvPr/>
          </p:nvSpPr>
          <p:spPr>
            <a:xfrm>
              <a:off x="3941445" y="5152238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34726</a:t>
              </a:r>
              <a:endParaRPr lang="ko-KR" altLang="en-US" sz="18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8" name="Rect 0">
              <a:extLst>
                <a:ext uri="{FF2B5EF4-FFF2-40B4-BE49-F238E27FC236}">
                  <a16:creationId xmlns:a16="http://schemas.microsoft.com/office/drawing/2014/main" id="{A8AB80B2-21DF-D43F-1C5E-D7202DFBFA6D}"/>
                </a:ext>
              </a:extLst>
            </p:cNvPr>
            <p:cNvSpPr>
              <a:spLocks/>
            </p:cNvSpPr>
            <p:nvPr/>
          </p:nvSpPr>
          <p:spPr>
            <a:xfrm>
              <a:off x="3943985" y="5575148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대전광역시</a:t>
              </a:r>
              <a:endParaRPr lang="ko-KR" altLang="en-US" sz="18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9" name="Rect 0">
              <a:extLst>
                <a:ext uri="{FF2B5EF4-FFF2-40B4-BE49-F238E27FC236}">
                  <a16:creationId xmlns:a16="http://schemas.microsoft.com/office/drawing/2014/main" id="{602E1D8A-086E-E7EB-F462-FFE6AF64111A}"/>
                </a:ext>
              </a:extLst>
            </p:cNvPr>
            <p:cNvSpPr>
              <a:spLocks/>
            </p:cNvSpPr>
            <p:nvPr/>
          </p:nvSpPr>
          <p:spPr>
            <a:xfrm>
              <a:off x="3948430" y="5988533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1200" b="0" i="0" strike="noStrike" cap="none" dirty="0" err="1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계룡로</a:t>
              </a:r>
              <a:r>
                <a:rPr lang="ko-KR" altLang="en-US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48-1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0" name="Rect 0">
              <a:extLst>
                <a:ext uri="{FF2B5EF4-FFF2-40B4-BE49-F238E27FC236}">
                  <a16:creationId xmlns:a16="http://schemas.microsoft.com/office/drawing/2014/main" id="{5E1A637B-41D9-0A71-8C34-9FD4E6A5DE59}"/>
                </a:ext>
              </a:extLst>
            </p:cNvPr>
            <p:cNvSpPr txBox="1">
              <a:spLocks/>
            </p:cNvSpPr>
            <p:nvPr/>
          </p:nvSpPr>
          <p:spPr>
            <a:xfrm>
              <a:off x="2784475" y="5180813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우편번호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1" name="Rect 0">
              <a:extLst>
                <a:ext uri="{FF2B5EF4-FFF2-40B4-BE49-F238E27FC236}">
                  <a16:creationId xmlns:a16="http://schemas.microsoft.com/office/drawing/2014/main" id="{7240FAAC-CB4E-A4AD-6782-45856A9FEFD9}"/>
                </a:ext>
              </a:extLst>
            </p:cNvPr>
            <p:cNvSpPr txBox="1">
              <a:spLocks/>
            </p:cNvSpPr>
            <p:nvPr/>
          </p:nvSpPr>
          <p:spPr>
            <a:xfrm>
              <a:off x="2800350" y="5619598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기본주소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52" name="Rect 0">
              <a:extLst>
                <a:ext uri="{FF2B5EF4-FFF2-40B4-BE49-F238E27FC236}">
                  <a16:creationId xmlns:a16="http://schemas.microsoft.com/office/drawing/2014/main" id="{74DF3EB5-F5C3-B261-65E0-3EA73DD404FF}"/>
                </a:ext>
              </a:extLst>
            </p:cNvPr>
            <p:cNvSpPr txBox="1">
              <a:spLocks/>
            </p:cNvSpPr>
            <p:nvPr/>
          </p:nvSpPr>
          <p:spPr>
            <a:xfrm>
              <a:off x="2824480" y="6026633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상세주소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F4BF94E-9BBE-713F-11D2-A2181EBD9DC2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47FB73A-3EE4-5CE2-E42F-67EA2B86039C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35E80AA9-98A6-5DF5-73B1-A194F794AF1A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96322073-0CC3-A7BC-B561-F57BA7082BCC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8" name="그룹 27">
                    <a:extLst>
                      <a:ext uri="{FF2B5EF4-FFF2-40B4-BE49-F238E27FC236}">
                        <a16:creationId xmlns:a16="http://schemas.microsoft.com/office/drawing/2014/main" id="{BCB4525B-D0B4-25FE-A780-DC5E490E5278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0" name="그룹 29">
                      <a:extLst>
                        <a:ext uri="{FF2B5EF4-FFF2-40B4-BE49-F238E27FC236}">
                          <a16:creationId xmlns:a16="http://schemas.microsoft.com/office/drawing/2014/main" id="{88F3EF20-AEC7-67B0-81BD-A40DF957165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2" name="직사각형 31">
                        <a:extLst>
                          <a:ext uri="{FF2B5EF4-FFF2-40B4-BE49-F238E27FC236}">
                            <a16:creationId xmlns:a16="http://schemas.microsoft.com/office/drawing/2014/main" id="{E9298A1C-DF16-7F77-F7A0-7AA73D5A47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3" name="그룹 32">
                        <a:extLst>
                          <a:ext uri="{FF2B5EF4-FFF2-40B4-BE49-F238E27FC236}">
                            <a16:creationId xmlns:a16="http://schemas.microsoft.com/office/drawing/2014/main" id="{B8128235-99C5-D1DD-E116-E929AEE3F60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34" name="직사각형 33">
                          <a:extLst>
                            <a:ext uri="{FF2B5EF4-FFF2-40B4-BE49-F238E27FC236}">
                              <a16:creationId xmlns:a16="http://schemas.microsoft.com/office/drawing/2014/main" id="{540A9377-317B-A9FE-7738-60051B5923E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35" name="그림 34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96A772FC-8059-CD8C-BDE4-2245ABE1DF4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6" name="그림 35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47680D2-506F-9D0B-2E9C-E0C6C2A19E7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7" name="그림 36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8BAAE1C-FCA6-F18D-BCA7-4415E41A448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1" name="그림 30">
                      <a:extLst>
                        <a:ext uri="{FF2B5EF4-FFF2-40B4-BE49-F238E27FC236}">
                          <a16:creationId xmlns:a16="http://schemas.microsoft.com/office/drawing/2014/main" id="{FA1A0A67-483C-B350-E9D7-CF6ED2A20BC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9" name="Rect 0">
                    <a:extLst>
                      <a:ext uri="{FF2B5EF4-FFF2-40B4-BE49-F238E27FC236}">
                        <a16:creationId xmlns:a16="http://schemas.microsoft.com/office/drawing/2014/main" id="{A18E6D13-CE39-1495-7648-C643A4E8A6D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51277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메뉴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영업일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가맹점 정보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E1346D3-269B-4FB7-22D7-F24EEE57F6FC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6E7FE350-EA9B-FFA3-5E49-911613C578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B5F9A24-2599-F3AA-92D2-D8FFC198EC4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A2BEDD98-B77A-3AAB-F735-88AE81656318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10378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473459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가맹점 정보관리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정보를 수정할 수 있는 페이지다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898543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 정보를 수정할 수 있는 화면이다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 정보를 수정할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Rect 0">
            <a:extLst>
              <a:ext uri="{FF2B5EF4-FFF2-40B4-BE49-F238E27FC236}">
                <a16:creationId xmlns:a16="http://schemas.microsoft.com/office/drawing/2014/main" id="{09194DB2-AC12-02D5-A090-D8442F34BAB0}"/>
              </a:ext>
            </a:extLst>
          </p:cNvPr>
          <p:cNvSpPr>
            <a:spLocks/>
          </p:cNvSpPr>
          <p:nvPr/>
        </p:nvSpPr>
        <p:spPr>
          <a:xfrm>
            <a:off x="1554058" y="2004438"/>
            <a:ext cx="6748737" cy="463490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951FE9F-A448-0520-5874-02F21FD8E981}"/>
              </a:ext>
            </a:extLst>
          </p:cNvPr>
          <p:cNvGrpSpPr/>
          <p:nvPr/>
        </p:nvGrpSpPr>
        <p:grpSpPr>
          <a:xfrm>
            <a:off x="1836322" y="2463294"/>
            <a:ext cx="2583180" cy="3656813"/>
            <a:chOff x="2784475" y="2627630"/>
            <a:chExt cx="2583180" cy="3656813"/>
          </a:xfrm>
        </p:grpSpPr>
        <p:sp>
          <p:nvSpPr>
            <p:cNvPr id="98" name="Rect 0">
              <a:extLst>
                <a:ext uri="{FF2B5EF4-FFF2-40B4-BE49-F238E27FC236}">
                  <a16:creationId xmlns:a16="http://schemas.microsoft.com/office/drawing/2014/main" id="{E9462CAD-589D-CD2C-BD42-FC19EBB1C086}"/>
                </a:ext>
              </a:extLst>
            </p:cNvPr>
            <p:cNvSpPr txBox="1">
              <a:spLocks/>
            </p:cNvSpPr>
            <p:nvPr/>
          </p:nvSpPr>
          <p:spPr>
            <a:xfrm>
              <a:off x="2784475" y="3074035"/>
              <a:ext cx="962025" cy="25590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가맹점명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BCB430BD-1095-1B68-04DC-1D856F8EFB70}"/>
                </a:ext>
              </a:extLst>
            </p:cNvPr>
            <p:cNvSpPr txBox="1">
              <a:spLocks/>
            </p:cNvSpPr>
            <p:nvPr/>
          </p:nvSpPr>
          <p:spPr>
            <a:xfrm>
              <a:off x="2787015" y="3513455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</a:t>
              </a: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점주 </a:t>
              </a:r>
              <a:r>
                <a:rPr lang="en-US" altLang="ko-KR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ID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Rect 0">
              <a:extLst>
                <a:ext uri="{FF2B5EF4-FFF2-40B4-BE49-F238E27FC236}">
                  <a16:creationId xmlns:a16="http://schemas.microsoft.com/office/drawing/2014/main" id="{B0E638D5-86A2-4E95-398D-0EF784F469F6}"/>
                </a:ext>
              </a:extLst>
            </p:cNvPr>
            <p:cNvSpPr txBox="1">
              <a:spLocks/>
            </p:cNvSpPr>
            <p:nvPr/>
          </p:nvSpPr>
          <p:spPr>
            <a:xfrm>
              <a:off x="2792730" y="4374806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오픈일</a:t>
              </a:r>
            </a:p>
          </p:txBody>
        </p:sp>
        <p:sp>
          <p:nvSpPr>
            <p:cNvPr id="103" name="Rect 0">
              <a:extLst>
                <a:ext uri="{FF2B5EF4-FFF2-40B4-BE49-F238E27FC236}">
                  <a16:creationId xmlns:a16="http://schemas.microsoft.com/office/drawing/2014/main" id="{96DA4AE4-FD27-D89C-3971-3E8C846838DB}"/>
                </a:ext>
              </a:extLst>
            </p:cNvPr>
            <p:cNvSpPr txBox="1">
              <a:spLocks/>
            </p:cNvSpPr>
            <p:nvPr/>
          </p:nvSpPr>
          <p:spPr>
            <a:xfrm>
              <a:off x="2792730" y="3958881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가맹등록일자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" name="Rect 0">
              <a:extLst>
                <a:ext uri="{FF2B5EF4-FFF2-40B4-BE49-F238E27FC236}">
                  <a16:creationId xmlns:a16="http://schemas.microsoft.com/office/drawing/2014/main" id="{930A9FD2-9C0C-430E-9CDE-0BE5980D241C}"/>
                </a:ext>
              </a:extLst>
            </p:cNvPr>
            <p:cNvSpPr txBox="1">
              <a:spLocks/>
            </p:cNvSpPr>
            <p:nvPr/>
          </p:nvSpPr>
          <p:spPr>
            <a:xfrm>
              <a:off x="2784475" y="2657475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가맹점코드</a:t>
              </a:r>
            </a:p>
          </p:txBody>
        </p:sp>
        <p:sp>
          <p:nvSpPr>
            <p:cNvPr id="105" name="Rect 0">
              <a:extLst>
                <a:ext uri="{FF2B5EF4-FFF2-40B4-BE49-F238E27FC236}">
                  <a16:creationId xmlns:a16="http://schemas.microsoft.com/office/drawing/2014/main" id="{89AD4628-95F5-C8F3-DC3A-78BE483CF55D}"/>
                </a:ext>
              </a:extLst>
            </p:cNvPr>
            <p:cNvSpPr txBox="1">
              <a:spLocks/>
            </p:cNvSpPr>
            <p:nvPr/>
          </p:nvSpPr>
          <p:spPr>
            <a:xfrm>
              <a:off x="2795905" y="4792636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계약 만료일</a:t>
              </a:r>
            </a:p>
          </p:txBody>
        </p:sp>
        <p:sp>
          <p:nvSpPr>
            <p:cNvPr id="107" name="Rect 0">
              <a:extLst>
                <a:ext uri="{FF2B5EF4-FFF2-40B4-BE49-F238E27FC236}">
                  <a16:creationId xmlns:a16="http://schemas.microsoft.com/office/drawing/2014/main" id="{61BB810D-74ED-7826-DADA-C69EED21A77E}"/>
                </a:ext>
              </a:extLst>
            </p:cNvPr>
            <p:cNvSpPr>
              <a:spLocks/>
            </p:cNvSpPr>
            <p:nvPr/>
          </p:nvSpPr>
          <p:spPr>
            <a:xfrm>
              <a:off x="3938905" y="2627630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CAD230212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8" name="Rect 0">
              <a:extLst>
                <a:ext uri="{FF2B5EF4-FFF2-40B4-BE49-F238E27FC236}">
                  <a16:creationId xmlns:a16="http://schemas.microsoft.com/office/drawing/2014/main" id="{163D5422-5697-D472-E3A2-1D10D0CD8A55}"/>
                </a:ext>
              </a:extLst>
            </p:cNvPr>
            <p:cNvSpPr>
              <a:spLocks/>
            </p:cNvSpPr>
            <p:nvPr/>
          </p:nvSpPr>
          <p:spPr>
            <a:xfrm>
              <a:off x="3932555" y="3059430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….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9" name="Rect 0">
              <a:extLst>
                <a:ext uri="{FF2B5EF4-FFF2-40B4-BE49-F238E27FC236}">
                  <a16:creationId xmlns:a16="http://schemas.microsoft.com/office/drawing/2014/main" id="{314E571E-9BE0-FC33-35CE-9EC8536851CB}"/>
                </a:ext>
              </a:extLst>
            </p:cNvPr>
            <p:cNvSpPr>
              <a:spLocks/>
            </p:cNvSpPr>
            <p:nvPr/>
          </p:nvSpPr>
          <p:spPr>
            <a:xfrm>
              <a:off x="3933825" y="3475355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...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2" name="Rect 0">
              <a:extLst>
                <a:ext uri="{FF2B5EF4-FFF2-40B4-BE49-F238E27FC236}">
                  <a16:creationId xmlns:a16="http://schemas.microsoft.com/office/drawing/2014/main" id="{6404A015-8675-3BA9-53E4-1C0699640BE6}"/>
                </a:ext>
              </a:extLst>
            </p:cNvPr>
            <p:cNvSpPr>
              <a:spLocks/>
            </p:cNvSpPr>
            <p:nvPr/>
          </p:nvSpPr>
          <p:spPr>
            <a:xfrm>
              <a:off x="3938905" y="3929036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2017.09. 19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3" name="Rect 0">
              <a:extLst>
                <a:ext uri="{FF2B5EF4-FFF2-40B4-BE49-F238E27FC236}">
                  <a16:creationId xmlns:a16="http://schemas.microsoft.com/office/drawing/2014/main" id="{FC96E37B-38D0-9F86-C437-89018439901A}"/>
                </a:ext>
              </a:extLst>
            </p:cNvPr>
            <p:cNvSpPr>
              <a:spLocks/>
            </p:cNvSpPr>
            <p:nvPr/>
          </p:nvSpPr>
          <p:spPr>
            <a:xfrm>
              <a:off x="3942080" y="4353851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2017. 11. 11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4" name="Rect 0">
              <a:extLst>
                <a:ext uri="{FF2B5EF4-FFF2-40B4-BE49-F238E27FC236}">
                  <a16:creationId xmlns:a16="http://schemas.microsoft.com/office/drawing/2014/main" id="{880AB1D2-6B51-8452-9660-407C3308CB95}"/>
                </a:ext>
              </a:extLst>
            </p:cNvPr>
            <p:cNvSpPr>
              <a:spLocks/>
            </p:cNvSpPr>
            <p:nvPr/>
          </p:nvSpPr>
          <p:spPr>
            <a:xfrm>
              <a:off x="3942080" y="4776126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2025. 05. 30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6" name="Rect 0">
              <a:extLst>
                <a:ext uri="{FF2B5EF4-FFF2-40B4-BE49-F238E27FC236}">
                  <a16:creationId xmlns:a16="http://schemas.microsoft.com/office/drawing/2014/main" id="{F23BE9E3-D874-AA46-52E1-2F90CF67DAE4}"/>
                </a:ext>
              </a:extLst>
            </p:cNvPr>
            <p:cNvSpPr>
              <a:spLocks/>
            </p:cNvSpPr>
            <p:nvPr/>
          </p:nvSpPr>
          <p:spPr>
            <a:xfrm>
              <a:off x="3941445" y="5152238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34726</a:t>
              </a:r>
              <a:endParaRPr lang="ko-KR" altLang="en-US" sz="18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7" name="Rect 0">
              <a:extLst>
                <a:ext uri="{FF2B5EF4-FFF2-40B4-BE49-F238E27FC236}">
                  <a16:creationId xmlns:a16="http://schemas.microsoft.com/office/drawing/2014/main" id="{89D8EB36-3277-9A16-4620-D43CA6537DE6}"/>
                </a:ext>
              </a:extLst>
            </p:cNvPr>
            <p:cNvSpPr>
              <a:spLocks/>
            </p:cNvSpPr>
            <p:nvPr/>
          </p:nvSpPr>
          <p:spPr>
            <a:xfrm>
              <a:off x="3943985" y="5575148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대전광역시</a:t>
              </a:r>
              <a:endParaRPr lang="ko-KR" altLang="en-US" sz="18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8" name="Rect 0">
              <a:extLst>
                <a:ext uri="{FF2B5EF4-FFF2-40B4-BE49-F238E27FC236}">
                  <a16:creationId xmlns:a16="http://schemas.microsoft.com/office/drawing/2014/main" id="{0B32981C-5B9E-3264-2DFE-02C7C70DA0F7}"/>
                </a:ext>
              </a:extLst>
            </p:cNvPr>
            <p:cNvSpPr>
              <a:spLocks/>
            </p:cNvSpPr>
            <p:nvPr/>
          </p:nvSpPr>
          <p:spPr>
            <a:xfrm>
              <a:off x="3948430" y="5988533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1200" b="0" i="0" strike="noStrike" cap="none" dirty="0" err="1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계룡로</a:t>
              </a:r>
              <a:r>
                <a:rPr lang="ko-KR" altLang="en-US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48-1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9" name="Rect 0">
              <a:extLst>
                <a:ext uri="{FF2B5EF4-FFF2-40B4-BE49-F238E27FC236}">
                  <a16:creationId xmlns:a16="http://schemas.microsoft.com/office/drawing/2014/main" id="{E511DD49-3A5A-EEC9-2DC1-D24F3820F9B4}"/>
                </a:ext>
              </a:extLst>
            </p:cNvPr>
            <p:cNvSpPr txBox="1">
              <a:spLocks/>
            </p:cNvSpPr>
            <p:nvPr/>
          </p:nvSpPr>
          <p:spPr>
            <a:xfrm>
              <a:off x="2784475" y="5180813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우편번호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0" name="Rect 0">
              <a:extLst>
                <a:ext uri="{FF2B5EF4-FFF2-40B4-BE49-F238E27FC236}">
                  <a16:creationId xmlns:a16="http://schemas.microsoft.com/office/drawing/2014/main" id="{91D49BE6-684B-8CCC-26D0-68412AD5CB92}"/>
                </a:ext>
              </a:extLst>
            </p:cNvPr>
            <p:cNvSpPr txBox="1">
              <a:spLocks/>
            </p:cNvSpPr>
            <p:nvPr/>
          </p:nvSpPr>
          <p:spPr>
            <a:xfrm>
              <a:off x="2800350" y="5619598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기본주소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1" name="Rect 0">
              <a:extLst>
                <a:ext uri="{FF2B5EF4-FFF2-40B4-BE49-F238E27FC236}">
                  <a16:creationId xmlns:a16="http://schemas.microsoft.com/office/drawing/2014/main" id="{6F1EBBC6-A1FC-A3B3-DC4F-FE5E186ECFD1}"/>
                </a:ext>
              </a:extLst>
            </p:cNvPr>
            <p:cNvSpPr txBox="1">
              <a:spLocks/>
            </p:cNvSpPr>
            <p:nvPr/>
          </p:nvSpPr>
          <p:spPr>
            <a:xfrm>
              <a:off x="2824480" y="6026633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상세주소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F286C5E9-051C-AEEC-03B0-357D20F3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205" y="2710388"/>
            <a:ext cx="3062960" cy="2769252"/>
          </a:xfrm>
          <a:prstGeom prst="rect">
            <a:avLst/>
          </a:prstGeom>
        </p:spPr>
      </p:pic>
      <p:sp>
        <p:nvSpPr>
          <p:cNvPr id="129" name="Rect 0">
            <a:extLst>
              <a:ext uri="{FF2B5EF4-FFF2-40B4-BE49-F238E27FC236}">
                <a16:creationId xmlns:a16="http://schemas.microsoft.com/office/drawing/2014/main" id="{344D219A-EFB6-DC9A-CCE6-85C7A7CE6209}"/>
              </a:ext>
            </a:extLst>
          </p:cNvPr>
          <p:cNvSpPr txBox="1">
            <a:spLocks/>
          </p:cNvSpPr>
          <p:nvPr/>
        </p:nvSpPr>
        <p:spPr>
          <a:xfrm>
            <a:off x="4687670" y="2436306"/>
            <a:ext cx="962025" cy="24828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가맹점 위치</a:t>
            </a: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2702C5F3-6B97-F068-573D-72A6AD970667}"/>
              </a:ext>
            </a:extLst>
          </p:cNvPr>
          <p:cNvSpPr>
            <a:spLocks/>
          </p:cNvSpPr>
          <p:nvPr/>
        </p:nvSpPr>
        <p:spPr>
          <a:xfrm>
            <a:off x="7204354" y="5831683"/>
            <a:ext cx="622935" cy="290830"/>
          </a:xfrm>
          <a:prstGeom prst="roundRect">
            <a:avLst>
              <a:gd name="adj" fmla="val 6505"/>
            </a:avLst>
          </a:prstGeom>
          <a:solidFill>
            <a:srgbClr val="727CF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B9EB73BB-790B-AE0E-3D83-6918BC470EC3}"/>
              </a:ext>
            </a:extLst>
          </p:cNvPr>
          <p:cNvSpPr txBox="1">
            <a:spLocks/>
          </p:cNvSpPr>
          <p:nvPr/>
        </p:nvSpPr>
        <p:spPr>
          <a:xfrm>
            <a:off x="7287539" y="5844383"/>
            <a:ext cx="507365" cy="2482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저장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4439330-16DC-CD42-BAF0-16CE0FBD8588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1A1CA19E-6CCD-2399-29E2-9FCA7505F3A4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E51A8E86-E537-1FDB-D47A-B7F273774C6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C971C0CC-5F21-C006-7DFC-FEB2163A4CB9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91D67789-ABCF-380D-2C77-22AD7E7D0857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9714E1DF-46B4-C43A-3215-44F58C22490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9BC954AC-071A-9FF7-4B50-4E18281CB3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5" name="그룹 34">
                        <a:extLst>
                          <a:ext uri="{FF2B5EF4-FFF2-40B4-BE49-F238E27FC236}">
                            <a16:creationId xmlns:a16="http://schemas.microsoft.com/office/drawing/2014/main" id="{104B9EEC-E9A5-B6BF-5F3D-7A12A2F2A30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36" name="직사각형 35">
                          <a:extLst>
                            <a:ext uri="{FF2B5EF4-FFF2-40B4-BE49-F238E27FC236}">
                              <a16:creationId xmlns:a16="http://schemas.microsoft.com/office/drawing/2014/main" id="{44852339-8E48-DD52-6AD0-8BECD7EC862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37" name="그림 36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69A0AE5-45EE-A421-FAA4-DA5C0D83C40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8" name="그림 37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E643F42-C53F-1BA0-383D-9689555A5AB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그림 38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114F28C-C724-C232-0208-AC4E0CD621C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3" name="그림 32">
                      <a:extLst>
                        <a:ext uri="{FF2B5EF4-FFF2-40B4-BE49-F238E27FC236}">
                          <a16:creationId xmlns:a16="http://schemas.microsoft.com/office/drawing/2014/main" id="{88F2702C-C316-CD13-50A5-58772C77A91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1" name="Rect 0">
                    <a:extLst>
                      <a:ext uri="{FF2B5EF4-FFF2-40B4-BE49-F238E27FC236}">
                        <a16:creationId xmlns:a16="http://schemas.microsoft.com/office/drawing/2014/main" id="{F8338B84-7E96-3296-DB49-BDC996F06F81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51277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메뉴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영업일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가맹점 정보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4A6C262-37E5-555B-8209-A4A0CAE14AE6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20BBD329-C0F6-9064-A1F1-5FE0F0C9E01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E6F6DE12-01AC-47A3-36C8-80ECD858970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9FAF1071-CAF7-384A-59B8-A94A02F61A59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22283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가맹점 정보관리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정보를 수정할 수 있는 페이지다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583115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 정보를 수정할 수 있는 화면이다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 정보가 변경되었음을 알리는 </a:t>
                      </a:r>
                      <a:r>
                        <a:rPr lang="ko-KR" altLang="en-US" sz="900" b="0" dirty="0" err="1"/>
                        <a:t>모달창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9" name="Rect 0">
            <a:extLst>
              <a:ext uri="{FF2B5EF4-FFF2-40B4-BE49-F238E27FC236}">
                <a16:creationId xmlns:a16="http://schemas.microsoft.com/office/drawing/2014/main" id="{09194DB2-AC12-02D5-A090-D8442F34BAB0}"/>
              </a:ext>
            </a:extLst>
          </p:cNvPr>
          <p:cNvSpPr>
            <a:spLocks/>
          </p:cNvSpPr>
          <p:nvPr/>
        </p:nvSpPr>
        <p:spPr>
          <a:xfrm>
            <a:off x="1554058" y="2004438"/>
            <a:ext cx="6748737" cy="4634901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7951FE9F-A448-0520-5874-02F21FD8E981}"/>
              </a:ext>
            </a:extLst>
          </p:cNvPr>
          <p:cNvGrpSpPr/>
          <p:nvPr/>
        </p:nvGrpSpPr>
        <p:grpSpPr>
          <a:xfrm>
            <a:off x="1836322" y="2463294"/>
            <a:ext cx="2583180" cy="3656813"/>
            <a:chOff x="2784475" y="2627630"/>
            <a:chExt cx="2583180" cy="3656813"/>
          </a:xfrm>
        </p:grpSpPr>
        <p:sp>
          <p:nvSpPr>
            <p:cNvPr id="98" name="Rect 0">
              <a:extLst>
                <a:ext uri="{FF2B5EF4-FFF2-40B4-BE49-F238E27FC236}">
                  <a16:creationId xmlns:a16="http://schemas.microsoft.com/office/drawing/2014/main" id="{E9462CAD-589D-CD2C-BD42-FC19EBB1C086}"/>
                </a:ext>
              </a:extLst>
            </p:cNvPr>
            <p:cNvSpPr txBox="1">
              <a:spLocks/>
            </p:cNvSpPr>
            <p:nvPr/>
          </p:nvSpPr>
          <p:spPr>
            <a:xfrm>
              <a:off x="2784475" y="3074035"/>
              <a:ext cx="962025" cy="25590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가맹점명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0" name="Rect 0">
              <a:extLst>
                <a:ext uri="{FF2B5EF4-FFF2-40B4-BE49-F238E27FC236}">
                  <a16:creationId xmlns:a16="http://schemas.microsoft.com/office/drawing/2014/main" id="{BCB430BD-1095-1B68-04DC-1D856F8EFB70}"/>
                </a:ext>
              </a:extLst>
            </p:cNvPr>
            <p:cNvSpPr txBox="1">
              <a:spLocks/>
            </p:cNvSpPr>
            <p:nvPr/>
          </p:nvSpPr>
          <p:spPr>
            <a:xfrm>
              <a:off x="2787015" y="3513455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</a:t>
              </a: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점주 </a:t>
              </a:r>
              <a:r>
                <a:rPr lang="en-US" altLang="ko-KR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ID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2" name="Rect 0">
              <a:extLst>
                <a:ext uri="{FF2B5EF4-FFF2-40B4-BE49-F238E27FC236}">
                  <a16:creationId xmlns:a16="http://schemas.microsoft.com/office/drawing/2014/main" id="{B0E638D5-86A2-4E95-398D-0EF784F469F6}"/>
                </a:ext>
              </a:extLst>
            </p:cNvPr>
            <p:cNvSpPr txBox="1">
              <a:spLocks/>
            </p:cNvSpPr>
            <p:nvPr/>
          </p:nvSpPr>
          <p:spPr>
            <a:xfrm>
              <a:off x="2792730" y="4374806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오픈일</a:t>
              </a:r>
            </a:p>
          </p:txBody>
        </p:sp>
        <p:sp>
          <p:nvSpPr>
            <p:cNvPr id="103" name="Rect 0">
              <a:extLst>
                <a:ext uri="{FF2B5EF4-FFF2-40B4-BE49-F238E27FC236}">
                  <a16:creationId xmlns:a16="http://schemas.microsoft.com/office/drawing/2014/main" id="{96DA4AE4-FD27-D89C-3971-3E8C846838DB}"/>
                </a:ext>
              </a:extLst>
            </p:cNvPr>
            <p:cNvSpPr txBox="1">
              <a:spLocks/>
            </p:cNvSpPr>
            <p:nvPr/>
          </p:nvSpPr>
          <p:spPr>
            <a:xfrm>
              <a:off x="2792730" y="3958881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가맹등록일자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4" name="Rect 0">
              <a:extLst>
                <a:ext uri="{FF2B5EF4-FFF2-40B4-BE49-F238E27FC236}">
                  <a16:creationId xmlns:a16="http://schemas.microsoft.com/office/drawing/2014/main" id="{930A9FD2-9C0C-430E-9CDE-0BE5980D241C}"/>
                </a:ext>
              </a:extLst>
            </p:cNvPr>
            <p:cNvSpPr txBox="1">
              <a:spLocks/>
            </p:cNvSpPr>
            <p:nvPr/>
          </p:nvSpPr>
          <p:spPr>
            <a:xfrm>
              <a:off x="2784475" y="2657475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가맹점코드</a:t>
              </a:r>
            </a:p>
          </p:txBody>
        </p:sp>
        <p:sp>
          <p:nvSpPr>
            <p:cNvPr id="105" name="Rect 0">
              <a:extLst>
                <a:ext uri="{FF2B5EF4-FFF2-40B4-BE49-F238E27FC236}">
                  <a16:creationId xmlns:a16="http://schemas.microsoft.com/office/drawing/2014/main" id="{89AD4628-95F5-C8F3-DC3A-78BE483CF55D}"/>
                </a:ext>
              </a:extLst>
            </p:cNvPr>
            <p:cNvSpPr txBox="1">
              <a:spLocks/>
            </p:cNvSpPr>
            <p:nvPr/>
          </p:nvSpPr>
          <p:spPr>
            <a:xfrm>
              <a:off x="2795905" y="4792636"/>
              <a:ext cx="962025" cy="24701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0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계약 만료일</a:t>
              </a:r>
            </a:p>
          </p:txBody>
        </p:sp>
        <p:sp>
          <p:nvSpPr>
            <p:cNvPr id="107" name="Rect 0">
              <a:extLst>
                <a:ext uri="{FF2B5EF4-FFF2-40B4-BE49-F238E27FC236}">
                  <a16:creationId xmlns:a16="http://schemas.microsoft.com/office/drawing/2014/main" id="{61BB810D-74ED-7826-DADA-C69EED21A77E}"/>
                </a:ext>
              </a:extLst>
            </p:cNvPr>
            <p:cNvSpPr>
              <a:spLocks/>
            </p:cNvSpPr>
            <p:nvPr/>
          </p:nvSpPr>
          <p:spPr>
            <a:xfrm>
              <a:off x="3938905" y="2627630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CAD230212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8" name="Rect 0">
              <a:extLst>
                <a:ext uri="{FF2B5EF4-FFF2-40B4-BE49-F238E27FC236}">
                  <a16:creationId xmlns:a16="http://schemas.microsoft.com/office/drawing/2014/main" id="{163D5422-5697-D472-E3A2-1D10D0CD8A55}"/>
                </a:ext>
              </a:extLst>
            </p:cNvPr>
            <p:cNvSpPr>
              <a:spLocks/>
            </p:cNvSpPr>
            <p:nvPr/>
          </p:nvSpPr>
          <p:spPr>
            <a:xfrm>
              <a:off x="3932555" y="3059430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dirty="0" err="1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오류점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09" name="Rect 0">
              <a:extLst>
                <a:ext uri="{FF2B5EF4-FFF2-40B4-BE49-F238E27FC236}">
                  <a16:creationId xmlns:a16="http://schemas.microsoft.com/office/drawing/2014/main" id="{314E571E-9BE0-FC33-35CE-9EC8536851CB}"/>
                </a:ext>
              </a:extLst>
            </p:cNvPr>
            <p:cNvSpPr>
              <a:spLocks/>
            </p:cNvSpPr>
            <p:nvPr/>
          </p:nvSpPr>
          <p:spPr>
            <a:xfrm>
              <a:off x="3933825" y="3475355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KJYJY6672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2" name="Rect 0">
              <a:extLst>
                <a:ext uri="{FF2B5EF4-FFF2-40B4-BE49-F238E27FC236}">
                  <a16:creationId xmlns:a16="http://schemas.microsoft.com/office/drawing/2014/main" id="{6404A015-8675-3BA9-53E4-1C0699640BE6}"/>
                </a:ext>
              </a:extLst>
            </p:cNvPr>
            <p:cNvSpPr>
              <a:spLocks/>
            </p:cNvSpPr>
            <p:nvPr/>
          </p:nvSpPr>
          <p:spPr>
            <a:xfrm>
              <a:off x="3938905" y="3929036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2017.09. 19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3" name="Rect 0">
              <a:extLst>
                <a:ext uri="{FF2B5EF4-FFF2-40B4-BE49-F238E27FC236}">
                  <a16:creationId xmlns:a16="http://schemas.microsoft.com/office/drawing/2014/main" id="{FC96E37B-38D0-9F86-C437-89018439901A}"/>
                </a:ext>
              </a:extLst>
            </p:cNvPr>
            <p:cNvSpPr>
              <a:spLocks/>
            </p:cNvSpPr>
            <p:nvPr/>
          </p:nvSpPr>
          <p:spPr>
            <a:xfrm>
              <a:off x="3942080" y="4353851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2017. 11. 11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4" name="Rect 0">
              <a:extLst>
                <a:ext uri="{FF2B5EF4-FFF2-40B4-BE49-F238E27FC236}">
                  <a16:creationId xmlns:a16="http://schemas.microsoft.com/office/drawing/2014/main" id="{880AB1D2-6B51-8452-9660-407C3308CB95}"/>
                </a:ext>
              </a:extLst>
            </p:cNvPr>
            <p:cNvSpPr>
              <a:spLocks/>
            </p:cNvSpPr>
            <p:nvPr/>
          </p:nvSpPr>
          <p:spPr>
            <a:xfrm>
              <a:off x="3942080" y="4776126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2025. 05. 30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6" name="Rect 0">
              <a:extLst>
                <a:ext uri="{FF2B5EF4-FFF2-40B4-BE49-F238E27FC236}">
                  <a16:creationId xmlns:a16="http://schemas.microsoft.com/office/drawing/2014/main" id="{F23BE9E3-D874-AA46-52E1-2F90CF67DAE4}"/>
                </a:ext>
              </a:extLst>
            </p:cNvPr>
            <p:cNvSpPr>
              <a:spLocks/>
            </p:cNvSpPr>
            <p:nvPr/>
          </p:nvSpPr>
          <p:spPr>
            <a:xfrm>
              <a:off x="3941445" y="5152238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34726</a:t>
              </a:r>
              <a:endParaRPr lang="ko-KR" altLang="en-US" sz="18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7" name="Rect 0">
              <a:extLst>
                <a:ext uri="{FF2B5EF4-FFF2-40B4-BE49-F238E27FC236}">
                  <a16:creationId xmlns:a16="http://schemas.microsoft.com/office/drawing/2014/main" id="{89D8EB36-3277-9A16-4620-D43CA6537DE6}"/>
                </a:ext>
              </a:extLst>
            </p:cNvPr>
            <p:cNvSpPr>
              <a:spLocks/>
            </p:cNvSpPr>
            <p:nvPr/>
          </p:nvSpPr>
          <p:spPr>
            <a:xfrm>
              <a:off x="3943985" y="5575148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대전광역시</a:t>
              </a:r>
              <a:endParaRPr lang="ko-KR" altLang="en-US" sz="18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8" name="Rect 0">
              <a:extLst>
                <a:ext uri="{FF2B5EF4-FFF2-40B4-BE49-F238E27FC236}">
                  <a16:creationId xmlns:a16="http://schemas.microsoft.com/office/drawing/2014/main" id="{0B32981C-5B9E-3264-2DFE-02C7C70DA0F7}"/>
                </a:ext>
              </a:extLst>
            </p:cNvPr>
            <p:cNvSpPr>
              <a:spLocks/>
            </p:cNvSpPr>
            <p:nvPr/>
          </p:nvSpPr>
          <p:spPr>
            <a:xfrm>
              <a:off x="3948430" y="5988533"/>
              <a:ext cx="1419225" cy="295910"/>
            </a:xfrm>
            <a:prstGeom prst="roundRect">
              <a:avLst>
                <a:gd name="adj" fmla="val 8370"/>
              </a:avLst>
            </a:prstGeom>
            <a:solidFill>
              <a:srgbClr val="FFFFFF"/>
            </a:solidFill>
            <a:ln w="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r>
                <a:rPr lang="ko-KR" altLang="en-US" sz="1200" b="0" i="0" strike="noStrike" cap="none" dirty="0" err="1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계룡로</a:t>
              </a:r>
              <a:r>
                <a:rPr lang="ko-KR" altLang="en-US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48-1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9" name="Rect 0">
              <a:extLst>
                <a:ext uri="{FF2B5EF4-FFF2-40B4-BE49-F238E27FC236}">
                  <a16:creationId xmlns:a16="http://schemas.microsoft.com/office/drawing/2014/main" id="{E511DD49-3A5A-EEC9-2DC1-D24F3820F9B4}"/>
                </a:ext>
              </a:extLst>
            </p:cNvPr>
            <p:cNvSpPr txBox="1">
              <a:spLocks/>
            </p:cNvSpPr>
            <p:nvPr/>
          </p:nvSpPr>
          <p:spPr>
            <a:xfrm>
              <a:off x="2784475" y="5180813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우편번호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0" name="Rect 0">
              <a:extLst>
                <a:ext uri="{FF2B5EF4-FFF2-40B4-BE49-F238E27FC236}">
                  <a16:creationId xmlns:a16="http://schemas.microsoft.com/office/drawing/2014/main" id="{91D49BE6-684B-8CCC-26D0-68412AD5CB92}"/>
                </a:ext>
              </a:extLst>
            </p:cNvPr>
            <p:cNvSpPr txBox="1">
              <a:spLocks/>
            </p:cNvSpPr>
            <p:nvPr/>
          </p:nvSpPr>
          <p:spPr>
            <a:xfrm>
              <a:off x="2800350" y="5619598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기본주소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1" name="Rect 0">
              <a:extLst>
                <a:ext uri="{FF2B5EF4-FFF2-40B4-BE49-F238E27FC236}">
                  <a16:creationId xmlns:a16="http://schemas.microsoft.com/office/drawing/2014/main" id="{6F1EBBC6-A1FC-A3B3-DC4F-FE5E186ECFD1}"/>
                </a:ext>
              </a:extLst>
            </p:cNvPr>
            <p:cNvSpPr txBox="1">
              <a:spLocks/>
            </p:cNvSpPr>
            <p:nvPr/>
          </p:nvSpPr>
          <p:spPr>
            <a:xfrm>
              <a:off x="2824480" y="6026633"/>
              <a:ext cx="962025" cy="24828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상세주소</a:t>
              </a:r>
              <a:endPara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126" name="그림 125">
            <a:extLst>
              <a:ext uri="{FF2B5EF4-FFF2-40B4-BE49-F238E27FC236}">
                <a16:creationId xmlns:a16="http://schemas.microsoft.com/office/drawing/2014/main" id="{F286C5E9-051C-AEEC-03B0-357D20F3D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205" y="2710388"/>
            <a:ext cx="3062960" cy="2769252"/>
          </a:xfrm>
          <a:prstGeom prst="rect">
            <a:avLst/>
          </a:prstGeom>
        </p:spPr>
      </p:pic>
      <p:sp>
        <p:nvSpPr>
          <p:cNvPr id="129" name="Rect 0">
            <a:extLst>
              <a:ext uri="{FF2B5EF4-FFF2-40B4-BE49-F238E27FC236}">
                <a16:creationId xmlns:a16="http://schemas.microsoft.com/office/drawing/2014/main" id="{344D219A-EFB6-DC9A-CCE6-85C7A7CE6209}"/>
              </a:ext>
            </a:extLst>
          </p:cNvPr>
          <p:cNvSpPr txBox="1">
            <a:spLocks/>
          </p:cNvSpPr>
          <p:nvPr/>
        </p:nvSpPr>
        <p:spPr>
          <a:xfrm>
            <a:off x="4687670" y="2436306"/>
            <a:ext cx="962025" cy="24828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0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가맹점 위치</a:t>
            </a: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2702C5F3-6B97-F068-573D-72A6AD970667}"/>
              </a:ext>
            </a:extLst>
          </p:cNvPr>
          <p:cNvSpPr>
            <a:spLocks/>
          </p:cNvSpPr>
          <p:nvPr/>
        </p:nvSpPr>
        <p:spPr>
          <a:xfrm>
            <a:off x="7204354" y="5831683"/>
            <a:ext cx="622935" cy="290830"/>
          </a:xfrm>
          <a:prstGeom prst="roundRect">
            <a:avLst>
              <a:gd name="adj" fmla="val 6505"/>
            </a:avLst>
          </a:prstGeom>
          <a:solidFill>
            <a:srgbClr val="727CF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B9EB73BB-790B-AE0E-3D83-6918BC470EC3}"/>
              </a:ext>
            </a:extLst>
          </p:cNvPr>
          <p:cNvSpPr txBox="1">
            <a:spLocks/>
          </p:cNvSpPr>
          <p:nvPr/>
        </p:nvSpPr>
        <p:spPr>
          <a:xfrm>
            <a:off x="7287539" y="5844383"/>
            <a:ext cx="507365" cy="2482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0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저장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F105D8B-4728-F558-E049-234E3A70C14F}"/>
              </a:ext>
            </a:extLst>
          </p:cNvPr>
          <p:cNvGrpSpPr/>
          <p:nvPr/>
        </p:nvGrpSpPr>
        <p:grpSpPr>
          <a:xfrm>
            <a:off x="3447160" y="3245681"/>
            <a:ext cx="3180072" cy="1695249"/>
            <a:chOff x="3447160" y="3245681"/>
            <a:chExt cx="3180072" cy="169524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2D50B3-707B-6AAB-C099-56B7C3287719}"/>
                </a:ext>
              </a:extLst>
            </p:cNvPr>
            <p:cNvSpPr/>
            <p:nvPr/>
          </p:nvSpPr>
          <p:spPr>
            <a:xfrm>
              <a:off x="3447160" y="3245681"/>
              <a:ext cx="3180072" cy="169524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81D1F3-B451-2CB6-53B9-3AEB6EA451CA}"/>
                </a:ext>
              </a:extLst>
            </p:cNvPr>
            <p:cNvSpPr txBox="1"/>
            <p:nvPr/>
          </p:nvSpPr>
          <p:spPr>
            <a:xfrm>
              <a:off x="3729163" y="3720192"/>
              <a:ext cx="272729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solidFill>
                    <a:schemeClr val="bg1">
                      <a:lumMod val="65000"/>
                    </a:schemeClr>
                  </a:solidFill>
                </a:rPr>
                <a:t>가맹점 정보가 변경되었습니다</a:t>
              </a:r>
              <a:r>
                <a:rPr lang="en-US" altLang="ko-KR" sz="1400" dirty="0">
                  <a:solidFill>
                    <a:schemeClr val="bg1">
                      <a:lumMod val="65000"/>
                    </a:schemeClr>
                  </a:solidFill>
                </a:rPr>
                <a:t>.</a:t>
              </a:r>
              <a:endParaRPr lang="ko-KR" altLang="en-US" sz="14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25" name="Rect 0">
              <a:extLst>
                <a:ext uri="{FF2B5EF4-FFF2-40B4-BE49-F238E27FC236}">
                  <a16:creationId xmlns:a16="http://schemas.microsoft.com/office/drawing/2014/main" id="{414CD266-5581-01BE-80F3-08784EB85CD4}"/>
                </a:ext>
              </a:extLst>
            </p:cNvPr>
            <p:cNvSpPr>
              <a:spLocks/>
            </p:cNvSpPr>
            <p:nvPr/>
          </p:nvSpPr>
          <p:spPr>
            <a:xfrm>
              <a:off x="4658736" y="4354698"/>
              <a:ext cx="664210" cy="260350"/>
            </a:xfrm>
            <a:prstGeom prst="roundRect">
              <a:avLst>
                <a:gd name="adj" fmla="val 6505"/>
              </a:avLst>
            </a:prstGeom>
            <a:solidFill>
              <a:srgbClr val="727CF5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6" name="Rect 0">
              <a:extLst>
                <a:ext uri="{FF2B5EF4-FFF2-40B4-BE49-F238E27FC236}">
                  <a16:creationId xmlns:a16="http://schemas.microsoft.com/office/drawing/2014/main" id="{6F44A105-D3C5-4A58-AAA1-8CB815ABC8C9}"/>
                </a:ext>
              </a:extLst>
            </p:cNvPr>
            <p:cNvSpPr txBox="1">
              <a:spLocks/>
            </p:cNvSpPr>
            <p:nvPr/>
          </p:nvSpPr>
          <p:spPr>
            <a:xfrm>
              <a:off x="4767321" y="4366128"/>
              <a:ext cx="539750" cy="24638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000" dirty="0" err="1">
                  <a:solidFill>
                    <a:schemeClr val="bg1"/>
                  </a:solidFill>
                  <a:latin typeface="맑은 고딕" charset="0"/>
                  <a:ea typeface="맑은 고딕" charset="0"/>
                </a:rPr>
                <a:t>확인</a:t>
              </a:r>
              <a:endParaRPr lang="ko-KR" altLang="en-US" sz="1000" dirty="0">
                <a:solidFill>
                  <a:schemeClr val="bg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18D1BA1-E77E-174D-D916-108358291C52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69646752-CCF6-B655-5AF0-14F67D5E3B0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30" name="그룹 29">
                <a:extLst>
                  <a:ext uri="{FF2B5EF4-FFF2-40B4-BE49-F238E27FC236}">
                    <a16:creationId xmlns:a16="http://schemas.microsoft.com/office/drawing/2014/main" id="{40830000-71B6-DDE8-E239-F510EA76A893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C4ABCA92-DB04-A911-F404-CE7F5C72BEDB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5" name="그룹 34">
                    <a:extLst>
                      <a:ext uri="{FF2B5EF4-FFF2-40B4-BE49-F238E27FC236}">
                        <a16:creationId xmlns:a16="http://schemas.microsoft.com/office/drawing/2014/main" id="{C582DC56-8127-A00E-7582-B15B5E51A5CB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7" name="그룹 36">
                      <a:extLst>
                        <a:ext uri="{FF2B5EF4-FFF2-40B4-BE49-F238E27FC236}">
                          <a16:creationId xmlns:a16="http://schemas.microsoft.com/office/drawing/2014/main" id="{8E2FD78A-5FA9-895A-4B49-893B0596E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9" name="직사각형 38">
                        <a:extLst>
                          <a:ext uri="{FF2B5EF4-FFF2-40B4-BE49-F238E27FC236}">
                            <a16:creationId xmlns:a16="http://schemas.microsoft.com/office/drawing/2014/main" id="{76103C46-6E11-56A6-7EAA-004137BD29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8D847505-F7A8-20C3-BEF3-604D6E45D24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1" name="직사각형 40">
                          <a:extLst>
                            <a:ext uri="{FF2B5EF4-FFF2-40B4-BE49-F238E27FC236}">
                              <a16:creationId xmlns:a16="http://schemas.microsoft.com/office/drawing/2014/main" id="{881BEC00-6C39-5897-7456-8AF5F603154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2" name="그림 41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9263351-9376-4ACD-9C60-99FF0687B7E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3" name="그림 42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A4A1063-63E5-1F39-D2E2-090D297963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4" name="그림 43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3BAB51E-9AD4-94AC-6EBB-36BDD60769A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8" name="그림 37">
                      <a:extLst>
                        <a:ext uri="{FF2B5EF4-FFF2-40B4-BE49-F238E27FC236}">
                          <a16:creationId xmlns:a16="http://schemas.microsoft.com/office/drawing/2014/main" id="{B1AA497A-DC6A-1197-21DE-6D992EA8CA2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6" name="Rect 0">
                    <a:extLst>
                      <a:ext uri="{FF2B5EF4-FFF2-40B4-BE49-F238E27FC236}">
                        <a16:creationId xmlns:a16="http://schemas.microsoft.com/office/drawing/2014/main" id="{B40BC3AE-B7B0-8B6F-9644-6B06653244B0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151277" cy="226215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메뉴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영업일 관리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가맹점 정보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FB20A44-6DC9-D7F5-DD0F-356DE17802A4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31" name="Rect 0">
                <a:extLst>
                  <a:ext uri="{FF2B5EF4-FFF2-40B4-BE49-F238E27FC236}">
                    <a16:creationId xmlns:a16="http://schemas.microsoft.com/office/drawing/2014/main" id="{C7AFB779-2530-61E5-58C5-6E171F439AC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2" name="Rect 0">
                <a:extLst>
                  <a:ext uri="{FF2B5EF4-FFF2-40B4-BE49-F238E27FC236}">
                    <a16:creationId xmlns:a16="http://schemas.microsoft.com/office/drawing/2014/main" id="{2DA94BA9-E9C9-8BCD-B988-B5699EBE88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9" name="Rect 0">
              <a:extLst>
                <a:ext uri="{FF2B5EF4-FFF2-40B4-BE49-F238E27FC236}">
                  <a16:creationId xmlns:a16="http://schemas.microsoft.com/office/drawing/2014/main" id="{931BB06D-8D1E-D556-E174-BE7D35E02CD3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93345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32C286AC-A05F-7A4F-54F1-27BD8399A9CA}"/>
              </a:ext>
            </a:extLst>
          </p:cNvPr>
          <p:cNvSpPr>
            <a:spLocks/>
          </p:cNvSpPr>
          <p:nvPr/>
        </p:nvSpPr>
        <p:spPr>
          <a:xfrm>
            <a:off x="1550785" y="2004438"/>
            <a:ext cx="6678815" cy="461899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892721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매출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매입 분석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일일 매출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일일 매출을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23262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가맹점의 일일 매출을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확인할 수 있는 화면이다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일일 매출을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6" name="Table 3">
            <a:extLst>
              <a:ext uri="{FF2B5EF4-FFF2-40B4-BE49-F238E27FC236}">
                <a16:creationId xmlns:a16="http://schemas.microsoft.com/office/drawing/2014/main" id="{EA14F2A6-B51C-FD45-5CF5-08969369E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425093"/>
              </p:ext>
            </p:extLst>
          </p:nvPr>
        </p:nvGraphicFramePr>
        <p:xfrm>
          <a:off x="1667376" y="2988365"/>
          <a:ext cx="2955290" cy="278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285E351E-73A9-FE23-8F6D-E34152503423}"/>
              </a:ext>
            </a:extLst>
          </p:cNvPr>
          <p:cNvSpPr txBox="1">
            <a:spLocks/>
          </p:cNvSpPr>
          <p:nvPr/>
        </p:nvSpPr>
        <p:spPr>
          <a:xfrm>
            <a:off x="1869306" y="3088060"/>
            <a:ext cx="2917825" cy="431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313A46"/>
                </a:solidFill>
                <a:latin typeface="맑은 고딕" charset="0"/>
                <a:ea typeface="맑은 고딕" charset="0"/>
              </a:rPr>
              <a:t>메뉴명 	판매수량	총 판매금액</a:t>
            </a:r>
            <a:endParaRPr lang="ko-KR" altLang="en-US" sz="110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7A11EFFD-B32C-547B-8BA7-CDA12CD422E1}"/>
              </a:ext>
            </a:extLst>
          </p:cNvPr>
          <p:cNvSpPr txBox="1">
            <a:spLocks/>
          </p:cNvSpPr>
          <p:nvPr/>
        </p:nvSpPr>
        <p:spPr>
          <a:xfrm>
            <a:off x="1819141" y="3571295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Ice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아메리카노</a:t>
            </a:r>
            <a:r>
              <a:rPr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      1</a:t>
            </a:r>
            <a:r>
              <a:rPr 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4</a:t>
            </a:r>
            <a:r>
              <a:rPr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56</a:t>
            </a:r>
            <a:r>
              <a:rPr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id="{4426EFC3-34A1-A882-93F1-3462984572EF}"/>
              </a:ext>
            </a:extLst>
          </p:cNvPr>
          <p:cNvSpPr txBox="1">
            <a:spLocks/>
          </p:cNvSpPr>
          <p:nvPr/>
        </p:nvSpPr>
        <p:spPr>
          <a:xfrm>
            <a:off x="2587816" y="2637070"/>
            <a:ext cx="1361270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2023년 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11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28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일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0F4DE321-A57E-61E9-B2A2-8124046A12FA}"/>
              </a:ext>
            </a:extLst>
          </p:cNvPr>
          <p:cNvSpPr txBox="1">
            <a:spLocks/>
          </p:cNvSpPr>
          <p:nvPr/>
        </p:nvSpPr>
        <p:spPr>
          <a:xfrm>
            <a:off x="2261426" y="2629450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CD6869E4-91AE-8B8E-CDEF-B042CD889899}"/>
              </a:ext>
            </a:extLst>
          </p:cNvPr>
          <p:cNvSpPr txBox="1">
            <a:spLocks/>
          </p:cNvSpPr>
          <p:nvPr/>
        </p:nvSpPr>
        <p:spPr>
          <a:xfrm>
            <a:off x="3880041" y="2628180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A5281527-B369-C102-06D3-4B3A88981578}"/>
              </a:ext>
            </a:extLst>
          </p:cNvPr>
          <p:cNvSpPr txBox="1">
            <a:spLocks/>
          </p:cNvSpPr>
          <p:nvPr/>
        </p:nvSpPr>
        <p:spPr>
          <a:xfrm>
            <a:off x="3195186" y="5965880"/>
            <a:ext cx="13919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합계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97A14CCA-3CD5-A91E-3606-ABC406EBBBCF}"/>
              </a:ext>
            </a:extLst>
          </p:cNvPr>
          <p:cNvSpPr txBox="1">
            <a:spLocks/>
          </p:cNvSpPr>
          <p:nvPr/>
        </p:nvSpPr>
        <p:spPr>
          <a:xfrm>
            <a:off x="3696201" y="5964610"/>
            <a:ext cx="10617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80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\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1" name="Rect 0">
            <a:extLst>
              <a:ext uri="{FF2B5EF4-FFF2-40B4-BE49-F238E27FC236}">
                <a16:creationId xmlns:a16="http://schemas.microsoft.com/office/drawing/2014/main" id="{D13CB923-3B89-523A-EF88-E0CFFAD46927}"/>
              </a:ext>
            </a:extLst>
          </p:cNvPr>
          <p:cNvSpPr txBox="1">
            <a:spLocks/>
          </p:cNvSpPr>
          <p:nvPr/>
        </p:nvSpPr>
        <p:spPr>
          <a:xfrm>
            <a:off x="5816735" y="5493980"/>
            <a:ext cx="1883960" cy="230832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   화   수   목  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금   토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 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일</a:t>
            </a: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87D28C6D-C1AE-2E6C-FD74-37BA764C51E3}"/>
              </a:ext>
            </a:extLst>
          </p:cNvPr>
          <p:cNvSpPr txBox="1">
            <a:spLocks/>
          </p:cNvSpPr>
          <p:nvPr/>
        </p:nvSpPr>
        <p:spPr>
          <a:xfrm>
            <a:off x="5895230" y="2648005"/>
            <a:ext cx="1262380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일별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매출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그래프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92ED6A6-DE43-1433-4F51-8BE184DE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880" y="3169556"/>
            <a:ext cx="2133898" cy="2324424"/>
          </a:xfrm>
          <a:prstGeom prst="rect">
            <a:avLst/>
          </a:prstGeom>
        </p:spPr>
      </p:pic>
      <p:sp>
        <p:nvSpPr>
          <p:cNvPr id="57" name="Rect 0">
            <a:extLst>
              <a:ext uri="{FF2B5EF4-FFF2-40B4-BE49-F238E27FC236}">
                <a16:creationId xmlns:a16="http://schemas.microsoft.com/office/drawing/2014/main" id="{CABEE3A7-FB46-E80E-7DF5-04B8C37D3F69}"/>
              </a:ext>
            </a:extLst>
          </p:cNvPr>
          <p:cNvSpPr txBox="1">
            <a:spLocks/>
          </p:cNvSpPr>
          <p:nvPr/>
        </p:nvSpPr>
        <p:spPr>
          <a:xfrm>
            <a:off x="1819141" y="4026383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딸기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스무디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   4</a:t>
            </a:r>
            <a:r>
              <a:rPr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24,000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FC46E9-5DE8-C51B-1E16-A99514F39080}"/>
              </a:ext>
            </a:extLst>
          </p:cNvPr>
          <p:cNvSpPr/>
          <p:nvPr/>
        </p:nvSpPr>
        <p:spPr>
          <a:xfrm>
            <a:off x="5790006" y="4848361"/>
            <a:ext cx="334569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2A8788-BECE-F649-8AEE-C62FD3E00C15}"/>
              </a:ext>
            </a:extLst>
          </p:cNvPr>
          <p:cNvSpPr/>
          <p:nvPr/>
        </p:nvSpPr>
        <p:spPr>
          <a:xfrm>
            <a:off x="6124575" y="464894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25F347-7E7A-0CD1-B6B8-EED7C3E34EAC}"/>
              </a:ext>
            </a:extLst>
          </p:cNvPr>
          <p:cNvSpPr/>
          <p:nvPr/>
        </p:nvSpPr>
        <p:spPr>
          <a:xfrm>
            <a:off x="6294799" y="444952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811A82-1A13-E145-EDDB-296EE0F7C058}"/>
              </a:ext>
            </a:extLst>
          </p:cNvPr>
          <p:cNvSpPr/>
          <p:nvPr/>
        </p:nvSpPr>
        <p:spPr>
          <a:xfrm>
            <a:off x="6535574" y="3250614"/>
            <a:ext cx="41142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FBC65DA-470F-1887-5518-BAF78977417E}"/>
              </a:ext>
            </a:extLst>
          </p:cNvPr>
          <p:cNvSpPr/>
          <p:nvPr/>
        </p:nvSpPr>
        <p:spPr>
          <a:xfrm>
            <a:off x="6888454" y="444952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62E8EB-6979-2C2E-5830-A04ABDF8E8BA}"/>
              </a:ext>
            </a:extLst>
          </p:cNvPr>
          <p:cNvSpPr/>
          <p:nvPr/>
        </p:nvSpPr>
        <p:spPr>
          <a:xfrm>
            <a:off x="7057161" y="4533414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3164FC-FB60-5F57-17B0-62F901B7D2D7}"/>
              </a:ext>
            </a:extLst>
          </p:cNvPr>
          <p:cNvSpPr/>
          <p:nvPr/>
        </p:nvSpPr>
        <p:spPr>
          <a:xfrm>
            <a:off x="7297000" y="4606455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866F7C2-F809-AA78-15FC-67D1B3F3530B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0CE60F2-2BA0-F8BA-094B-3962CA2870A4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DF88227-1A98-EB24-9079-666509605EC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ED9711F-869F-8063-D111-56A56749D1FC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7" name="그룹 26">
                    <a:extLst>
                      <a:ext uri="{FF2B5EF4-FFF2-40B4-BE49-F238E27FC236}">
                        <a16:creationId xmlns:a16="http://schemas.microsoft.com/office/drawing/2014/main" id="{97574462-C9AB-7874-5422-FAFD901F8B2B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29" name="그룹 28">
                      <a:extLst>
                        <a:ext uri="{FF2B5EF4-FFF2-40B4-BE49-F238E27FC236}">
                          <a16:creationId xmlns:a16="http://schemas.microsoft.com/office/drawing/2014/main" id="{5D182E3D-BADB-95D0-F707-47F70F26FC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1" name="직사각형 30">
                        <a:extLst>
                          <a:ext uri="{FF2B5EF4-FFF2-40B4-BE49-F238E27FC236}">
                            <a16:creationId xmlns:a16="http://schemas.microsoft.com/office/drawing/2014/main" id="{86FE1BF1-74CC-E2AD-3707-755FEA4E16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2" name="그룹 31">
                        <a:extLst>
                          <a:ext uri="{FF2B5EF4-FFF2-40B4-BE49-F238E27FC236}">
                            <a16:creationId xmlns:a16="http://schemas.microsoft.com/office/drawing/2014/main" id="{498C120B-AE71-9CAC-52B9-CE2822EDD86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33" name="직사각형 32">
                          <a:extLst>
                            <a:ext uri="{FF2B5EF4-FFF2-40B4-BE49-F238E27FC236}">
                              <a16:creationId xmlns:a16="http://schemas.microsoft.com/office/drawing/2014/main" id="{C8767656-64FD-9FF4-E697-E10C77856F0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34" name="그림 33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106C0FE6-9AC0-68D2-E00A-A180C9ABA20C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5" name="그림 34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8479F6E-E6A9-F339-C3E0-1B6C9F76E0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39" name="그림 38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231AA8B-CBFF-D875-0CFB-34A0B59CB09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0" name="그림 29">
                      <a:extLst>
                        <a:ext uri="{FF2B5EF4-FFF2-40B4-BE49-F238E27FC236}">
                          <a16:creationId xmlns:a16="http://schemas.microsoft.com/office/drawing/2014/main" id="{21670306-FBCA-67A3-158C-CCDF007CCE1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28" name="Rect 0">
                    <a:extLst>
                      <a:ext uri="{FF2B5EF4-FFF2-40B4-BE49-F238E27FC236}">
                        <a16:creationId xmlns:a16="http://schemas.microsoft.com/office/drawing/2014/main" id="{78E8F26A-69CB-E139-2A47-D6F9BA825CD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508379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일일 매출 분석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매출액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 </a:t>
                    </a:r>
                    <a:r>
                      <a:rPr lang="ko-KR" altLang="en-US" sz="800" dirty="0" err="1">
                        <a:latin typeface="맑은 고딕" charset="0"/>
                        <a:ea typeface="맑은 고딕" charset="0"/>
                      </a:rPr>
                      <a:t>총이익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영업 이익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8F0B918-1D9F-1CDE-075F-B5C8FF4508BE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3" name="Rect 0">
                <a:extLst>
                  <a:ext uri="{FF2B5EF4-FFF2-40B4-BE49-F238E27FC236}">
                    <a16:creationId xmlns:a16="http://schemas.microsoft.com/office/drawing/2014/main" id="{ED9F8C6C-8283-3C5B-AF38-ECA3A232813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4" name="Rect 0">
                <a:extLst>
                  <a:ext uri="{FF2B5EF4-FFF2-40B4-BE49-F238E27FC236}">
                    <a16:creationId xmlns:a16="http://schemas.microsoft.com/office/drawing/2014/main" id="{1309B117-8857-6267-6240-B0ED34B9D69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1" name="Rect 0">
              <a:extLst>
                <a:ext uri="{FF2B5EF4-FFF2-40B4-BE49-F238E27FC236}">
                  <a16:creationId xmlns:a16="http://schemas.microsoft.com/office/drawing/2014/main" id="{68686EE7-68C7-03CB-1FEB-3CB0B78EB064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1934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32C286AC-A05F-7A4F-54F1-27BD8399A9CA}"/>
              </a:ext>
            </a:extLst>
          </p:cNvPr>
          <p:cNvSpPr>
            <a:spLocks/>
          </p:cNvSpPr>
          <p:nvPr/>
        </p:nvSpPr>
        <p:spPr>
          <a:xfrm>
            <a:off x="1550785" y="2004438"/>
            <a:ext cx="6678815" cy="461899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109044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매출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매입 분석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일일 매출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단위기간 별 가맹점의 매출을 확인할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343215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단위기간 별 가맹점의 매출을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단위기간 별 가맹점의 매출을 확인할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6" name="Table 3">
            <a:extLst>
              <a:ext uri="{FF2B5EF4-FFF2-40B4-BE49-F238E27FC236}">
                <a16:creationId xmlns:a16="http://schemas.microsoft.com/office/drawing/2014/main" id="{EA14F2A6-B51C-FD45-5CF5-08969369EA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69322"/>
              </p:ext>
            </p:extLst>
          </p:nvPr>
        </p:nvGraphicFramePr>
        <p:xfrm>
          <a:off x="1667376" y="2988365"/>
          <a:ext cx="2955290" cy="278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285E351E-73A9-FE23-8F6D-E34152503423}"/>
              </a:ext>
            </a:extLst>
          </p:cNvPr>
          <p:cNvSpPr txBox="1">
            <a:spLocks/>
          </p:cNvSpPr>
          <p:nvPr/>
        </p:nvSpPr>
        <p:spPr>
          <a:xfrm>
            <a:off x="1869306" y="3088060"/>
            <a:ext cx="2917825" cy="431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313A46"/>
                </a:solidFill>
                <a:latin typeface="맑은 고딕" charset="0"/>
                <a:ea typeface="맑은 고딕" charset="0"/>
              </a:rPr>
              <a:t>메뉴명 	판매수량	총 판매금액</a:t>
            </a:r>
            <a:endParaRPr lang="ko-KR" altLang="en-US" sz="110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7A11EFFD-B32C-547B-8BA7-CDA12CD422E1}"/>
              </a:ext>
            </a:extLst>
          </p:cNvPr>
          <p:cNvSpPr txBox="1">
            <a:spLocks/>
          </p:cNvSpPr>
          <p:nvPr/>
        </p:nvSpPr>
        <p:spPr>
          <a:xfrm>
            <a:off x="1819141" y="3571295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Ice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아메리카노    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100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400,000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id="{4426EFC3-34A1-A882-93F1-3462984572EF}"/>
              </a:ext>
            </a:extLst>
          </p:cNvPr>
          <p:cNvSpPr txBox="1">
            <a:spLocks/>
          </p:cNvSpPr>
          <p:nvPr/>
        </p:nvSpPr>
        <p:spPr>
          <a:xfrm>
            <a:off x="2950568" y="2624296"/>
            <a:ext cx="489236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11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0F4DE321-A57E-61E9-B2A2-8124046A12FA}"/>
              </a:ext>
            </a:extLst>
          </p:cNvPr>
          <p:cNvSpPr txBox="1">
            <a:spLocks/>
          </p:cNvSpPr>
          <p:nvPr/>
        </p:nvSpPr>
        <p:spPr>
          <a:xfrm>
            <a:off x="2169657" y="262365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CD6869E4-91AE-8B8E-CDEF-B042CD889899}"/>
              </a:ext>
            </a:extLst>
          </p:cNvPr>
          <p:cNvSpPr txBox="1">
            <a:spLocks/>
          </p:cNvSpPr>
          <p:nvPr/>
        </p:nvSpPr>
        <p:spPr>
          <a:xfrm>
            <a:off x="3788272" y="262238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A5281527-B369-C102-06D3-4B3A88981578}"/>
              </a:ext>
            </a:extLst>
          </p:cNvPr>
          <p:cNvSpPr txBox="1">
            <a:spLocks/>
          </p:cNvSpPr>
          <p:nvPr/>
        </p:nvSpPr>
        <p:spPr>
          <a:xfrm>
            <a:off x="3195186" y="5965880"/>
            <a:ext cx="13919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합계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97A14CCA-3CD5-A91E-3606-ABC406EBBBCF}"/>
              </a:ext>
            </a:extLst>
          </p:cNvPr>
          <p:cNvSpPr txBox="1">
            <a:spLocks/>
          </p:cNvSpPr>
          <p:nvPr/>
        </p:nvSpPr>
        <p:spPr>
          <a:xfrm>
            <a:off x="3696201" y="5964610"/>
            <a:ext cx="10617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913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,000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\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87D28C6D-C1AE-2E6C-FD74-37BA764C51E3}"/>
              </a:ext>
            </a:extLst>
          </p:cNvPr>
          <p:cNvSpPr txBox="1">
            <a:spLocks/>
          </p:cNvSpPr>
          <p:nvPr/>
        </p:nvSpPr>
        <p:spPr>
          <a:xfrm>
            <a:off x="5895230" y="2648005"/>
            <a:ext cx="1262380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별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매출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그래프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892ED6A6-DE43-1433-4F51-8BE184DE8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880" y="3169556"/>
            <a:ext cx="2133898" cy="2324424"/>
          </a:xfrm>
          <a:prstGeom prst="rect">
            <a:avLst/>
          </a:prstGeom>
        </p:spPr>
      </p:pic>
      <p:sp>
        <p:nvSpPr>
          <p:cNvPr id="57" name="Rect 0">
            <a:extLst>
              <a:ext uri="{FF2B5EF4-FFF2-40B4-BE49-F238E27FC236}">
                <a16:creationId xmlns:a16="http://schemas.microsoft.com/office/drawing/2014/main" id="{CABEE3A7-FB46-E80E-7DF5-04B8C37D3F69}"/>
              </a:ext>
            </a:extLst>
          </p:cNvPr>
          <p:cNvSpPr txBox="1">
            <a:spLocks/>
          </p:cNvSpPr>
          <p:nvPr/>
        </p:nvSpPr>
        <p:spPr>
          <a:xfrm>
            <a:off x="1819141" y="4026383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딸기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스무디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 	     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24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144,000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FC46E9-5DE8-C51B-1E16-A99514F39080}"/>
              </a:ext>
            </a:extLst>
          </p:cNvPr>
          <p:cNvSpPr/>
          <p:nvPr/>
        </p:nvSpPr>
        <p:spPr>
          <a:xfrm>
            <a:off x="5790006" y="4848361"/>
            <a:ext cx="334569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2A8788-BECE-F649-8AEE-C62FD3E00C15}"/>
              </a:ext>
            </a:extLst>
          </p:cNvPr>
          <p:cNvSpPr/>
          <p:nvPr/>
        </p:nvSpPr>
        <p:spPr>
          <a:xfrm>
            <a:off x="6124575" y="464894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25F347-7E7A-0CD1-B6B8-EED7C3E34EAC}"/>
              </a:ext>
            </a:extLst>
          </p:cNvPr>
          <p:cNvSpPr/>
          <p:nvPr/>
        </p:nvSpPr>
        <p:spPr>
          <a:xfrm>
            <a:off x="6294799" y="444952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811A82-1A13-E145-EDDB-296EE0F7C058}"/>
              </a:ext>
            </a:extLst>
          </p:cNvPr>
          <p:cNvSpPr/>
          <p:nvPr/>
        </p:nvSpPr>
        <p:spPr>
          <a:xfrm>
            <a:off x="6535574" y="3250614"/>
            <a:ext cx="41142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FBC65DA-470F-1887-5518-BAF78977417E}"/>
              </a:ext>
            </a:extLst>
          </p:cNvPr>
          <p:cNvSpPr/>
          <p:nvPr/>
        </p:nvSpPr>
        <p:spPr>
          <a:xfrm>
            <a:off x="6888454" y="444952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762E8EB-6979-2C2E-5830-A04ABDF8E8BA}"/>
              </a:ext>
            </a:extLst>
          </p:cNvPr>
          <p:cNvSpPr/>
          <p:nvPr/>
        </p:nvSpPr>
        <p:spPr>
          <a:xfrm>
            <a:off x="7057161" y="4533414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3164FC-FB60-5F57-17B0-62F901B7D2D7}"/>
              </a:ext>
            </a:extLst>
          </p:cNvPr>
          <p:cNvSpPr/>
          <p:nvPr/>
        </p:nvSpPr>
        <p:spPr>
          <a:xfrm>
            <a:off x="7297000" y="4606455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722C4A76-9F9A-8348-48C9-2AA2347AB032}"/>
              </a:ext>
            </a:extLst>
          </p:cNvPr>
          <p:cNvSpPr txBox="1">
            <a:spLocks/>
          </p:cNvSpPr>
          <p:nvPr/>
        </p:nvSpPr>
        <p:spPr>
          <a:xfrm>
            <a:off x="1837238" y="4518136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바닐라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라뗴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  82</a:t>
            </a:r>
            <a:r>
              <a:rPr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369,000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20" name="Table 3">
            <a:extLst>
              <a:ext uri="{FF2B5EF4-FFF2-40B4-BE49-F238E27FC236}">
                <a16:creationId xmlns:a16="http://schemas.microsoft.com/office/drawing/2014/main" id="{D9BB1600-5617-D04E-7A34-0E59B3E33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842182"/>
              </p:ext>
            </p:extLst>
          </p:nvPr>
        </p:nvGraphicFramePr>
        <p:xfrm>
          <a:off x="3439804" y="2286387"/>
          <a:ext cx="1163955" cy="186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1개월</a:t>
                      </a:r>
                      <a:endParaRPr lang="ko-KR" altLang="en-US" sz="600" b="0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C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3개월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Rect 0">
            <a:extLst>
              <a:ext uri="{FF2B5EF4-FFF2-40B4-BE49-F238E27FC236}">
                <a16:creationId xmlns:a16="http://schemas.microsoft.com/office/drawing/2014/main" id="{1273BDB4-EA5B-7E03-37C4-A8AC3C4653D3}"/>
              </a:ext>
            </a:extLst>
          </p:cNvPr>
          <p:cNvSpPr txBox="1">
            <a:spLocks/>
          </p:cNvSpPr>
          <p:nvPr/>
        </p:nvSpPr>
        <p:spPr>
          <a:xfrm>
            <a:off x="5866309" y="5557473"/>
            <a:ext cx="2306955" cy="231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1월 2월 3월  4월  5월 6월  7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EAC00AB-9598-CB0C-3546-A4FCC7463B31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7985EE91-7700-BDDF-6F3A-35F8772A920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7E3F365C-A153-C04D-E269-823F4F0BAF48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942348CA-5244-622D-33BE-DDD53ABCC767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36B8BA55-84C2-8879-06E0-5C3CA5B5DA88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E7C046C6-0466-4AE5-D4B1-5BB35DDDC33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A3F07B18-C5A3-7205-A793-EE6C15B1146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5" name="그룹 34">
                        <a:extLst>
                          <a:ext uri="{FF2B5EF4-FFF2-40B4-BE49-F238E27FC236}">
                            <a16:creationId xmlns:a16="http://schemas.microsoft.com/office/drawing/2014/main" id="{39DCA8BF-8BFB-E791-B870-BA546910D6FF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39" name="직사각형 38">
                          <a:extLst>
                            <a:ext uri="{FF2B5EF4-FFF2-40B4-BE49-F238E27FC236}">
                              <a16:creationId xmlns:a16="http://schemas.microsoft.com/office/drawing/2014/main" id="{6673962A-B838-B5F1-75AD-643FC6BFDAB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0" name="그림 39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F5B70D53-C096-9A5D-6CED-F24FEEDE3DB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1" name="그림 40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88292D4-D292-2581-C79D-1F1248339260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그림 47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EE1835DC-7CAE-2362-E757-C6D1869DA50F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3" name="그림 32">
                      <a:extLst>
                        <a:ext uri="{FF2B5EF4-FFF2-40B4-BE49-F238E27FC236}">
                          <a16:creationId xmlns:a16="http://schemas.microsoft.com/office/drawing/2014/main" id="{C47D9D9F-A3D6-7905-4A26-2A3153F5D7A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1" name="Rect 0">
                    <a:extLst>
                      <a:ext uri="{FF2B5EF4-FFF2-40B4-BE49-F238E27FC236}">
                        <a16:creationId xmlns:a16="http://schemas.microsoft.com/office/drawing/2014/main" id="{76AFD495-D811-2566-1931-ACFC43C31AD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508379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일일 매출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매출액 분석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 </a:t>
                    </a:r>
                    <a:r>
                      <a:rPr lang="ko-KR" altLang="en-US" sz="800" dirty="0" err="1">
                        <a:latin typeface="맑은 고딕" charset="0"/>
                        <a:ea typeface="맑은 고딕" charset="0"/>
                      </a:rPr>
                      <a:t>총이익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영업 이익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159FE6A-54FE-3C7C-D072-825EFB56A552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33B37EE3-E25C-1E68-599E-5C41ADF2A59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3883CEB1-7BDE-C7AA-2ADF-189CAE6AF0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8A6EA441-AF3D-70A5-0800-DFFDF5DE3AAA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9738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32C286AC-A05F-7A4F-54F1-27BD8399A9CA}"/>
              </a:ext>
            </a:extLst>
          </p:cNvPr>
          <p:cNvSpPr>
            <a:spLocks/>
          </p:cNvSpPr>
          <p:nvPr/>
        </p:nvSpPr>
        <p:spPr>
          <a:xfrm>
            <a:off x="1550785" y="2004438"/>
            <a:ext cx="6678815" cy="461899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516053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매출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매입 분석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일일 매출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단위기간 별 가맹점의 매출을 확인할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단위기간 별 가맹점의 매출을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단위기간 별 가맹점의 매출을 확인할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6" name="Table 3">
            <a:extLst>
              <a:ext uri="{FF2B5EF4-FFF2-40B4-BE49-F238E27FC236}">
                <a16:creationId xmlns:a16="http://schemas.microsoft.com/office/drawing/2014/main" id="{EA14F2A6-B51C-FD45-5CF5-08969369EAF1}"/>
              </a:ext>
            </a:extLst>
          </p:cNvPr>
          <p:cNvGraphicFramePr>
            <a:graphicFrameLocks noGrp="1"/>
          </p:cNvGraphicFramePr>
          <p:nvPr/>
        </p:nvGraphicFramePr>
        <p:xfrm>
          <a:off x="1667376" y="2988365"/>
          <a:ext cx="2955290" cy="278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285E351E-73A9-FE23-8F6D-E34152503423}"/>
              </a:ext>
            </a:extLst>
          </p:cNvPr>
          <p:cNvSpPr txBox="1">
            <a:spLocks/>
          </p:cNvSpPr>
          <p:nvPr/>
        </p:nvSpPr>
        <p:spPr>
          <a:xfrm>
            <a:off x="1869306" y="3088060"/>
            <a:ext cx="2917825" cy="431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>
                <a:solidFill>
                  <a:srgbClr val="313A46"/>
                </a:solidFill>
                <a:latin typeface="맑은 고딕" charset="0"/>
                <a:ea typeface="맑은 고딕" charset="0"/>
              </a:rPr>
              <a:t>메뉴명 	판매수량	총 판매금액</a:t>
            </a:r>
            <a:endParaRPr lang="ko-KR" altLang="en-US" sz="110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7A11EFFD-B32C-547B-8BA7-CDA12CD422E1}"/>
              </a:ext>
            </a:extLst>
          </p:cNvPr>
          <p:cNvSpPr txBox="1">
            <a:spLocks/>
          </p:cNvSpPr>
          <p:nvPr/>
        </p:nvSpPr>
        <p:spPr>
          <a:xfrm>
            <a:off x="1819141" y="3571295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Ice 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아메리카노</a:t>
            </a:r>
            <a:r>
              <a:rPr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 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300</a:t>
            </a:r>
            <a:r>
              <a:rPr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1,200,000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id="{4426EFC3-34A1-A882-93F1-3462984572EF}"/>
              </a:ext>
            </a:extLst>
          </p:cNvPr>
          <p:cNvSpPr txBox="1">
            <a:spLocks/>
          </p:cNvSpPr>
          <p:nvPr/>
        </p:nvSpPr>
        <p:spPr>
          <a:xfrm>
            <a:off x="2688806" y="2609573"/>
            <a:ext cx="912429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9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~ 11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0F4DE321-A57E-61E9-B2A2-8124046A12FA}"/>
              </a:ext>
            </a:extLst>
          </p:cNvPr>
          <p:cNvSpPr txBox="1">
            <a:spLocks/>
          </p:cNvSpPr>
          <p:nvPr/>
        </p:nvSpPr>
        <p:spPr>
          <a:xfrm>
            <a:off x="2169657" y="262365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CD6869E4-91AE-8B8E-CDEF-B042CD889899}"/>
              </a:ext>
            </a:extLst>
          </p:cNvPr>
          <p:cNvSpPr txBox="1">
            <a:spLocks/>
          </p:cNvSpPr>
          <p:nvPr/>
        </p:nvSpPr>
        <p:spPr>
          <a:xfrm>
            <a:off x="3788272" y="262238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A5281527-B369-C102-06D3-4B3A88981578}"/>
              </a:ext>
            </a:extLst>
          </p:cNvPr>
          <p:cNvSpPr txBox="1">
            <a:spLocks/>
          </p:cNvSpPr>
          <p:nvPr/>
        </p:nvSpPr>
        <p:spPr>
          <a:xfrm>
            <a:off x="3195186" y="5965880"/>
            <a:ext cx="13919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합계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97A14CCA-3CD5-A91E-3606-ABC406EBBBCF}"/>
              </a:ext>
            </a:extLst>
          </p:cNvPr>
          <p:cNvSpPr txBox="1">
            <a:spLocks/>
          </p:cNvSpPr>
          <p:nvPr/>
        </p:nvSpPr>
        <p:spPr>
          <a:xfrm>
            <a:off x="3696201" y="5964610"/>
            <a:ext cx="10617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2,034,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000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\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87D28C6D-C1AE-2E6C-FD74-37BA764C51E3}"/>
              </a:ext>
            </a:extLst>
          </p:cNvPr>
          <p:cNvSpPr txBox="1">
            <a:spLocks/>
          </p:cNvSpPr>
          <p:nvPr/>
        </p:nvSpPr>
        <p:spPr>
          <a:xfrm>
            <a:off x="5895230" y="2648005"/>
            <a:ext cx="1262380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별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매출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그래프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Rect 0">
            <a:extLst>
              <a:ext uri="{FF2B5EF4-FFF2-40B4-BE49-F238E27FC236}">
                <a16:creationId xmlns:a16="http://schemas.microsoft.com/office/drawing/2014/main" id="{CABEE3A7-FB46-E80E-7DF5-04B8C37D3F69}"/>
              </a:ext>
            </a:extLst>
          </p:cNvPr>
          <p:cNvSpPr txBox="1">
            <a:spLocks/>
          </p:cNvSpPr>
          <p:nvPr/>
        </p:nvSpPr>
        <p:spPr>
          <a:xfrm>
            <a:off x="1819141" y="4026383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딸기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스무디</a:t>
            </a: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  57</a:t>
            </a:r>
            <a:r>
              <a:rPr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342,000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FC46E9-5DE8-C51B-1E16-A99514F39080}"/>
              </a:ext>
            </a:extLst>
          </p:cNvPr>
          <p:cNvSpPr/>
          <p:nvPr/>
        </p:nvSpPr>
        <p:spPr>
          <a:xfrm>
            <a:off x="5790006" y="4848361"/>
            <a:ext cx="334569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2A8788-BECE-F649-8AEE-C62FD3E00C15}"/>
              </a:ext>
            </a:extLst>
          </p:cNvPr>
          <p:cNvSpPr/>
          <p:nvPr/>
        </p:nvSpPr>
        <p:spPr>
          <a:xfrm>
            <a:off x="6124575" y="464894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25F347-7E7A-0CD1-B6B8-EED7C3E34EAC}"/>
              </a:ext>
            </a:extLst>
          </p:cNvPr>
          <p:cNvSpPr/>
          <p:nvPr/>
        </p:nvSpPr>
        <p:spPr>
          <a:xfrm>
            <a:off x="6294799" y="444952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811A82-1A13-E145-EDDB-296EE0F7C058}"/>
              </a:ext>
            </a:extLst>
          </p:cNvPr>
          <p:cNvSpPr/>
          <p:nvPr/>
        </p:nvSpPr>
        <p:spPr>
          <a:xfrm>
            <a:off x="6535574" y="3250614"/>
            <a:ext cx="41142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3164FC-FB60-5F57-17B0-62F901B7D2D7}"/>
              </a:ext>
            </a:extLst>
          </p:cNvPr>
          <p:cNvSpPr/>
          <p:nvPr/>
        </p:nvSpPr>
        <p:spPr>
          <a:xfrm>
            <a:off x="7297000" y="4606455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 0">
            <a:extLst>
              <a:ext uri="{FF2B5EF4-FFF2-40B4-BE49-F238E27FC236}">
                <a16:creationId xmlns:a16="http://schemas.microsoft.com/office/drawing/2014/main" id="{722C4A76-9F9A-8348-48C9-2AA2347AB032}"/>
              </a:ext>
            </a:extLst>
          </p:cNvPr>
          <p:cNvSpPr txBox="1">
            <a:spLocks/>
          </p:cNvSpPr>
          <p:nvPr/>
        </p:nvSpPr>
        <p:spPr>
          <a:xfrm>
            <a:off x="1837238" y="4518136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바닐라 </a:t>
            </a:r>
            <a:r>
              <a:rPr lang="ko-KR" altLang="en-US" sz="1100" dirty="0" err="1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라뗴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  82</a:t>
            </a:r>
            <a:r>
              <a:rPr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492,000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1273BDB4-EA5B-7E03-37C4-A8AC3C4653D3}"/>
              </a:ext>
            </a:extLst>
          </p:cNvPr>
          <p:cNvSpPr txBox="1">
            <a:spLocks/>
          </p:cNvSpPr>
          <p:nvPr/>
        </p:nvSpPr>
        <p:spPr>
          <a:xfrm>
            <a:off x="5866309" y="5557473"/>
            <a:ext cx="2306955" cy="231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3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~5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~8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   9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~11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63C3C8FA-D7B5-C639-DF79-DC9616259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483962"/>
              </p:ext>
            </p:extLst>
          </p:nvPr>
        </p:nvGraphicFramePr>
        <p:xfrm>
          <a:off x="3389178" y="2292639"/>
          <a:ext cx="1163955" cy="186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3개월</a:t>
                      </a:r>
                      <a:endParaRPr lang="ko-KR" altLang="en-US" sz="6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C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Rect 0">
            <a:extLst>
              <a:ext uri="{FF2B5EF4-FFF2-40B4-BE49-F238E27FC236}">
                <a16:creationId xmlns:a16="http://schemas.microsoft.com/office/drawing/2014/main" id="{A45C5B59-6BD4-7373-257D-6E338C88821F}"/>
              </a:ext>
            </a:extLst>
          </p:cNvPr>
          <p:cNvSpPr>
            <a:spLocks/>
          </p:cNvSpPr>
          <p:nvPr/>
        </p:nvSpPr>
        <p:spPr>
          <a:xfrm flipV="1">
            <a:off x="6475909" y="297632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D4418A2C-35FE-BE31-7B94-0DBFA77BB6E7}"/>
              </a:ext>
            </a:extLst>
          </p:cNvPr>
          <p:cNvSpPr>
            <a:spLocks/>
          </p:cNvSpPr>
          <p:nvPr/>
        </p:nvSpPr>
        <p:spPr>
          <a:xfrm flipV="1">
            <a:off x="5714295" y="4320014"/>
            <a:ext cx="550517" cy="295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FE2B9BAE-8F6D-8EE9-1E49-DC073C1F9643}"/>
              </a:ext>
            </a:extLst>
          </p:cNvPr>
          <p:cNvSpPr>
            <a:spLocks/>
          </p:cNvSpPr>
          <p:nvPr/>
        </p:nvSpPr>
        <p:spPr>
          <a:xfrm flipV="1">
            <a:off x="7195364" y="441015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id="{F590EB27-E36C-46A5-F0E8-5907980D0F5C}"/>
              </a:ext>
            </a:extLst>
          </p:cNvPr>
          <p:cNvSpPr>
            <a:spLocks/>
          </p:cNvSpPr>
          <p:nvPr/>
        </p:nvSpPr>
        <p:spPr>
          <a:xfrm flipV="1">
            <a:off x="6235244" y="4441274"/>
            <a:ext cx="224790" cy="889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Rect 0">
            <a:extLst>
              <a:ext uri="{FF2B5EF4-FFF2-40B4-BE49-F238E27FC236}">
                <a16:creationId xmlns:a16="http://schemas.microsoft.com/office/drawing/2014/main" id="{539B7152-A219-C162-20A0-E5F0AE7AFE4A}"/>
              </a:ext>
            </a:extLst>
          </p:cNvPr>
          <p:cNvSpPr>
            <a:spLocks/>
          </p:cNvSpPr>
          <p:nvPr/>
        </p:nvSpPr>
        <p:spPr>
          <a:xfrm flipV="1">
            <a:off x="5594253" y="4584186"/>
            <a:ext cx="411480" cy="78918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967ACB94-A08E-E20E-B8CD-D11C0CF8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03" y="3385255"/>
            <a:ext cx="1980521" cy="2128531"/>
          </a:xfrm>
          <a:prstGeom prst="rect">
            <a:avLst/>
          </a:prstGeom>
        </p:spPr>
      </p:pic>
      <p:sp>
        <p:nvSpPr>
          <p:cNvPr id="79" name="Rect 0">
            <a:extLst>
              <a:ext uri="{FF2B5EF4-FFF2-40B4-BE49-F238E27FC236}">
                <a16:creationId xmlns:a16="http://schemas.microsoft.com/office/drawing/2014/main" id="{F29600D3-81CF-FF63-285F-C33C5D847CE6}"/>
              </a:ext>
            </a:extLst>
          </p:cNvPr>
          <p:cNvSpPr>
            <a:spLocks/>
          </p:cNvSpPr>
          <p:nvPr/>
        </p:nvSpPr>
        <p:spPr>
          <a:xfrm flipV="1">
            <a:off x="9365724" y="4814336"/>
            <a:ext cx="602615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9AF1EC4-DED1-2070-4D35-727A3CD3E5C3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7DF5563-D224-FF58-5E1C-A1E47C4BFA35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5111E58A-F72D-DE52-9BF0-667BCA7B0F54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B71A6B24-AE7C-517B-7DC7-394D4FECBEFA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0E4A6669-BAAC-FB38-0B60-BA9F7B94272E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D61AE13C-1C92-8059-4DAA-8353EF2E92F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40" name="직사각형 39">
                        <a:extLst>
                          <a:ext uri="{FF2B5EF4-FFF2-40B4-BE49-F238E27FC236}">
                            <a16:creationId xmlns:a16="http://schemas.microsoft.com/office/drawing/2014/main" id="{ED527EA6-EAEE-1143-BD35-7C01EDC833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8" name="그룹 47">
                        <a:extLst>
                          <a:ext uri="{FF2B5EF4-FFF2-40B4-BE49-F238E27FC236}">
                            <a16:creationId xmlns:a16="http://schemas.microsoft.com/office/drawing/2014/main" id="{D8BFBB97-2C86-D515-363A-98C2B7D036F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9" name="직사각형 48">
                          <a:extLst>
                            <a:ext uri="{FF2B5EF4-FFF2-40B4-BE49-F238E27FC236}">
                              <a16:creationId xmlns:a16="http://schemas.microsoft.com/office/drawing/2014/main" id="{1925E187-0D93-3EF2-E431-3842D206B70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50" name="그림 49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39A1A69A-9091-8542-C02B-2371A85C482A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23C04DE7-98AA-1A05-7D02-8FD85E5467B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3" name="그림 52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490B3A1-AC91-851B-7E99-83FA1F14F45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4" name="그림 33">
                      <a:extLst>
                        <a:ext uri="{FF2B5EF4-FFF2-40B4-BE49-F238E27FC236}">
                          <a16:creationId xmlns:a16="http://schemas.microsoft.com/office/drawing/2014/main" id="{FD8162C7-5CC1-CC6A-BB75-093699B0FB2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1" name="Rect 0">
                    <a:extLst>
                      <a:ext uri="{FF2B5EF4-FFF2-40B4-BE49-F238E27FC236}">
                        <a16:creationId xmlns:a16="http://schemas.microsoft.com/office/drawing/2014/main" id="{2CF7D6F9-7684-1024-4493-1269FD9EF9EC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508379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일일 매출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매출액 분석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 </a:t>
                    </a:r>
                    <a:r>
                      <a:rPr lang="ko-KR" altLang="en-US" sz="800" dirty="0" err="1">
                        <a:latin typeface="맑은 고딕" charset="0"/>
                        <a:ea typeface="맑은 고딕" charset="0"/>
                      </a:rPr>
                      <a:t>총이익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영업 이익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95FCCEE-2680-6A0B-E365-0691317C9572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80CB50A1-5D94-D35B-2C06-C9F85CC4E2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8DB21CE2-CEC7-101A-3A6D-6D113B6C9D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4" name="Rect 0">
              <a:extLst>
                <a:ext uri="{FF2B5EF4-FFF2-40B4-BE49-F238E27FC236}">
                  <a16:creationId xmlns:a16="http://schemas.microsoft.com/office/drawing/2014/main" id="{1947977D-B89E-E0E1-D6CD-F49050314592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83214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32C286AC-A05F-7A4F-54F1-27BD8399A9CA}"/>
              </a:ext>
            </a:extLst>
          </p:cNvPr>
          <p:cNvSpPr>
            <a:spLocks/>
          </p:cNvSpPr>
          <p:nvPr/>
        </p:nvSpPr>
        <p:spPr>
          <a:xfrm>
            <a:off x="1550785" y="2004438"/>
            <a:ext cx="6678815" cy="461899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560047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매출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매입 분석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매출 </a:t>
                      </a:r>
                      <a:r>
                        <a:rPr lang="ko-KR" altLang="en-US" sz="1100" b="1" dirty="0" err="1"/>
                        <a:t>총이익</a:t>
                      </a:r>
                      <a:r>
                        <a:rPr lang="ko-KR" altLang="en-US" sz="1100" b="1" dirty="0"/>
                        <a:t>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매입가를 제외한 매출 총이익을 확인할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79180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매입가를 제외한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매출 총이익을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매입가를 제외한 매출 총이익을 확인할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" name="Rect 0">
            <a:extLst>
              <a:ext uri="{FF2B5EF4-FFF2-40B4-BE49-F238E27FC236}">
                <a16:creationId xmlns:a16="http://schemas.microsoft.com/office/drawing/2014/main" id="{4426EFC3-34A1-A882-93F1-3462984572EF}"/>
              </a:ext>
            </a:extLst>
          </p:cNvPr>
          <p:cNvSpPr txBox="1">
            <a:spLocks/>
          </p:cNvSpPr>
          <p:nvPr/>
        </p:nvSpPr>
        <p:spPr>
          <a:xfrm>
            <a:off x="2896777" y="2609573"/>
            <a:ext cx="489236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11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0F4DE321-A57E-61E9-B2A2-8124046A12FA}"/>
              </a:ext>
            </a:extLst>
          </p:cNvPr>
          <p:cNvSpPr txBox="1">
            <a:spLocks/>
          </p:cNvSpPr>
          <p:nvPr/>
        </p:nvSpPr>
        <p:spPr>
          <a:xfrm>
            <a:off x="2169657" y="262365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CD6869E4-91AE-8B8E-CDEF-B042CD889899}"/>
              </a:ext>
            </a:extLst>
          </p:cNvPr>
          <p:cNvSpPr txBox="1">
            <a:spLocks/>
          </p:cNvSpPr>
          <p:nvPr/>
        </p:nvSpPr>
        <p:spPr>
          <a:xfrm>
            <a:off x="3788272" y="262238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A5281527-B369-C102-06D3-4B3A88981578}"/>
              </a:ext>
            </a:extLst>
          </p:cNvPr>
          <p:cNvSpPr txBox="1">
            <a:spLocks/>
          </p:cNvSpPr>
          <p:nvPr/>
        </p:nvSpPr>
        <p:spPr>
          <a:xfrm>
            <a:off x="3195186" y="5965880"/>
            <a:ext cx="13919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합계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97A14CCA-3CD5-A91E-3606-ABC406EBBBCF}"/>
              </a:ext>
            </a:extLst>
          </p:cNvPr>
          <p:cNvSpPr txBox="1">
            <a:spLocks/>
          </p:cNvSpPr>
          <p:nvPr/>
        </p:nvSpPr>
        <p:spPr>
          <a:xfrm>
            <a:off x="3696201" y="5964610"/>
            <a:ext cx="10617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493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,000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\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87D28C6D-C1AE-2E6C-FD74-37BA764C51E3}"/>
              </a:ext>
            </a:extLst>
          </p:cNvPr>
          <p:cNvSpPr txBox="1">
            <a:spLocks/>
          </p:cNvSpPr>
          <p:nvPr/>
        </p:nvSpPr>
        <p:spPr>
          <a:xfrm>
            <a:off x="5895230" y="2648005"/>
            <a:ext cx="1262380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별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매출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그래프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FC46E9-5DE8-C51B-1E16-A99514F39080}"/>
              </a:ext>
            </a:extLst>
          </p:cNvPr>
          <p:cNvSpPr/>
          <p:nvPr/>
        </p:nvSpPr>
        <p:spPr>
          <a:xfrm>
            <a:off x="5790006" y="4848361"/>
            <a:ext cx="334569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2A8788-BECE-F649-8AEE-C62FD3E00C15}"/>
              </a:ext>
            </a:extLst>
          </p:cNvPr>
          <p:cNvSpPr/>
          <p:nvPr/>
        </p:nvSpPr>
        <p:spPr>
          <a:xfrm>
            <a:off x="6124575" y="464894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25F347-7E7A-0CD1-B6B8-EED7C3E34EAC}"/>
              </a:ext>
            </a:extLst>
          </p:cNvPr>
          <p:cNvSpPr/>
          <p:nvPr/>
        </p:nvSpPr>
        <p:spPr>
          <a:xfrm>
            <a:off x="6294799" y="444952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811A82-1A13-E145-EDDB-296EE0F7C058}"/>
              </a:ext>
            </a:extLst>
          </p:cNvPr>
          <p:cNvSpPr/>
          <p:nvPr/>
        </p:nvSpPr>
        <p:spPr>
          <a:xfrm>
            <a:off x="6535574" y="3250614"/>
            <a:ext cx="41142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3164FC-FB60-5F57-17B0-62F901B7D2D7}"/>
              </a:ext>
            </a:extLst>
          </p:cNvPr>
          <p:cNvSpPr/>
          <p:nvPr/>
        </p:nvSpPr>
        <p:spPr>
          <a:xfrm>
            <a:off x="7297000" y="4606455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1273BDB4-EA5B-7E03-37C4-A8AC3C4653D3}"/>
              </a:ext>
            </a:extLst>
          </p:cNvPr>
          <p:cNvSpPr txBox="1">
            <a:spLocks/>
          </p:cNvSpPr>
          <p:nvPr/>
        </p:nvSpPr>
        <p:spPr>
          <a:xfrm>
            <a:off x="5630899" y="5508953"/>
            <a:ext cx="2306955" cy="231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2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3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4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5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7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8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9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A45C5B59-6BD4-7373-257D-6E338C88821F}"/>
              </a:ext>
            </a:extLst>
          </p:cNvPr>
          <p:cNvSpPr>
            <a:spLocks/>
          </p:cNvSpPr>
          <p:nvPr/>
        </p:nvSpPr>
        <p:spPr>
          <a:xfrm flipV="1">
            <a:off x="6475909" y="297632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D4418A2C-35FE-BE31-7B94-0DBFA77BB6E7}"/>
              </a:ext>
            </a:extLst>
          </p:cNvPr>
          <p:cNvSpPr>
            <a:spLocks/>
          </p:cNvSpPr>
          <p:nvPr/>
        </p:nvSpPr>
        <p:spPr>
          <a:xfrm flipV="1">
            <a:off x="5714295" y="4320014"/>
            <a:ext cx="550517" cy="295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FE2B9BAE-8F6D-8EE9-1E49-DC073C1F9643}"/>
              </a:ext>
            </a:extLst>
          </p:cNvPr>
          <p:cNvSpPr>
            <a:spLocks/>
          </p:cNvSpPr>
          <p:nvPr/>
        </p:nvSpPr>
        <p:spPr>
          <a:xfrm flipV="1">
            <a:off x="7195364" y="441015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id="{F590EB27-E36C-46A5-F0E8-5907980D0F5C}"/>
              </a:ext>
            </a:extLst>
          </p:cNvPr>
          <p:cNvSpPr>
            <a:spLocks/>
          </p:cNvSpPr>
          <p:nvPr/>
        </p:nvSpPr>
        <p:spPr>
          <a:xfrm flipV="1">
            <a:off x="6235244" y="4441274"/>
            <a:ext cx="224790" cy="889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Rect 0">
            <a:extLst>
              <a:ext uri="{FF2B5EF4-FFF2-40B4-BE49-F238E27FC236}">
                <a16:creationId xmlns:a16="http://schemas.microsoft.com/office/drawing/2014/main" id="{539B7152-A219-C162-20A0-E5F0AE7AFE4A}"/>
              </a:ext>
            </a:extLst>
          </p:cNvPr>
          <p:cNvSpPr>
            <a:spLocks/>
          </p:cNvSpPr>
          <p:nvPr/>
        </p:nvSpPr>
        <p:spPr>
          <a:xfrm flipV="1">
            <a:off x="5594253" y="4584186"/>
            <a:ext cx="411480" cy="78918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BAA11E2-8F74-85D4-96FD-28E31B565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126" y="3367810"/>
            <a:ext cx="2392502" cy="2081403"/>
          </a:xfrm>
          <a:prstGeom prst="rect">
            <a:avLst/>
          </a:prstGeom>
        </p:spPr>
      </p:pic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EE346D9-E587-278E-28F0-C4D19D746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133405"/>
              </p:ext>
            </p:extLst>
          </p:nvPr>
        </p:nvGraphicFramePr>
        <p:xfrm>
          <a:off x="3439804" y="2286387"/>
          <a:ext cx="1163955" cy="186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1개월</a:t>
                      </a:r>
                      <a:endParaRPr lang="ko-KR" altLang="en-US" sz="600" b="0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C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3개월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Table 3">
            <a:extLst>
              <a:ext uri="{FF2B5EF4-FFF2-40B4-BE49-F238E27FC236}">
                <a16:creationId xmlns:a16="http://schemas.microsoft.com/office/drawing/2014/main" id="{4033156B-3DB8-DC86-52CD-519649F86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401472"/>
              </p:ext>
            </p:extLst>
          </p:nvPr>
        </p:nvGraphicFramePr>
        <p:xfrm>
          <a:off x="1667376" y="2988365"/>
          <a:ext cx="2955290" cy="278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Rect 0">
            <a:extLst>
              <a:ext uri="{FF2B5EF4-FFF2-40B4-BE49-F238E27FC236}">
                <a16:creationId xmlns:a16="http://schemas.microsoft.com/office/drawing/2014/main" id="{7AE56A86-01AB-58CF-B002-8B894EDBA721}"/>
              </a:ext>
            </a:extLst>
          </p:cNvPr>
          <p:cNvSpPr txBox="1">
            <a:spLocks/>
          </p:cNvSpPr>
          <p:nvPr/>
        </p:nvSpPr>
        <p:spPr>
          <a:xfrm>
            <a:off x="1869306" y="3088060"/>
            <a:ext cx="2917825" cy="431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항목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		</a:t>
            </a:r>
            <a:r>
              <a:rPr 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</a:t>
            </a: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금액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Rect 0">
            <a:extLst>
              <a:ext uri="{FF2B5EF4-FFF2-40B4-BE49-F238E27FC236}">
                <a16:creationId xmlns:a16="http://schemas.microsoft.com/office/drawing/2014/main" id="{26E1F383-1AAD-ECD2-A5D7-543F96D9714B}"/>
              </a:ext>
            </a:extLst>
          </p:cNvPr>
          <p:cNvSpPr txBox="1">
            <a:spLocks/>
          </p:cNvSpPr>
          <p:nvPr/>
        </p:nvSpPr>
        <p:spPr>
          <a:xfrm>
            <a:off x="1819141" y="3571295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매출액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	  913,000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6C4D9EE8-B142-59E2-DF6E-959FB9DAF363}"/>
              </a:ext>
            </a:extLst>
          </p:cNvPr>
          <p:cNvSpPr txBox="1">
            <a:spLocks/>
          </p:cNvSpPr>
          <p:nvPr/>
        </p:nvSpPr>
        <p:spPr>
          <a:xfrm>
            <a:off x="2169657" y="262365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Rect 0">
            <a:extLst>
              <a:ext uri="{FF2B5EF4-FFF2-40B4-BE49-F238E27FC236}">
                <a16:creationId xmlns:a16="http://schemas.microsoft.com/office/drawing/2014/main" id="{13FF3B07-092E-D0AD-65FB-B1DE622AD2E0}"/>
              </a:ext>
            </a:extLst>
          </p:cNvPr>
          <p:cNvSpPr txBox="1">
            <a:spLocks/>
          </p:cNvSpPr>
          <p:nvPr/>
        </p:nvSpPr>
        <p:spPr>
          <a:xfrm>
            <a:off x="3788272" y="262238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Rect 0">
            <a:extLst>
              <a:ext uri="{FF2B5EF4-FFF2-40B4-BE49-F238E27FC236}">
                <a16:creationId xmlns:a16="http://schemas.microsoft.com/office/drawing/2014/main" id="{ED13ADE2-26DE-769E-7DB7-70D3ABB59BBD}"/>
              </a:ext>
            </a:extLst>
          </p:cNvPr>
          <p:cNvSpPr txBox="1">
            <a:spLocks/>
          </p:cNvSpPr>
          <p:nvPr/>
        </p:nvSpPr>
        <p:spPr>
          <a:xfrm>
            <a:off x="1819141" y="4026383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매입가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	- 420,000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F23684-088D-658C-26BB-27F1C76B169B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943526E-F620-02CA-195B-7613AFDEC805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8AA4D69-E5E1-3CCD-DAF1-9E1EB35B40C2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CD29905C-471A-64A7-7793-5EA240D4D703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E6CC719B-38B5-5F63-575C-4E45028BCFFC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3048DCEB-D206-F20C-C8D5-55342D5CB2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6" name="직사각형 35">
                        <a:extLst>
                          <a:ext uri="{FF2B5EF4-FFF2-40B4-BE49-F238E27FC236}">
                            <a16:creationId xmlns:a16="http://schemas.microsoft.com/office/drawing/2014/main" id="{A53D8C7C-674D-0C19-F47C-9D2E6C61D6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A932EBB0-79A4-67BF-940F-6550395F82B5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38" name="직사각형 37">
                          <a:extLst>
                            <a:ext uri="{FF2B5EF4-FFF2-40B4-BE49-F238E27FC236}">
                              <a16:creationId xmlns:a16="http://schemas.microsoft.com/office/drawing/2014/main" id="{691C6BD4-DA31-91E3-81AB-A39CAF66418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0" name="그림 39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B9013C02-7384-964A-E575-3699B509BB1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그림 47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7EE35DF0-FE9C-2DC9-EFCC-701B1D7F075E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그림 48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A4CEBC-EA33-8563-3857-523499DA98B9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4" name="그림 33">
                      <a:extLst>
                        <a:ext uri="{FF2B5EF4-FFF2-40B4-BE49-F238E27FC236}">
                          <a16:creationId xmlns:a16="http://schemas.microsoft.com/office/drawing/2014/main" id="{7BFAE996-7B49-B051-73FF-9818C0DFE7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1" name="Rect 0">
                    <a:extLst>
                      <a:ext uri="{FF2B5EF4-FFF2-40B4-BE49-F238E27FC236}">
                        <a16:creationId xmlns:a16="http://schemas.microsoft.com/office/drawing/2014/main" id="{46815F2A-8970-030A-31BE-462F943BB10D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508379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일일 매출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매출액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매출 </a:t>
                    </a:r>
                    <a:r>
                      <a:rPr lang="ko-KR" altLang="en-US" sz="800" dirty="0" err="1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총이익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 분석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영업 이익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03A4D8A-8019-E681-3757-10FC24B67E78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3BCCAEE0-F56E-37A9-945D-F4303AC073D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E7DE7AC3-CACF-D903-3338-795E136F933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529B4A82-860C-7C02-ECC2-2444FC93074C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7596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32C286AC-A05F-7A4F-54F1-27BD8399A9CA}"/>
              </a:ext>
            </a:extLst>
          </p:cNvPr>
          <p:cNvSpPr>
            <a:spLocks/>
          </p:cNvSpPr>
          <p:nvPr/>
        </p:nvSpPr>
        <p:spPr>
          <a:xfrm>
            <a:off x="1550785" y="2004438"/>
            <a:ext cx="6678815" cy="461899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20618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매출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매입 분석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매출 </a:t>
                      </a:r>
                      <a:r>
                        <a:rPr lang="ko-KR" altLang="en-US" sz="1100" b="1" dirty="0" err="1"/>
                        <a:t>총이익</a:t>
                      </a:r>
                      <a:r>
                        <a:rPr lang="ko-KR" altLang="en-US" sz="1100" b="1" dirty="0"/>
                        <a:t>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매입가를 제외한 매출 총이익을 확인할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785725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매입가를 제외한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매출 총이익을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매입가를 제외한 매출 총이익을 확인할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6" name="Table 3">
            <a:extLst>
              <a:ext uri="{FF2B5EF4-FFF2-40B4-BE49-F238E27FC236}">
                <a16:creationId xmlns:a16="http://schemas.microsoft.com/office/drawing/2014/main" id="{EA14F2A6-B51C-FD45-5CF5-08969369EAF1}"/>
              </a:ext>
            </a:extLst>
          </p:cNvPr>
          <p:cNvGraphicFramePr>
            <a:graphicFrameLocks noGrp="1"/>
          </p:cNvGraphicFramePr>
          <p:nvPr/>
        </p:nvGraphicFramePr>
        <p:xfrm>
          <a:off x="1667376" y="2988365"/>
          <a:ext cx="2955290" cy="278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285E351E-73A9-FE23-8F6D-E34152503423}"/>
              </a:ext>
            </a:extLst>
          </p:cNvPr>
          <p:cNvSpPr txBox="1">
            <a:spLocks/>
          </p:cNvSpPr>
          <p:nvPr/>
        </p:nvSpPr>
        <p:spPr>
          <a:xfrm>
            <a:off x="1869306" y="3088060"/>
            <a:ext cx="2917825" cy="431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항목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		</a:t>
            </a:r>
            <a:r>
              <a:rPr 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금액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7A11EFFD-B32C-547B-8BA7-CDA12CD422E1}"/>
              </a:ext>
            </a:extLst>
          </p:cNvPr>
          <p:cNvSpPr txBox="1">
            <a:spLocks/>
          </p:cNvSpPr>
          <p:nvPr/>
        </p:nvSpPr>
        <p:spPr>
          <a:xfrm>
            <a:off x="1819141" y="3571295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매출액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	  2,034,000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id="{4426EFC3-34A1-A882-93F1-3462984572EF}"/>
              </a:ext>
            </a:extLst>
          </p:cNvPr>
          <p:cNvSpPr txBox="1">
            <a:spLocks/>
          </p:cNvSpPr>
          <p:nvPr/>
        </p:nvSpPr>
        <p:spPr>
          <a:xfrm>
            <a:off x="2688806" y="2609573"/>
            <a:ext cx="912429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9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~ 11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0F4DE321-A57E-61E9-B2A2-8124046A12FA}"/>
              </a:ext>
            </a:extLst>
          </p:cNvPr>
          <p:cNvSpPr txBox="1">
            <a:spLocks/>
          </p:cNvSpPr>
          <p:nvPr/>
        </p:nvSpPr>
        <p:spPr>
          <a:xfrm>
            <a:off x="2169657" y="262365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CD6869E4-91AE-8B8E-CDEF-B042CD889899}"/>
              </a:ext>
            </a:extLst>
          </p:cNvPr>
          <p:cNvSpPr txBox="1">
            <a:spLocks/>
          </p:cNvSpPr>
          <p:nvPr/>
        </p:nvSpPr>
        <p:spPr>
          <a:xfrm>
            <a:off x="3788272" y="262238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A5281527-B369-C102-06D3-4B3A88981578}"/>
              </a:ext>
            </a:extLst>
          </p:cNvPr>
          <p:cNvSpPr txBox="1">
            <a:spLocks/>
          </p:cNvSpPr>
          <p:nvPr/>
        </p:nvSpPr>
        <p:spPr>
          <a:xfrm>
            <a:off x="3195186" y="5965880"/>
            <a:ext cx="13919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합계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97A14CCA-3CD5-A91E-3606-ABC406EBBBCF}"/>
              </a:ext>
            </a:extLst>
          </p:cNvPr>
          <p:cNvSpPr txBox="1">
            <a:spLocks/>
          </p:cNvSpPr>
          <p:nvPr/>
        </p:nvSpPr>
        <p:spPr>
          <a:xfrm>
            <a:off x="3696201" y="5964610"/>
            <a:ext cx="10617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1,534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,000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\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87D28C6D-C1AE-2E6C-FD74-37BA764C51E3}"/>
              </a:ext>
            </a:extLst>
          </p:cNvPr>
          <p:cNvSpPr txBox="1">
            <a:spLocks/>
          </p:cNvSpPr>
          <p:nvPr/>
        </p:nvSpPr>
        <p:spPr>
          <a:xfrm>
            <a:off x="5895230" y="2648005"/>
            <a:ext cx="1262380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별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매출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그래프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Rect 0">
            <a:extLst>
              <a:ext uri="{FF2B5EF4-FFF2-40B4-BE49-F238E27FC236}">
                <a16:creationId xmlns:a16="http://schemas.microsoft.com/office/drawing/2014/main" id="{CABEE3A7-FB46-E80E-7DF5-04B8C37D3F69}"/>
              </a:ext>
            </a:extLst>
          </p:cNvPr>
          <p:cNvSpPr txBox="1">
            <a:spLocks/>
          </p:cNvSpPr>
          <p:nvPr/>
        </p:nvSpPr>
        <p:spPr>
          <a:xfrm>
            <a:off x="1819141" y="4026383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매입가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	 - 500,000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FC46E9-5DE8-C51B-1E16-A99514F39080}"/>
              </a:ext>
            </a:extLst>
          </p:cNvPr>
          <p:cNvSpPr/>
          <p:nvPr/>
        </p:nvSpPr>
        <p:spPr>
          <a:xfrm>
            <a:off x="5790006" y="4848361"/>
            <a:ext cx="334569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2A8788-BECE-F649-8AEE-C62FD3E00C15}"/>
              </a:ext>
            </a:extLst>
          </p:cNvPr>
          <p:cNvSpPr/>
          <p:nvPr/>
        </p:nvSpPr>
        <p:spPr>
          <a:xfrm>
            <a:off x="6124575" y="464894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25F347-7E7A-0CD1-B6B8-EED7C3E34EAC}"/>
              </a:ext>
            </a:extLst>
          </p:cNvPr>
          <p:cNvSpPr/>
          <p:nvPr/>
        </p:nvSpPr>
        <p:spPr>
          <a:xfrm>
            <a:off x="6294799" y="444952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811A82-1A13-E145-EDDB-296EE0F7C058}"/>
              </a:ext>
            </a:extLst>
          </p:cNvPr>
          <p:cNvSpPr/>
          <p:nvPr/>
        </p:nvSpPr>
        <p:spPr>
          <a:xfrm>
            <a:off x="6535574" y="3250614"/>
            <a:ext cx="41142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3164FC-FB60-5F57-17B0-62F901B7D2D7}"/>
              </a:ext>
            </a:extLst>
          </p:cNvPr>
          <p:cNvSpPr/>
          <p:nvPr/>
        </p:nvSpPr>
        <p:spPr>
          <a:xfrm>
            <a:off x="7297000" y="4606455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1273BDB4-EA5B-7E03-37C4-A8AC3C4653D3}"/>
              </a:ext>
            </a:extLst>
          </p:cNvPr>
          <p:cNvSpPr txBox="1">
            <a:spLocks/>
          </p:cNvSpPr>
          <p:nvPr/>
        </p:nvSpPr>
        <p:spPr>
          <a:xfrm>
            <a:off x="5866309" y="5557473"/>
            <a:ext cx="2306955" cy="231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3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~5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~8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   9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~11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63C3C8FA-D7B5-C639-DF79-DC9616259359}"/>
              </a:ext>
            </a:extLst>
          </p:cNvPr>
          <p:cNvGraphicFramePr>
            <a:graphicFrameLocks noGrp="1"/>
          </p:cNvGraphicFramePr>
          <p:nvPr/>
        </p:nvGraphicFramePr>
        <p:xfrm>
          <a:off x="3389178" y="2292639"/>
          <a:ext cx="1163955" cy="186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3개월</a:t>
                      </a:r>
                      <a:endParaRPr lang="ko-KR" altLang="en-US" sz="6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C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Rect 0">
            <a:extLst>
              <a:ext uri="{FF2B5EF4-FFF2-40B4-BE49-F238E27FC236}">
                <a16:creationId xmlns:a16="http://schemas.microsoft.com/office/drawing/2014/main" id="{A45C5B59-6BD4-7373-257D-6E338C88821F}"/>
              </a:ext>
            </a:extLst>
          </p:cNvPr>
          <p:cNvSpPr>
            <a:spLocks/>
          </p:cNvSpPr>
          <p:nvPr/>
        </p:nvSpPr>
        <p:spPr>
          <a:xfrm flipV="1">
            <a:off x="6475909" y="297632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D4418A2C-35FE-BE31-7B94-0DBFA77BB6E7}"/>
              </a:ext>
            </a:extLst>
          </p:cNvPr>
          <p:cNvSpPr>
            <a:spLocks/>
          </p:cNvSpPr>
          <p:nvPr/>
        </p:nvSpPr>
        <p:spPr>
          <a:xfrm flipV="1">
            <a:off x="5714295" y="4320014"/>
            <a:ext cx="550517" cy="295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FE2B9BAE-8F6D-8EE9-1E49-DC073C1F9643}"/>
              </a:ext>
            </a:extLst>
          </p:cNvPr>
          <p:cNvSpPr>
            <a:spLocks/>
          </p:cNvSpPr>
          <p:nvPr/>
        </p:nvSpPr>
        <p:spPr>
          <a:xfrm flipV="1">
            <a:off x="7195364" y="441015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id="{F590EB27-E36C-46A5-F0E8-5907980D0F5C}"/>
              </a:ext>
            </a:extLst>
          </p:cNvPr>
          <p:cNvSpPr>
            <a:spLocks/>
          </p:cNvSpPr>
          <p:nvPr/>
        </p:nvSpPr>
        <p:spPr>
          <a:xfrm flipV="1">
            <a:off x="6235244" y="4441274"/>
            <a:ext cx="224790" cy="889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Rect 0">
            <a:extLst>
              <a:ext uri="{FF2B5EF4-FFF2-40B4-BE49-F238E27FC236}">
                <a16:creationId xmlns:a16="http://schemas.microsoft.com/office/drawing/2014/main" id="{539B7152-A219-C162-20A0-E5F0AE7AFE4A}"/>
              </a:ext>
            </a:extLst>
          </p:cNvPr>
          <p:cNvSpPr>
            <a:spLocks/>
          </p:cNvSpPr>
          <p:nvPr/>
        </p:nvSpPr>
        <p:spPr>
          <a:xfrm flipV="1">
            <a:off x="5594253" y="4584186"/>
            <a:ext cx="411480" cy="78918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967ACB94-A08E-E20E-B8CD-D11C0CF8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03" y="3385255"/>
            <a:ext cx="1980521" cy="21285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C5D445BA-D046-AE64-4810-A417377BCEE9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7EE95F48-BD73-F5EA-2B7E-D2F645457901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410C71F-0939-5401-8464-324971A1ADAE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884463AF-3FDD-0496-A97A-9E6523582077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3B6665B3-DE56-7CBF-F140-DFF3363F9CAD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D336B8D-374C-C4BB-026C-4A4B52BF25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1231AD6E-A1F4-0E7E-0951-F2369FE25A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B98D8506-F641-0253-95E3-7FBFA25F160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10E99FFD-5E9A-D623-1AE3-FAB9B76BF68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6D6B2DBF-A674-19A5-E2AF-15E8A7F289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BFC1B77-9EEB-BB67-4767-E69EDE0D7C75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4CFA9EA0-FDAC-297D-F27F-2AD4D87E999B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1A21451C-CF07-2D27-5A59-B98F950F3EE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5EDD18B7-2841-3BA5-1798-C23CB5CCE9A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508379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일일 매출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매출액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매출 </a:t>
                    </a:r>
                    <a:r>
                      <a:rPr lang="ko-KR" altLang="en-US" sz="800" dirty="0" err="1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총이익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 분석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영업 이익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0D2FABB-3909-FC96-2335-37177F568197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ED0B12C9-423B-5018-4FA4-BB2AFBC235E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3E8D3205-EEA4-9EC2-D919-3E06117BDB9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E7F0B23C-CB4F-58A4-1D6D-3C9B2ABC153C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4229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도형 2">
            <a:extLst>
              <a:ext uri="{FF2B5EF4-FFF2-40B4-BE49-F238E27FC236}">
                <a16:creationId xmlns:a16="http://schemas.microsoft.com/office/drawing/2014/main" id="{59CEFFE1-C8B0-4B48-9F64-1EDAEA3803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27000" y="1484630"/>
            <a:ext cx="8256905" cy="5292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hangingPunct="1"/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개점 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/>
                        <a:t>2023. 11. 25</a:t>
                      </a:r>
                      <a:endParaRPr lang="ko-KR" alt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0" dirty="0"/>
                        <a:t>김지윤</a:t>
                      </a:r>
                      <a:r>
                        <a:rPr lang="en-US" altLang="ko-KR" sz="1100" b="0" dirty="0"/>
                        <a:t>, </a:t>
                      </a:r>
                      <a:r>
                        <a:rPr lang="ko-KR" altLang="en-US" sz="1100" b="0" dirty="0" err="1"/>
                        <a:t>송재람</a:t>
                      </a:r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/>
                        <a:t>교육훈련관리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endParaRPr lang="ko-KR" altLang="en-US" sz="1100" b="0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12044" y="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수정 버튼으로 수정 할 수 있다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맑은 고딕" charset="0"/>
                          <a:ea typeface="맑은 고딕" charset="0"/>
                        </a:rPr>
                        <a:t>개점 예정인 가맹점주의 교육 훈련 일정과 받아야 하는 교육</a:t>
                      </a:r>
                      <a:r>
                        <a:rPr lang="en-US" altLang="ko-KR" sz="1100" dirty="0"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100" dirty="0">
                          <a:latin typeface="맑은 고딕" charset="0"/>
                          <a:ea typeface="맑은 고딕" charset="0"/>
                        </a:rPr>
                        <a:t>교육 이수여부를 조회할 수 있다</a:t>
                      </a:r>
                      <a:r>
                        <a:rPr lang="en-US" altLang="ko-KR" sz="1100" dirty="0">
                          <a:latin typeface="맑은 고딕" charset="0"/>
                          <a:ea typeface="맑은 고딕" charset="0"/>
                        </a:rPr>
                        <a:t>.</a:t>
                      </a:r>
                      <a:endParaRPr lang="ko-KR" altLang="en-US" sz="1100" b="0" dirty="0"/>
                    </a:p>
                  </a:txBody>
                  <a:tcPr marL="121920" marR="12192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6" name="타원 45">
            <a:extLst>
              <a:ext uri="{FF2B5EF4-FFF2-40B4-BE49-F238E27FC236}">
                <a16:creationId xmlns:a16="http://schemas.microsoft.com/office/drawing/2014/main" id="{A57EB0BE-778A-6FFA-1D8A-694D8B11E3A5}"/>
              </a:ext>
            </a:extLst>
          </p:cNvPr>
          <p:cNvSpPr/>
          <p:nvPr/>
        </p:nvSpPr>
        <p:spPr>
          <a:xfrm>
            <a:off x="12320137" y="-251998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50800" dist="12700" dir="2700000" algn="tl" rotWithShape="0">
              <a:srgbClr val="7030A0">
                <a:alpha val="5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400" b="1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040A594-A0BB-9A20-E9B9-98A4E78D0D1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27000" y="1990774"/>
            <a:ext cx="8254859" cy="4786582"/>
            <a:chOff x="127000" y="1990774"/>
            <a:chExt cx="8254859" cy="4786582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D7899B0E-C0EA-10E9-7D10-74C6DBA5539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47041" y="1990774"/>
              <a:ext cx="7034818" cy="47865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dirty="0"/>
            </a:p>
          </p:txBody>
        </p:sp>
        <p:sp>
          <p:nvSpPr>
            <p:cNvPr id="40" name="Rect 0">
              <a:extLst>
                <a:ext uri="{FF2B5EF4-FFF2-40B4-BE49-F238E27FC236}">
                  <a16:creationId xmlns:a16="http://schemas.microsoft.com/office/drawing/2014/main" id="{7B58401E-17D1-67C4-D96F-790D0C11092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398782" y="2017018"/>
              <a:ext cx="1950703" cy="30777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r>
                <a:rPr lang="ko-KR" altLang="en-US" sz="1400" b="1" dirty="0"/>
                <a:t>교육훈련관리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4BE5587-EDDF-9D12-E783-1FC392B3C48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469904" y="2730873"/>
              <a:ext cx="6830816" cy="3893447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1A629D8-5A37-7351-0E05-76E90BB7B5D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643033" y="2875316"/>
              <a:ext cx="6398119" cy="3255504"/>
              <a:chOff x="885448" y="3190375"/>
              <a:chExt cx="6693240" cy="3136255"/>
            </a:xfrm>
          </p:grpSpPr>
          <p:cxnSp>
            <p:nvCxnSpPr>
              <p:cNvPr id="11" name="Rect 0">
                <a:extLst>
                  <a:ext uri="{FF2B5EF4-FFF2-40B4-BE49-F238E27FC236}">
                    <a16:creationId xmlns:a16="http://schemas.microsoft.com/office/drawing/2014/main" id="{F3287D6C-D65B-3C8E-F462-AF36CF68793B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885449" y="3190375"/>
                <a:ext cx="6692400" cy="0"/>
              </a:xfrm>
              <a:prstGeom prst="line">
                <a:avLst/>
              </a:prstGeom>
              <a:ln w="2857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ect 0">
                <a:extLst>
                  <a:ext uri="{FF2B5EF4-FFF2-40B4-BE49-F238E27FC236}">
                    <a16:creationId xmlns:a16="http://schemas.microsoft.com/office/drawing/2014/main" id="{CC7DFF94-C528-D805-6471-A8D762ADF62E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885449" y="3624081"/>
                <a:ext cx="6693239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Rect 0">
                <a:extLst>
                  <a:ext uri="{FF2B5EF4-FFF2-40B4-BE49-F238E27FC236}">
                    <a16:creationId xmlns:a16="http://schemas.microsoft.com/office/drawing/2014/main" id="{B1321436-5BE6-13AC-DBED-D69304AD8F2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7365" y="3283095"/>
                <a:ext cx="6512711" cy="266853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1200" dirty="0">
                    <a:latin typeface="맑은 고딕" charset="0"/>
                    <a:ea typeface="맑은 고딕" charset="0"/>
                  </a:rPr>
                  <a:t>  가맹점명             가맹점주                  훈련일정                   이수여부       비고</a:t>
                </a:r>
              </a:p>
            </p:txBody>
          </p:sp>
          <p:cxnSp>
            <p:nvCxnSpPr>
              <p:cNvPr id="15" name="Rect 0">
                <a:extLst>
                  <a:ext uri="{FF2B5EF4-FFF2-40B4-BE49-F238E27FC236}">
                    <a16:creationId xmlns:a16="http://schemas.microsoft.com/office/drawing/2014/main" id="{9F26D005-B856-6EF0-CCD6-498735B82451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>
                <a:off x="885448" y="6326630"/>
                <a:ext cx="6692400" cy="0"/>
              </a:xfrm>
              <a:prstGeom prst="line">
                <a:avLst/>
              </a:prstGeom>
              <a:ln w="9525" cap="flat" cmpd="sng">
                <a:solidFill>
                  <a:srgbClr val="3F3D36">
                    <a:alpha val="100000"/>
                  </a:srgb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Rect 0">
                <a:extLst>
                  <a:ext uri="{FF2B5EF4-FFF2-40B4-BE49-F238E27FC236}">
                    <a16:creationId xmlns:a16="http://schemas.microsoft.com/office/drawing/2014/main" id="{904D2BBA-01AD-D339-65CD-691599546D8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398443" y="3668288"/>
                <a:ext cx="928304" cy="252293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>
                    <a:latin typeface="맑은 고딕" charset="0"/>
                    <a:ea typeface="맑은 고딕" charset="0"/>
                  </a:rPr>
                  <a:t>홍길동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일길동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이길동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삼길동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사길동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오길동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  <a:p>
                <a:pPr algn="ctr" latinLnBrk="0">
                  <a:lnSpc>
                    <a:spcPct val="200000"/>
                  </a:lnSpc>
                </a:pPr>
                <a:r>
                  <a:rPr lang="ko-KR" altLang="en-US" sz="1200" u="sng" dirty="0" err="1">
                    <a:latin typeface="맑은 고딕" charset="0"/>
                    <a:ea typeface="맑은 고딕" charset="0"/>
                  </a:rPr>
                  <a:t>육길동</a:t>
                </a:r>
                <a:endParaRPr lang="en-US" altLang="ko-KR" sz="1200" u="sng" dirty="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33" name="Rect 0">
                <a:extLst>
                  <a:ext uri="{FF2B5EF4-FFF2-40B4-BE49-F238E27FC236}">
                    <a16:creationId xmlns:a16="http://schemas.microsoft.com/office/drawing/2014/main" id="{355B27F0-20F1-97DF-62AB-CE738FED7AA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460074" y="3668288"/>
                <a:ext cx="2295381" cy="252293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2023-11-25 ~ 2023-11-26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2023-11-25 ~ 2023-11-26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2023-11-26 ~ 2023-11-29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2023-11-30 ~ 2023-12-06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2023-11-25 ~ 2023-11-26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2023-11-26 ~ 2023-11-29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2023-11-30 ~ 2023-12-06</a:t>
                </a:r>
              </a:p>
            </p:txBody>
          </p:sp>
          <p:sp>
            <p:nvSpPr>
              <p:cNvPr id="1025" name="Rect 0">
                <a:extLst>
                  <a:ext uri="{FF2B5EF4-FFF2-40B4-BE49-F238E27FC236}">
                    <a16:creationId xmlns:a16="http://schemas.microsoft.com/office/drawing/2014/main" id="{5A57BF32-3899-9212-48D1-C3E1EF15014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5766084" y="3668288"/>
                <a:ext cx="928303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X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O</a:t>
                </a:r>
              </a:p>
            </p:txBody>
          </p:sp>
          <p:sp>
            <p:nvSpPr>
              <p:cNvPr id="12" name="Rect 0">
                <a:extLst>
                  <a:ext uri="{FF2B5EF4-FFF2-40B4-BE49-F238E27FC236}">
                    <a16:creationId xmlns:a16="http://schemas.microsoft.com/office/drawing/2014/main" id="{E7063A81-51F0-7B9D-6F7D-0257349FFC88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49545" y="3668288"/>
                <a:ext cx="928303" cy="2522929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  <a:p>
                <a:pPr algn="ctr" latinLnBrk="0">
                  <a:lnSpc>
                    <a:spcPct val="200000"/>
                  </a:lnSpc>
                </a:pPr>
                <a:r>
                  <a:rPr lang="en-US" altLang="ko-KR" sz="1200" dirty="0">
                    <a:latin typeface="맑은 고딕" charset="0"/>
                    <a:ea typeface="맑은 고딕" charset="0"/>
                  </a:rPr>
                  <a:t>.</a:t>
                </a:r>
              </a:p>
            </p:txBody>
          </p:sp>
        </p:grpSp>
        <p:sp>
          <p:nvSpPr>
            <p:cNvPr id="37" name="Rect 0">
              <a:extLst>
                <a:ext uri="{FF2B5EF4-FFF2-40B4-BE49-F238E27FC236}">
                  <a16:creationId xmlns:a16="http://schemas.microsoft.com/office/drawing/2014/main" id="{777693D1-563C-8660-E00A-E3E2A272325B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000" y="2017018"/>
              <a:ext cx="1421534" cy="83099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1200" b="1" dirty="0"/>
                <a:t>교육훈련관리</a:t>
              </a:r>
              <a:endParaRPr lang="en-US" altLang="ko-KR" sz="1200" b="1" dirty="0"/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1200" dirty="0">
                <a:latin typeface="맑은 고딕" charset="0"/>
                <a:ea typeface="맑은 고딕" charset="0"/>
              </a:endParaRPr>
            </a:p>
            <a:p>
              <a:pPr latinLnBrk="0"/>
              <a:r>
                <a:rPr lang="ko-KR" altLang="en-US" sz="1200" dirty="0">
                  <a:latin typeface="맑은 고딕" charset="0"/>
                  <a:ea typeface="맑은 고딕" charset="0"/>
                </a:rPr>
                <a:t>개점 일정 계획</a:t>
              </a:r>
            </a:p>
            <a:p>
              <a:pPr marL="0" indent="0" algn="l" defTabSz="914400" rtl="0" eaLnBrk="1" latinLnBrk="0" hangingPunct="1">
                <a:buFontTx/>
                <a:buNone/>
              </a:pPr>
              <a:endParaRPr lang="en-US" altLang="ko-KR" sz="1200" dirty="0">
                <a:latin typeface="맑은 고딕" charset="0"/>
                <a:ea typeface="맑은 고딕" charset="0"/>
              </a:endParaRPr>
            </a:p>
          </p:txBody>
        </p:sp>
        <p:pic>
          <p:nvPicPr>
            <p:cNvPr id="49" name="Picture " descr="C:/Users/PC-05/AppData/Roaming/PolarisOffice/ETemp/5392_7985736/fImage8246124722391.png">
              <a:extLst>
                <a:ext uri="{FF2B5EF4-FFF2-40B4-BE49-F238E27FC236}">
                  <a16:creationId xmlns:a16="http://schemas.microsoft.com/office/drawing/2014/main" id="{7092EA4C-F681-D468-896B-992E64530DD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2" cstate="hq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8865" y="6248741"/>
              <a:ext cx="1106455" cy="290774"/>
            </a:xfrm>
            <a:prstGeom prst="rect">
              <a:avLst/>
            </a:prstGeom>
            <a:noFill/>
          </p:spPr>
        </p:pic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C558C482-F308-63D4-4795-4A86AAA1E992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514739" y="3371400"/>
              <a:ext cx="1428817" cy="2618858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오류점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탄방점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괴정점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에버랜드점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신촌점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>
                  <a:latin typeface="맑은 고딕" charset="0"/>
                  <a:ea typeface="맑은 고딕" charset="0"/>
                </a:rPr>
                <a:t>대전 </a:t>
              </a: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관평점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  <a:p>
              <a:pPr algn="ctr" latinLnBrk="0">
                <a:lnSpc>
                  <a:spcPct val="200000"/>
                </a:lnSpc>
              </a:pPr>
              <a:r>
                <a:rPr lang="ko-KR" altLang="en-US" sz="1200" u="sng" dirty="0" err="1">
                  <a:latin typeface="맑은 고딕" charset="0"/>
                  <a:ea typeface="맑은 고딕" charset="0"/>
                </a:rPr>
                <a:t>완도점</a:t>
              </a:r>
              <a:endParaRPr lang="en-US" altLang="ko-KR" sz="1200" u="sng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D8EEDD8-FB15-F03C-515E-3A2D68FAFAC7}"/>
              </a:ext>
            </a:extLst>
          </p:cNvPr>
          <p:cNvSpPr/>
          <p:nvPr/>
        </p:nvSpPr>
        <p:spPr>
          <a:xfrm>
            <a:off x="1347041" y="1990774"/>
            <a:ext cx="7034818" cy="478658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CC9076C-3CD3-D23C-EEDB-9D23B991AF1D}"/>
              </a:ext>
            </a:extLst>
          </p:cNvPr>
          <p:cNvSpPr/>
          <p:nvPr/>
        </p:nvSpPr>
        <p:spPr>
          <a:xfrm>
            <a:off x="1767460" y="2125479"/>
            <a:ext cx="6215027" cy="4498842"/>
          </a:xfrm>
          <a:prstGeom prst="roundRect">
            <a:avLst>
              <a:gd name="adj" fmla="val 564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Rect 0">
            <a:extLst>
              <a:ext uri="{FF2B5EF4-FFF2-40B4-BE49-F238E27FC236}">
                <a16:creationId xmlns:a16="http://schemas.microsoft.com/office/drawing/2014/main" id="{F8CB79E9-5176-33F5-E3ED-6D92605B7B14}"/>
              </a:ext>
            </a:extLst>
          </p:cNvPr>
          <p:cNvSpPr txBox="1">
            <a:spLocks/>
          </p:cNvSpPr>
          <p:nvPr/>
        </p:nvSpPr>
        <p:spPr>
          <a:xfrm>
            <a:off x="7435118" y="2208289"/>
            <a:ext cx="246310" cy="3384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 dirty="0">
                <a:latin typeface="맑은 고딕" charset="0"/>
                <a:ea typeface="맑은 고딕" charset="0"/>
              </a:rPr>
              <a:t>x</a:t>
            </a:r>
            <a:endParaRPr lang="ko-KR" altLang="en-US" sz="1600" dirty="0">
              <a:latin typeface="맑은 고딕" charset="0"/>
              <a:ea typeface="맑은 고딕" charset="0"/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60CC1336-394B-17CC-3528-AEAA6EE23996}"/>
              </a:ext>
            </a:extLst>
          </p:cNvPr>
          <p:cNvSpPr txBox="1">
            <a:spLocks/>
          </p:cNvSpPr>
          <p:nvPr/>
        </p:nvSpPr>
        <p:spPr>
          <a:xfrm>
            <a:off x="2084983" y="2419750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상세보기</a:t>
            </a:r>
          </a:p>
        </p:txBody>
      </p:sp>
      <p:pic>
        <p:nvPicPr>
          <p:cNvPr id="16" name="Picture " descr="C:/Users/PC-05/AppData/Roaming/PolarisOffice/ETemp/5392_7985736/fImage38798276334.png">
            <a:extLst>
              <a:ext uri="{FF2B5EF4-FFF2-40B4-BE49-F238E27FC236}">
                <a16:creationId xmlns:a16="http://schemas.microsoft.com/office/drawing/2014/main" id="{7F24224F-0555-5BB3-6A8C-77FCFF1356D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573" y="2731142"/>
            <a:ext cx="153035" cy="3330157"/>
          </a:xfrm>
          <a:prstGeom prst="rect">
            <a:avLst/>
          </a:prstGeom>
          <a:noFill/>
        </p:spPr>
      </p:pic>
      <p:cxnSp>
        <p:nvCxnSpPr>
          <p:cNvPr id="17" name="도형 9">
            <a:extLst>
              <a:ext uri="{FF2B5EF4-FFF2-40B4-BE49-F238E27FC236}">
                <a16:creationId xmlns:a16="http://schemas.microsoft.com/office/drawing/2014/main" id="{88F393A1-9DBC-221C-1116-745EB07AFD5B}"/>
              </a:ext>
            </a:extLst>
          </p:cNvPr>
          <p:cNvCxnSpPr>
            <a:cxnSpLocks/>
          </p:cNvCxnSpPr>
          <p:nvPr/>
        </p:nvCxnSpPr>
        <p:spPr>
          <a:xfrm>
            <a:off x="2077753" y="2692661"/>
            <a:ext cx="5573395" cy="1905"/>
          </a:xfrm>
          <a:prstGeom prst="line">
            <a:avLst/>
          </a:prstGeom>
          <a:solidFill>
            <a:srgbClr val="37404A"/>
          </a:solidFill>
          <a:ln w="9525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26E2B068-4CC8-1BC6-8AE8-82F49E471B2F}"/>
              </a:ext>
            </a:extLst>
          </p:cNvPr>
          <p:cNvSpPr/>
          <p:nvPr/>
        </p:nvSpPr>
        <p:spPr>
          <a:xfrm>
            <a:off x="2091019" y="6107187"/>
            <a:ext cx="5560130" cy="51434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도형 12">
            <a:extLst>
              <a:ext uri="{FF2B5EF4-FFF2-40B4-BE49-F238E27FC236}">
                <a16:creationId xmlns:a16="http://schemas.microsoft.com/office/drawing/2014/main" id="{705774AE-F49F-919F-F152-99F2237083D4}"/>
              </a:ext>
            </a:extLst>
          </p:cNvPr>
          <p:cNvCxnSpPr>
            <a:cxnSpLocks/>
          </p:cNvCxnSpPr>
          <p:nvPr/>
        </p:nvCxnSpPr>
        <p:spPr>
          <a:xfrm>
            <a:off x="2077753" y="6094663"/>
            <a:ext cx="5573395" cy="2791"/>
          </a:xfrm>
          <a:prstGeom prst="line">
            <a:avLst/>
          </a:prstGeom>
          <a:solidFill>
            <a:srgbClr val="37404A"/>
          </a:solidFill>
          <a:ln w="9525" cap="flat" cmpd="sng">
            <a:solidFill>
              <a:schemeClr val="bg2">
                <a:lumMod val="9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 0">
            <a:extLst>
              <a:ext uri="{FF2B5EF4-FFF2-40B4-BE49-F238E27FC236}">
                <a16:creationId xmlns:a16="http://schemas.microsoft.com/office/drawing/2014/main" id="{D0BFAE35-55EE-E41F-81A5-DCD3009F1F4B}"/>
              </a:ext>
            </a:extLst>
          </p:cNvPr>
          <p:cNvSpPr txBox="1">
            <a:spLocks/>
          </p:cNvSpPr>
          <p:nvPr/>
        </p:nvSpPr>
        <p:spPr>
          <a:xfrm>
            <a:off x="2989876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수정</a:t>
            </a:r>
          </a:p>
        </p:txBody>
      </p:sp>
      <p:sp>
        <p:nvSpPr>
          <p:cNvPr id="30" name="Rect 0">
            <a:extLst>
              <a:ext uri="{FF2B5EF4-FFF2-40B4-BE49-F238E27FC236}">
                <a16:creationId xmlns:a16="http://schemas.microsoft.com/office/drawing/2014/main" id="{B71C0BFA-778F-B21E-9B1B-9199BD00A897}"/>
              </a:ext>
            </a:extLst>
          </p:cNvPr>
          <p:cNvSpPr txBox="1">
            <a:spLocks/>
          </p:cNvSpPr>
          <p:nvPr/>
        </p:nvSpPr>
        <p:spPr>
          <a:xfrm>
            <a:off x="4381167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목록으로</a:t>
            </a:r>
          </a:p>
        </p:txBody>
      </p:sp>
      <p:sp>
        <p:nvSpPr>
          <p:cNvPr id="53" name="Rect 0">
            <a:extLst>
              <a:ext uri="{FF2B5EF4-FFF2-40B4-BE49-F238E27FC236}">
                <a16:creationId xmlns:a16="http://schemas.microsoft.com/office/drawing/2014/main" id="{ED53CB0F-CF95-898F-4FC6-09C4D1781963}"/>
              </a:ext>
            </a:extLst>
          </p:cNvPr>
          <p:cNvSpPr txBox="1">
            <a:spLocks/>
          </p:cNvSpPr>
          <p:nvPr/>
        </p:nvSpPr>
        <p:spPr>
          <a:xfrm>
            <a:off x="2091019" y="2692661"/>
            <a:ext cx="1248235" cy="3428887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가맹점명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교육내역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교육 시작일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4" name="Rect 0">
            <a:extLst>
              <a:ext uri="{FF2B5EF4-FFF2-40B4-BE49-F238E27FC236}">
                <a16:creationId xmlns:a16="http://schemas.microsoft.com/office/drawing/2014/main" id="{EDCEC54D-D8A1-6DAF-CC9D-DC2B39674029}"/>
              </a:ext>
            </a:extLst>
          </p:cNvPr>
          <p:cNvSpPr>
            <a:spLocks/>
          </p:cNvSpPr>
          <p:nvPr/>
        </p:nvSpPr>
        <p:spPr>
          <a:xfrm>
            <a:off x="2178050" y="3044078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대전오류점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Rect 0">
            <a:extLst>
              <a:ext uri="{FF2B5EF4-FFF2-40B4-BE49-F238E27FC236}">
                <a16:creationId xmlns:a16="http://schemas.microsoft.com/office/drawing/2014/main" id="{724050FC-54DC-7D9C-95B2-D3EF0BB7F680}"/>
              </a:ext>
            </a:extLst>
          </p:cNvPr>
          <p:cNvSpPr>
            <a:spLocks/>
          </p:cNvSpPr>
          <p:nvPr/>
        </p:nvSpPr>
        <p:spPr>
          <a:xfrm>
            <a:off x="2178049" y="3968961"/>
            <a:ext cx="3113666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>
                <a:solidFill>
                  <a:schemeClr val="tx1"/>
                </a:solidFill>
                <a:latin typeface="맑은 고딕" charset="0"/>
                <a:ea typeface="맑은 고딕" charset="0"/>
              </a:rPr>
              <a:t>레시피 교육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768C27E8-C95E-209A-BCCF-449A0DEEE5F3}"/>
              </a:ext>
            </a:extLst>
          </p:cNvPr>
          <p:cNvSpPr>
            <a:spLocks/>
          </p:cNvSpPr>
          <p:nvPr/>
        </p:nvSpPr>
        <p:spPr>
          <a:xfrm>
            <a:off x="2178049" y="4334345"/>
            <a:ext cx="3113666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직장 내 성폭력</a:t>
            </a:r>
          </a:p>
        </p:txBody>
      </p:sp>
      <p:sp>
        <p:nvSpPr>
          <p:cNvPr id="63" name="Rect 0">
            <a:extLst>
              <a:ext uri="{FF2B5EF4-FFF2-40B4-BE49-F238E27FC236}">
                <a16:creationId xmlns:a16="http://schemas.microsoft.com/office/drawing/2014/main" id="{C06FD368-0159-4935-E4E5-D2A10183F719}"/>
              </a:ext>
            </a:extLst>
          </p:cNvPr>
          <p:cNvSpPr>
            <a:spLocks/>
          </p:cNvSpPr>
          <p:nvPr/>
        </p:nvSpPr>
        <p:spPr>
          <a:xfrm>
            <a:off x="2178049" y="4689701"/>
            <a:ext cx="3113666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식품 위생 교육</a:t>
            </a:r>
          </a:p>
        </p:txBody>
      </p:sp>
      <p:sp>
        <p:nvSpPr>
          <p:cNvPr id="1024" name="Rect 0">
            <a:extLst>
              <a:ext uri="{FF2B5EF4-FFF2-40B4-BE49-F238E27FC236}">
                <a16:creationId xmlns:a16="http://schemas.microsoft.com/office/drawing/2014/main" id="{C3F3F2F7-E1DA-B278-01B3-540CE855A23C}"/>
              </a:ext>
            </a:extLst>
          </p:cNvPr>
          <p:cNvSpPr>
            <a:spLocks/>
          </p:cNvSpPr>
          <p:nvPr/>
        </p:nvSpPr>
        <p:spPr>
          <a:xfrm>
            <a:off x="5342075" y="3968961"/>
            <a:ext cx="1520646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이수완료</a:t>
            </a:r>
          </a:p>
        </p:txBody>
      </p:sp>
      <p:sp>
        <p:nvSpPr>
          <p:cNvPr id="1026" name="Rect 0">
            <a:extLst>
              <a:ext uri="{FF2B5EF4-FFF2-40B4-BE49-F238E27FC236}">
                <a16:creationId xmlns:a16="http://schemas.microsoft.com/office/drawing/2014/main" id="{EB5D5CFC-184D-D456-1DB9-350E55D60AA1}"/>
              </a:ext>
            </a:extLst>
          </p:cNvPr>
          <p:cNvSpPr>
            <a:spLocks/>
          </p:cNvSpPr>
          <p:nvPr/>
        </p:nvSpPr>
        <p:spPr>
          <a:xfrm>
            <a:off x="5342075" y="4334345"/>
            <a:ext cx="1520646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미이수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27" name="Rect 0">
            <a:extLst>
              <a:ext uri="{FF2B5EF4-FFF2-40B4-BE49-F238E27FC236}">
                <a16:creationId xmlns:a16="http://schemas.microsoft.com/office/drawing/2014/main" id="{6A3AE642-EB8C-4F1A-3208-9EEB93DA7B43}"/>
              </a:ext>
            </a:extLst>
          </p:cNvPr>
          <p:cNvSpPr>
            <a:spLocks/>
          </p:cNvSpPr>
          <p:nvPr/>
        </p:nvSpPr>
        <p:spPr>
          <a:xfrm>
            <a:off x="5342075" y="4689701"/>
            <a:ext cx="1520646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ko-KR" altLang="en-US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이수완료</a:t>
            </a:r>
          </a:p>
        </p:txBody>
      </p:sp>
      <p:sp>
        <p:nvSpPr>
          <p:cNvPr id="1032" name="Rect 0">
            <a:extLst>
              <a:ext uri="{FF2B5EF4-FFF2-40B4-BE49-F238E27FC236}">
                <a16:creationId xmlns:a16="http://schemas.microsoft.com/office/drawing/2014/main" id="{F7F5DF15-2508-B36B-AAC9-6654BCB34862}"/>
              </a:ext>
            </a:extLst>
          </p:cNvPr>
          <p:cNvSpPr txBox="1">
            <a:spLocks/>
          </p:cNvSpPr>
          <p:nvPr/>
        </p:nvSpPr>
        <p:spPr>
          <a:xfrm>
            <a:off x="4855313" y="5134121"/>
            <a:ext cx="1523775" cy="9666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200000"/>
              </a:lnSpc>
            </a:pPr>
            <a:r>
              <a:rPr lang="ko-KR" altLang="en-US" sz="1000" dirty="0">
                <a:solidFill>
                  <a:schemeClr val="bg1">
                    <a:lumMod val="50000"/>
                  </a:schemeClr>
                </a:solidFill>
                <a:latin typeface="맑은 고딕" charset="0"/>
                <a:ea typeface="맑은 고딕" charset="0"/>
              </a:rPr>
              <a:t>교육 종료일</a:t>
            </a: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  <a:p>
            <a:pPr latinLnBrk="0">
              <a:lnSpc>
                <a:spcPct val="200000"/>
              </a:lnSpc>
            </a:pPr>
            <a:endParaRPr lang="en-US" altLang="ko-KR" sz="1000" dirty="0">
              <a:solidFill>
                <a:schemeClr val="bg1">
                  <a:lumMod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3" name="Rect 0">
            <a:extLst>
              <a:ext uri="{FF2B5EF4-FFF2-40B4-BE49-F238E27FC236}">
                <a16:creationId xmlns:a16="http://schemas.microsoft.com/office/drawing/2014/main" id="{146D7777-D4C9-DF8C-8406-ED35ABD0A93D}"/>
              </a:ext>
            </a:extLst>
          </p:cNvPr>
          <p:cNvSpPr>
            <a:spLocks/>
          </p:cNvSpPr>
          <p:nvPr/>
        </p:nvSpPr>
        <p:spPr>
          <a:xfrm>
            <a:off x="2178049" y="5475754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4" name="Rect 0">
            <a:extLst>
              <a:ext uri="{FF2B5EF4-FFF2-40B4-BE49-F238E27FC236}">
                <a16:creationId xmlns:a16="http://schemas.microsoft.com/office/drawing/2014/main" id="{592CE35E-6010-0B62-D8E3-33C19BAAC646}"/>
              </a:ext>
            </a:extLst>
          </p:cNvPr>
          <p:cNvSpPr>
            <a:spLocks/>
          </p:cNvSpPr>
          <p:nvPr/>
        </p:nvSpPr>
        <p:spPr>
          <a:xfrm>
            <a:off x="4964065" y="5475754"/>
            <a:ext cx="1727652" cy="30961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latinLnBrk="0"/>
            <a:r>
              <a:rPr lang="en-US" altLang="ko-KR" sz="11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2023-11-25</a:t>
            </a:r>
            <a:endParaRPr lang="ko-KR" altLang="en-US" sz="11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35" name="Rect 0">
            <a:extLst>
              <a:ext uri="{FF2B5EF4-FFF2-40B4-BE49-F238E27FC236}">
                <a16:creationId xmlns:a16="http://schemas.microsoft.com/office/drawing/2014/main" id="{26AE6697-CA59-69E5-F280-BD177F4822AB}"/>
              </a:ext>
            </a:extLst>
          </p:cNvPr>
          <p:cNvSpPr txBox="1">
            <a:spLocks/>
          </p:cNvSpPr>
          <p:nvPr/>
        </p:nvSpPr>
        <p:spPr>
          <a:xfrm>
            <a:off x="5827891" y="6207842"/>
            <a:ext cx="841262" cy="27699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altLang="en-US" sz="1200" b="1" dirty="0">
                <a:latin typeface="맑은 고딕" charset="0"/>
                <a:ea typeface="맑은 고딕" charset="0"/>
              </a:rPr>
              <a:t>삭제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40CBE73C-13DC-B394-F8C9-AC551E75973A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1A740954-FF91-BA2F-D4F0-85C80E903E8F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4A21D526-0A50-3611-1ECF-E905852B3349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02804" y="1484630"/>
                <a:chExt cx="8266057" cy="5292725"/>
              </a:xfrm>
            </p:grpSpPr>
            <p:grpSp>
              <p:nvGrpSpPr>
                <p:cNvPr id="43" name="그룹 42">
                  <a:extLst>
                    <a:ext uri="{FF2B5EF4-FFF2-40B4-BE49-F238E27FC236}">
                      <a16:creationId xmlns:a16="http://schemas.microsoft.com/office/drawing/2014/main" id="{2489A522-7C78-3B79-B526-AC92036797F2}"/>
                    </a:ext>
                  </a:extLst>
                </p:cNvPr>
                <p:cNvGrpSpPr/>
                <p:nvPr/>
              </p:nvGrpSpPr>
              <p:grpSpPr>
                <a:xfrm>
                  <a:off x="102804" y="1484630"/>
                  <a:ext cx="8266057" cy="5292725"/>
                  <a:chOff x="102804" y="1484630"/>
                  <a:chExt cx="8266057" cy="5292725"/>
                </a:xfrm>
              </p:grpSpPr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id="{C3429582-3232-FA90-B3C0-A9D8A724F59A}"/>
                      </a:ext>
                    </a:extLst>
                  </p:cNvPr>
                  <p:cNvSpPr/>
                  <p:nvPr/>
                </p:nvSpPr>
                <p:spPr>
                  <a:xfrm>
                    <a:off x="102804" y="1484630"/>
                    <a:ext cx="1326481" cy="5292725"/>
                  </a:xfrm>
                  <a:prstGeom prst="rect">
                    <a:avLst/>
                  </a:prstGeom>
                  <a:solidFill>
                    <a:schemeClr val="bg1">
                      <a:lumMod val="75000"/>
                    </a:schemeClr>
                  </a:solidFill>
                  <a:ln>
                    <a:solidFill>
                      <a:srgbClr val="F7F7F7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dirty="0"/>
                      <a:t> </a:t>
                    </a:r>
                    <a:endParaRPr lang="ko-KR" altLang="en-US" dirty="0"/>
                  </a:p>
                </p:txBody>
              </p:sp>
              <p:grpSp>
                <p:nvGrpSpPr>
                  <p:cNvPr id="48" name="그룹 47">
                    <a:extLst>
                      <a:ext uri="{FF2B5EF4-FFF2-40B4-BE49-F238E27FC236}">
                        <a16:creationId xmlns:a16="http://schemas.microsoft.com/office/drawing/2014/main" id="{29981F8A-4476-4564-D6A1-D76DA75EF4C0}"/>
                      </a:ext>
                    </a:extLst>
                  </p:cNvPr>
                  <p:cNvGrpSpPr/>
                  <p:nvPr/>
                </p:nvGrpSpPr>
                <p:grpSpPr>
                  <a:xfrm>
                    <a:off x="1429285" y="1484630"/>
                    <a:ext cx="6939576" cy="411548"/>
                    <a:chOff x="1442283" y="1484630"/>
                    <a:chExt cx="6939576" cy="411548"/>
                  </a:xfrm>
                </p:grpSpPr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id="{D0CAE0D6-4E92-79EC-110E-A49D0829E1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42283" y="1484630"/>
                      <a:ext cx="6939576" cy="411548"/>
                    </a:xfrm>
                    <a:prstGeom prst="rect">
                      <a:avLst/>
                    </a:prstGeom>
                    <a:solidFill>
                      <a:schemeClr val="bg1">
                        <a:lumMod val="75000"/>
                      </a:schemeClr>
                    </a:solidFill>
                    <a:ln>
                      <a:solidFill>
                        <a:srgbClr val="F7F7F7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dirty="0"/>
                    </a:p>
                  </p:txBody>
                </p:sp>
                <p:pic>
                  <p:nvPicPr>
                    <p:cNvPr id="51" name="그림 50" descr="원, 스케치, 블랙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4917B641-296C-8999-33E0-31815CE2945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6358900" y="1606084"/>
                      <a:ext cx="168969" cy="1665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그림 51" descr="도표, 스크린샷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816EAC5-2B67-4255-BD49-B3FB3F77FF8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927675" y="1574014"/>
                      <a:ext cx="186500" cy="2091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6" name="그림 55" descr="스케치, 그림, 예술, 디자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D9C86FBD-5AF3-B618-432E-8576F14BFDF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 cstate="print">
                      <a:alphaModFix amt="50000"/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00078" y="1585876"/>
                      <a:ext cx="187542" cy="20697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7" name="Rect 0">
                      <a:extLst>
                        <a:ext uri="{FF2B5EF4-FFF2-40B4-BE49-F238E27FC236}">
                          <a16:creationId xmlns:a16="http://schemas.microsoft.com/office/drawing/2014/main" id="{87DD8AE8-E926-AA7A-CF4E-EE15CF36C2C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>
                    <a:xfrm>
                      <a:off x="6715664" y="1515152"/>
                      <a:ext cx="1549172" cy="328295"/>
                    </a:xfrm>
                    <a:prstGeom prst="roundRect">
                      <a:avLst>
                        <a:gd name="adj" fmla="val 6505"/>
                      </a:avLst>
                    </a:prstGeom>
                    <a:solidFill>
                      <a:schemeClr val="bg1"/>
                    </a:solidFill>
                    <a:ln w="12700" cap="flat" cmpd="sng">
                      <a:solidFill>
                        <a:schemeClr val="tx1"/>
                      </a:solidFill>
                      <a:prstDash val="solid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vert="horz" wrap="square" lIns="91440" tIns="45720" rIns="91440" bIns="45720" anchor="ctr">
                      <a:noAutofit/>
                    </a:bodyPr>
                    <a:lstStyle/>
                    <a:p>
                      <a:pPr marL="0" indent="0" algn="ctr" defTabSz="914400" rtl="0" eaLnBrk="1" latinLnBrk="0" hangingPunct="1">
                        <a:buFontTx/>
                        <a:buNone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로그인 정보 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: admin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p:txBody>
                </p:sp>
              </p:grpSp>
            </p:grpSp>
            <p:pic>
              <p:nvPicPr>
                <p:cNvPr id="45" name="그림 44">
                  <a:extLst>
                    <a:ext uri="{FF2B5EF4-FFF2-40B4-BE49-F238E27FC236}">
                      <a16:creationId xmlns:a16="http://schemas.microsoft.com/office/drawing/2014/main" id="{8243E127-4E29-682B-6DB6-E0C66ABE3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2030" y="1629197"/>
                  <a:ext cx="1114204" cy="174095"/>
                </a:xfrm>
                <a:prstGeom prst="rect">
                  <a:avLst/>
                </a:prstGeom>
              </p:spPr>
            </p:pic>
          </p:grpSp>
          <p:sp>
            <p:nvSpPr>
              <p:cNvPr id="42" name="Rect 0">
                <a:extLst>
                  <a:ext uri="{FF2B5EF4-FFF2-40B4-BE49-F238E27FC236}">
                    <a16:creationId xmlns:a16="http://schemas.microsoft.com/office/drawing/2014/main" id="{DAC4CA7E-C80B-2F66-9E8C-20CFEF2AE64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9458" y="2612359"/>
                <a:ext cx="925253" cy="21698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창업상담관리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개점관리 ∨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9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solidFill>
                      <a:srgbClr val="FF0000"/>
                    </a:solidFill>
                    <a:latin typeface="맑은 고딕" charset="0"/>
                    <a:ea typeface="맑은 고딕" charset="0"/>
                  </a:rPr>
                  <a:t>교육훈련 관리</a:t>
                </a:r>
                <a:endParaRPr lang="en-US" altLang="ko-KR" sz="800" dirty="0">
                  <a:solidFill>
                    <a:srgbClr val="FF0000"/>
                  </a:solidFill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en-US" altLang="ko-KR" sz="800" dirty="0">
                    <a:latin typeface="맑은 고딕" charset="0"/>
                    <a:ea typeface="맑은 고딕" charset="0"/>
                  </a:rPr>
                  <a:t>- 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개점일정 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매장관리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주문거래관리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제품물류관리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직원관리</a:t>
                </a: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endParaRPr lang="en-US" altLang="ko-KR" sz="900" dirty="0">
                  <a:latin typeface="맑은 고딕" charset="0"/>
                  <a:ea typeface="맑은 고딕" charset="0"/>
                </a:endParaRPr>
              </a:p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900" dirty="0">
                    <a:latin typeface="맑은 고딕" charset="0"/>
                    <a:ea typeface="맑은 고딕" charset="0"/>
                  </a:rPr>
                  <a:t>메뉴관리</a:t>
                </a:r>
                <a:endParaRPr lang="ko-KR" altLang="en-US" sz="105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C6B5C56-F91A-5ECB-1559-A694F1E02D47}"/>
                </a:ext>
              </a:extLst>
            </p:cNvPr>
            <p:cNvSpPr txBox="1"/>
            <p:nvPr/>
          </p:nvSpPr>
          <p:spPr>
            <a:xfrm>
              <a:off x="294315" y="231347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홈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691036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32C286AC-A05F-7A4F-54F1-27BD8399A9CA}"/>
              </a:ext>
            </a:extLst>
          </p:cNvPr>
          <p:cNvSpPr>
            <a:spLocks/>
          </p:cNvSpPr>
          <p:nvPr/>
        </p:nvSpPr>
        <p:spPr>
          <a:xfrm>
            <a:off x="1550785" y="2004438"/>
            <a:ext cx="6678815" cy="461899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75651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매출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매입 분석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영업 이익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매입가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인건비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공과금 및 월세 등을 제외한 매출 총이익을 확인할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421984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매입가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인건비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공과금 및 월세 등을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제외한 매출 총이익을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매입가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인건비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공과금 및 월세 등을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제외한 매출 총이익을 확인할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" name="Rect 0">
            <a:extLst>
              <a:ext uri="{FF2B5EF4-FFF2-40B4-BE49-F238E27FC236}">
                <a16:creationId xmlns:a16="http://schemas.microsoft.com/office/drawing/2014/main" id="{4426EFC3-34A1-A882-93F1-3462984572EF}"/>
              </a:ext>
            </a:extLst>
          </p:cNvPr>
          <p:cNvSpPr txBox="1">
            <a:spLocks/>
          </p:cNvSpPr>
          <p:nvPr/>
        </p:nvSpPr>
        <p:spPr>
          <a:xfrm>
            <a:off x="2896777" y="2609573"/>
            <a:ext cx="489236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11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0F4DE321-A57E-61E9-B2A2-8124046A12FA}"/>
              </a:ext>
            </a:extLst>
          </p:cNvPr>
          <p:cNvSpPr txBox="1">
            <a:spLocks/>
          </p:cNvSpPr>
          <p:nvPr/>
        </p:nvSpPr>
        <p:spPr>
          <a:xfrm>
            <a:off x="2169657" y="262365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CD6869E4-91AE-8B8E-CDEF-B042CD889899}"/>
              </a:ext>
            </a:extLst>
          </p:cNvPr>
          <p:cNvSpPr txBox="1">
            <a:spLocks/>
          </p:cNvSpPr>
          <p:nvPr/>
        </p:nvSpPr>
        <p:spPr>
          <a:xfrm>
            <a:off x="3788272" y="262238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A5281527-B369-C102-06D3-4B3A88981578}"/>
              </a:ext>
            </a:extLst>
          </p:cNvPr>
          <p:cNvSpPr txBox="1">
            <a:spLocks/>
          </p:cNvSpPr>
          <p:nvPr/>
        </p:nvSpPr>
        <p:spPr>
          <a:xfrm>
            <a:off x="3195186" y="5965880"/>
            <a:ext cx="13919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합계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97A14CCA-3CD5-A91E-3606-ABC406EBBBCF}"/>
              </a:ext>
            </a:extLst>
          </p:cNvPr>
          <p:cNvSpPr txBox="1">
            <a:spLocks/>
          </p:cNvSpPr>
          <p:nvPr/>
        </p:nvSpPr>
        <p:spPr>
          <a:xfrm>
            <a:off x="3696201" y="5964610"/>
            <a:ext cx="10617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- 27,000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\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87D28C6D-C1AE-2E6C-FD74-37BA764C51E3}"/>
              </a:ext>
            </a:extLst>
          </p:cNvPr>
          <p:cNvSpPr txBox="1">
            <a:spLocks/>
          </p:cNvSpPr>
          <p:nvPr/>
        </p:nvSpPr>
        <p:spPr>
          <a:xfrm>
            <a:off x="5895230" y="2648005"/>
            <a:ext cx="1262380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별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매출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그래프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FC46E9-5DE8-C51B-1E16-A99514F39080}"/>
              </a:ext>
            </a:extLst>
          </p:cNvPr>
          <p:cNvSpPr/>
          <p:nvPr/>
        </p:nvSpPr>
        <p:spPr>
          <a:xfrm>
            <a:off x="5790006" y="4848361"/>
            <a:ext cx="334569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2A8788-BECE-F649-8AEE-C62FD3E00C15}"/>
              </a:ext>
            </a:extLst>
          </p:cNvPr>
          <p:cNvSpPr/>
          <p:nvPr/>
        </p:nvSpPr>
        <p:spPr>
          <a:xfrm>
            <a:off x="6124575" y="464894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25F347-7E7A-0CD1-B6B8-EED7C3E34EAC}"/>
              </a:ext>
            </a:extLst>
          </p:cNvPr>
          <p:cNvSpPr/>
          <p:nvPr/>
        </p:nvSpPr>
        <p:spPr>
          <a:xfrm>
            <a:off x="6294799" y="444952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811A82-1A13-E145-EDDB-296EE0F7C058}"/>
              </a:ext>
            </a:extLst>
          </p:cNvPr>
          <p:cNvSpPr/>
          <p:nvPr/>
        </p:nvSpPr>
        <p:spPr>
          <a:xfrm>
            <a:off x="6535574" y="3250614"/>
            <a:ext cx="41142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3164FC-FB60-5F57-17B0-62F901B7D2D7}"/>
              </a:ext>
            </a:extLst>
          </p:cNvPr>
          <p:cNvSpPr/>
          <p:nvPr/>
        </p:nvSpPr>
        <p:spPr>
          <a:xfrm>
            <a:off x="7297000" y="4606455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1273BDB4-EA5B-7E03-37C4-A8AC3C4653D3}"/>
              </a:ext>
            </a:extLst>
          </p:cNvPr>
          <p:cNvSpPr txBox="1">
            <a:spLocks/>
          </p:cNvSpPr>
          <p:nvPr/>
        </p:nvSpPr>
        <p:spPr>
          <a:xfrm>
            <a:off x="5630899" y="5508953"/>
            <a:ext cx="2306955" cy="231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2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3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4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5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7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8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9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A45C5B59-6BD4-7373-257D-6E338C88821F}"/>
              </a:ext>
            </a:extLst>
          </p:cNvPr>
          <p:cNvSpPr>
            <a:spLocks/>
          </p:cNvSpPr>
          <p:nvPr/>
        </p:nvSpPr>
        <p:spPr>
          <a:xfrm flipV="1">
            <a:off x="6475909" y="297632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D4418A2C-35FE-BE31-7B94-0DBFA77BB6E7}"/>
              </a:ext>
            </a:extLst>
          </p:cNvPr>
          <p:cNvSpPr>
            <a:spLocks/>
          </p:cNvSpPr>
          <p:nvPr/>
        </p:nvSpPr>
        <p:spPr>
          <a:xfrm flipV="1">
            <a:off x="5714295" y="4320014"/>
            <a:ext cx="550517" cy="295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FE2B9BAE-8F6D-8EE9-1E49-DC073C1F9643}"/>
              </a:ext>
            </a:extLst>
          </p:cNvPr>
          <p:cNvSpPr>
            <a:spLocks/>
          </p:cNvSpPr>
          <p:nvPr/>
        </p:nvSpPr>
        <p:spPr>
          <a:xfrm flipV="1">
            <a:off x="7195364" y="441015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id="{F590EB27-E36C-46A5-F0E8-5907980D0F5C}"/>
              </a:ext>
            </a:extLst>
          </p:cNvPr>
          <p:cNvSpPr>
            <a:spLocks/>
          </p:cNvSpPr>
          <p:nvPr/>
        </p:nvSpPr>
        <p:spPr>
          <a:xfrm flipV="1">
            <a:off x="6235244" y="4441274"/>
            <a:ext cx="224790" cy="889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Rect 0">
            <a:extLst>
              <a:ext uri="{FF2B5EF4-FFF2-40B4-BE49-F238E27FC236}">
                <a16:creationId xmlns:a16="http://schemas.microsoft.com/office/drawing/2014/main" id="{539B7152-A219-C162-20A0-E5F0AE7AFE4A}"/>
              </a:ext>
            </a:extLst>
          </p:cNvPr>
          <p:cNvSpPr>
            <a:spLocks/>
          </p:cNvSpPr>
          <p:nvPr/>
        </p:nvSpPr>
        <p:spPr>
          <a:xfrm flipV="1">
            <a:off x="5594253" y="4584186"/>
            <a:ext cx="411480" cy="78918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BAA11E2-8F74-85D4-96FD-28E31B565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126" y="3367810"/>
            <a:ext cx="2392502" cy="2081403"/>
          </a:xfrm>
          <a:prstGeom prst="rect">
            <a:avLst/>
          </a:prstGeom>
        </p:spPr>
      </p:pic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EE346D9-E587-278E-28F0-C4D19D7464A1}"/>
              </a:ext>
            </a:extLst>
          </p:cNvPr>
          <p:cNvGraphicFramePr>
            <a:graphicFrameLocks noGrp="1"/>
          </p:cNvGraphicFramePr>
          <p:nvPr/>
        </p:nvGraphicFramePr>
        <p:xfrm>
          <a:off x="3439804" y="2286387"/>
          <a:ext cx="1163955" cy="186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1개월</a:t>
                      </a:r>
                      <a:endParaRPr lang="ko-KR" altLang="en-US" sz="600" b="0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C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3개월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Table 3">
            <a:extLst>
              <a:ext uri="{FF2B5EF4-FFF2-40B4-BE49-F238E27FC236}">
                <a16:creationId xmlns:a16="http://schemas.microsoft.com/office/drawing/2014/main" id="{4033156B-3DB8-DC86-52CD-519649F86ED3}"/>
              </a:ext>
            </a:extLst>
          </p:cNvPr>
          <p:cNvGraphicFramePr>
            <a:graphicFrameLocks noGrp="1"/>
          </p:cNvGraphicFramePr>
          <p:nvPr/>
        </p:nvGraphicFramePr>
        <p:xfrm>
          <a:off x="1667376" y="2988365"/>
          <a:ext cx="2955290" cy="278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Rect 0">
            <a:extLst>
              <a:ext uri="{FF2B5EF4-FFF2-40B4-BE49-F238E27FC236}">
                <a16:creationId xmlns:a16="http://schemas.microsoft.com/office/drawing/2014/main" id="{7AE56A86-01AB-58CF-B002-8B894EDBA721}"/>
              </a:ext>
            </a:extLst>
          </p:cNvPr>
          <p:cNvSpPr txBox="1">
            <a:spLocks/>
          </p:cNvSpPr>
          <p:nvPr/>
        </p:nvSpPr>
        <p:spPr>
          <a:xfrm>
            <a:off x="1869306" y="3088060"/>
            <a:ext cx="2917825" cy="431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항목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		</a:t>
            </a:r>
            <a:r>
              <a:rPr 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</a:t>
            </a: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금액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Rect 0">
            <a:extLst>
              <a:ext uri="{FF2B5EF4-FFF2-40B4-BE49-F238E27FC236}">
                <a16:creationId xmlns:a16="http://schemas.microsoft.com/office/drawing/2014/main" id="{26E1F383-1AAD-ECD2-A5D7-543F96D9714B}"/>
              </a:ext>
            </a:extLst>
          </p:cNvPr>
          <p:cNvSpPr txBox="1">
            <a:spLocks/>
          </p:cNvSpPr>
          <p:nvPr/>
        </p:nvSpPr>
        <p:spPr>
          <a:xfrm>
            <a:off x="1819141" y="3571295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매출액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	  913,000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6C4D9EE8-B142-59E2-DF6E-959FB9DAF363}"/>
              </a:ext>
            </a:extLst>
          </p:cNvPr>
          <p:cNvSpPr txBox="1">
            <a:spLocks/>
          </p:cNvSpPr>
          <p:nvPr/>
        </p:nvSpPr>
        <p:spPr>
          <a:xfrm>
            <a:off x="2169657" y="262365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Rect 0">
            <a:extLst>
              <a:ext uri="{FF2B5EF4-FFF2-40B4-BE49-F238E27FC236}">
                <a16:creationId xmlns:a16="http://schemas.microsoft.com/office/drawing/2014/main" id="{13FF3B07-092E-D0AD-65FB-B1DE622AD2E0}"/>
              </a:ext>
            </a:extLst>
          </p:cNvPr>
          <p:cNvSpPr txBox="1">
            <a:spLocks/>
          </p:cNvSpPr>
          <p:nvPr/>
        </p:nvSpPr>
        <p:spPr>
          <a:xfrm>
            <a:off x="3788272" y="262238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5" name="Rect 0">
            <a:extLst>
              <a:ext uri="{FF2B5EF4-FFF2-40B4-BE49-F238E27FC236}">
                <a16:creationId xmlns:a16="http://schemas.microsoft.com/office/drawing/2014/main" id="{ED13ADE2-26DE-769E-7DB7-70D3ABB59BBD}"/>
              </a:ext>
            </a:extLst>
          </p:cNvPr>
          <p:cNvSpPr txBox="1">
            <a:spLocks/>
          </p:cNvSpPr>
          <p:nvPr/>
        </p:nvSpPr>
        <p:spPr>
          <a:xfrm>
            <a:off x="1819141" y="4026383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매입가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	- 420,000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4EF5B8-6985-A88B-7FF1-2029315208A9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421E0EB-58F7-6AD5-703A-FFC2DA9C441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ED361FF-DAD4-6915-6140-927493A581E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70968CD8-DAC6-190A-2B6A-F279EC3E279F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EDEC410-E703-64A3-B6B0-6B21DC1C8AB4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C1E6AEBD-E914-8881-59FE-5527C3DBE8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6" name="직사각형 35">
                        <a:extLst>
                          <a:ext uri="{FF2B5EF4-FFF2-40B4-BE49-F238E27FC236}">
                            <a16:creationId xmlns:a16="http://schemas.microsoft.com/office/drawing/2014/main" id="{E9784121-4C13-9597-6F9A-3700F2CA3E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A3B2CE5B-5959-7E0E-D947-EC8DC3088C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38" name="직사각형 37">
                          <a:extLst>
                            <a:ext uri="{FF2B5EF4-FFF2-40B4-BE49-F238E27FC236}">
                              <a16:creationId xmlns:a16="http://schemas.microsoft.com/office/drawing/2014/main" id="{747FAB2E-86A6-C530-D55A-46BCF65FC5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0" name="그림 39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FDF81AB-77E5-BDC7-CE5D-39C634E221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그림 47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CB3D6D2-707B-1CB8-85E0-8DD89C26B3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그림 48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3C6FF25-DA51-0E51-1E8B-23A4785FD1F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4" name="그림 33">
                      <a:extLst>
                        <a:ext uri="{FF2B5EF4-FFF2-40B4-BE49-F238E27FC236}">
                          <a16:creationId xmlns:a16="http://schemas.microsoft.com/office/drawing/2014/main" id="{A920667A-0830-20CA-21BB-EA47F3255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1" name="Rect 0">
                    <a:extLst>
                      <a:ext uri="{FF2B5EF4-FFF2-40B4-BE49-F238E27FC236}">
                        <a16:creationId xmlns:a16="http://schemas.microsoft.com/office/drawing/2014/main" id="{B1ED68D4-690F-9E24-3FEB-E92003A1401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508379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일일 매출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매출액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 </a:t>
                    </a:r>
                    <a:r>
                      <a:rPr lang="ko-KR" altLang="en-US" sz="800" dirty="0" err="1">
                        <a:latin typeface="맑은 고딕" charset="0"/>
                        <a:ea typeface="맑은 고딕" charset="0"/>
                      </a:rPr>
                      <a:t>총이익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영업 이익 분석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437CC1C-0754-E0B1-6BF6-43EBE8FC9E03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D9513FE4-BD2C-E8D7-A91F-BEC470DA44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7D93204B-F7F3-20C1-A272-58696F1ABC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83AF7D82-E16E-7ECE-76D2-F4EFDD3F113F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Rect 0">
            <a:extLst>
              <a:ext uri="{FF2B5EF4-FFF2-40B4-BE49-F238E27FC236}">
                <a16:creationId xmlns:a16="http://schemas.microsoft.com/office/drawing/2014/main" id="{6A78F35E-9CBB-373B-4E89-6E15E9C709B7}"/>
              </a:ext>
            </a:extLst>
          </p:cNvPr>
          <p:cNvSpPr txBox="1">
            <a:spLocks/>
          </p:cNvSpPr>
          <p:nvPr/>
        </p:nvSpPr>
        <p:spPr>
          <a:xfrm>
            <a:off x="1825253" y="4555222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인건비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	- 120,000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2E9DF421-34D1-4B6E-4208-47FC2204D0D3}"/>
              </a:ext>
            </a:extLst>
          </p:cNvPr>
          <p:cNvSpPr txBox="1">
            <a:spLocks/>
          </p:cNvSpPr>
          <p:nvPr/>
        </p:nvSpPr>
        <p:spPr>
          <a:xfrm>
            <a:off x="1819140" y="5104812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공과금 및 월세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- 400,000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05821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32C286AC-A05F-7A4F-54F1-27BD8399A9CA}"/>
              </a:ext>
            </a:extLst>
          </p:cNvPr>
          <p:cNvSpPr>
            <a:spLocks/>
          </p:cNvSpPr>
          <p:nvPr/>
        </p:nvSpPr>
        <p:spPr>
          <a:xfrm>
            <a:off x="1550785" y="2004438"/>
            <a:ext cx="6678815" cy="461899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375916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매출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매입 분석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영업 이익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단위기간 별 매입가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인건비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/>
                        <a:t>공과금 및 월세 등을 제외한 매출 총이익을 확인할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179213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단위기간 별 매입가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인건비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공과금 및 월세 등을 제외한 매출 총이익을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단위기간 별 매입가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인건비</a:t>
                      </a:r>
                      <a:r>
                        <a:rPr lang="en-US" altLang="ko-KR" sz="900" b="0" dirty="0"/>
                        <a:t>, </a:t>
                      </a:r>
                      <a:r>
                        <a:rPr lang="ko-KR" altLang="en-US" sz="900" b="0" dirty="0"/>
                        <a:t>공과금 및 월세 등을</a:t>
                      </a:r>
                      <a:endParaRPr lang="en-US" altLang="ko-KR" sz="900" b="0" dirty="0"/>
                    </a:p>
                    <a:p>
                      <a:pPr algn="ctr" latinLnBrk="1"/>
                      <a:r>
                        <a:rPr lang="ko-KR" altLang="en-US" sz="900" b="0" dirty="0"/>
                        <a:t>제외한 매출 총이익을 확인할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6" name="Table 3">
            <a:extLst>
              <a:ext uri="{FF2B5EF4-FFF2-40B4-BE49-F238E27FC236}">
                <a16:creationId xmlns:a16="http://schemas.microsoft.com/office/drawing/2014/main" id="{EA14F2A6-B51C-FD45-5CF5-08969369EAF1}"/>
              </a:ext>
            </a:extLst>
          </p:cNvPr>
          <p:cNvGraphicFramePr>
            <a:graphicFrameLocks noGrp="1"/>
          </p:cNvGraphicFramePr>
          <p:nvPr/>
        </p:nvGraphicFramePr>
        <p:xfrm>
          <a:off x="1667376" y="2988365"/>
          <a:ext cx="2955290" cy="278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285E351E-73A9-FE23-8F6D-E34152503423}"/>
              </a:ext>
            </a:extLst>
          </p:cNvPr>
          <p:cNvSpPr txBox="1">
            <a:spLocks/>
          </p:cNvSpPr>
          <p:nvPr/>
        </p:nvSpPr>
        <p:spPr>
          <a:xfrm>
            <a:off x="1869306" y="3088060"/>
            <a:ext cx="2917825" cy="431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항목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		</a:t>
            </a:r>
            <a:r>
              <a:rPr 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   </a:t>
            </a: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금액</a:t>
            </a: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7A11EFFD-B32C-547B-8BA7-CDA12CD422E1}"/>
              </a:ext>
            </a:extLst>
          </p:cNvPr>
          <p:cNvSpPr txBox="1">
            <a:spLocks/>
          </p:cNvSpPr>
          <p:nvPr/>
        </p:nvSpPr>
        <p:spPr>
          <a:xfrm>
            <a:off x="1819141" y="3571295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매출액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	  2,034,000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id="{4426EFC3-34A1-A882-93F1-3462984572EF}"/>
              </a:ext>
            </a:extLst>
          </p:cNvPr>
          <p:cNvSpPr txBox="1">
            <a:spLocks/>
          </p:cNvSpPr>
          <p:nvPr/>
        </p:nvSpPr>
        <p:spPr>
          <a:xfrm>
            <a:off x="2688806" y="2609573"/>
            <a:ext cx="912429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9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~ 11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0F4DE321-A57E-61E9-B2A2-8124046A12FA}"/>
              </a:ext>
            </a:extLst>
          </p:cNvPr>
          <p:cNvSpPr txBox="1">
            <a:spLocks/>
          </p:cNvSpPr>
          <p:nvPr/>
        </p:nvSpPr>
        <p:spPr>
          <a:xfrm>
            <a:off x="2169657" y="262365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CD6869E4-91AE-8B8E-CDEF-B042CD889899}"/>
              </a:ext>
            </a:extLst>
          </p:cNvPr>
          <p:cNvSpPr txBox="1">
            <a:spLocks/>
          </p:cNvSpPr>
          <p:nvPr/>
        </p:nvSpPr>
        <p:spPr>
          <a:xfrm>
            <a:off x="3788272" y="262238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A5281527-B369-C102-06D3-4B3A88981578}"/>
              </a:ext>
            </a:extLst>
          </p:cNvPr>
          <p:cNvSpPr txBox="1">
            <a:spLocks/>
          </p:cNvSpPr>
          <p:nvPr/>
        </p:nvSpPr>
        <p:spPr>
          <a:xfrm>
            <a:off x="3195186" y="5965880"/>
            <a:ext cx="13919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합계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97A14CCA-3CD5-A91E-3606-ABC406EBBBCF}"/>
              </a:ext>
            </a:extLst>
          </p:cNvPr>
          <p:cNvSpPr txBox="1">
            <a:spLocks/>
          </p:cNvSpPr>
          <p:nvPr/>
        </p:nvSpPr>
        <p:spPr>
          <a:xfrm>
            <a:off x="3696201" y="5964610"/>
            <a:ext cx="10617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- 26,000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\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87D28C6D-C1AE-2E6C-FD74-37BA764C51E3}"/>
              </a:ext>
            </a:extLst>
          </p:cNvPr>
          <p:cNvSpPr txBox="1">
            <a:spLocks/>
          </p:cNvSpPr>
          <p:nvPr/>
        </p:nvSpPr>
        <p:spPr>
          <a:xfrm>
            <a:off x="5895230" y="2648005"/>
            <a:ext cx="1262380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별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매출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그래프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Rect 0">
            <a:extLst>
              <a:ext uri="{FF2B5EF4-FFF2-40B4-BE49-F238E27FC236}">
                <a16:creationId xmlns:a16="http://schemas.microsoft.com/office/drawing/2014/main" id="{CABEE3A7-FB46-E80E-7DF5-04B8C37D3F69}"/>
              </a:ext>
            </a:extLst>
          </p:cNvPr>
          <p:cNvSpPr txBox="1">
            <a:spLocks/>
          </p:cNvSpPr>
          <p:nvPr/>
        </p:nvSpPr>
        <p:spPr>
          <a:xfrm>
            <a:off x="1819141" y="4026383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매입가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	 - 500,000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FC46E9-5DE8-C51B-1E16-A99514F39080}"/>
              </a:ext>
            </a:extLst>
          </p:cNvPr>
          <p:cNvSpPr/>
          <p:nvPr/>
        </p:nvSpPr>
        <p:spPr>
          <a:xfrm>
            <a:off x="5790006" y="4848361"/>
            <a:ext cx="334569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2A8788-BECE-F649-8AEE-C62FD3E00C15}"/>
              </a:ext>
            </a:extLst>
          </p:cNvPr>
          <p:cNvSpPr/>
          <p:nvPr/>
        </p:nvSpPr>
        <p:spPr>
          <a:xfrm>
            <a:off x="6124575" y="464894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25F347-7E7A-0CD1-B6B8-EED7C3E34EAC}"/>
              </a:ext>
            </a:extLst>
          </p:cNvPr>
          <p:cNvSpPr/>
          <p:nvPr/>
        </p:nvSpPr>
        <p:spPr>
          <a:xfrm>
            <a:off x="6294799" y="444952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811A82-1A13-E145-EDDB-296EE0F7C058}"/>
              </a:ext>
            </a:extLst>
          </p:cNvPr>
          <p:cNvSpPr/>
          <p:nvPr/>
        </p:nvSpPr>
        <p:spPr>
          <a:xfrm>
            <a:off x="6535574" y="3250614"/>
            <a:ext cx="41142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3164FC-FB60-5F57-17B0-62F901B7D2D7}"/>
              </a:ext>
            </a:extLst>
          </p:cNvPr>
          <p:cNvSpPr/>
          <p:nvPr/>
        </p:nvSpPr>
        <p:spPr>
          <a:xfrm>
            <a:off x="7297000" y="4606455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1273BDB4-EA5B-7E03-37C4-A8AC3C4653D3}"/>
              </a:ext>
            </a:extLst>
          </p:cNvPr>
          <p:cNvSpPr txBox="1">
            <a:spLocks/>
          </p:cNvSpPr>
          <p:nvPr/>
        </p:nvSpPr>
        <p:spPr>
          <a:xfrm>
            <a:off x="5866309" y="5557473"/>
            <a:ext cx="2306955" cy="231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3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~5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~8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   9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~11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63C3C8FA-D7B5-C639-DF79-DC9616259359}"/>
              </a:ext>
            </a:extLst>
          </p:cNvPr>
          <p:cNvGraphicFramePr>
            <a:graphicFrameLocks noGrp="1"/>
          </p:cNvGraphicFramePr>
          <p:nvPr/>
        </p:nvGraphicFramePr>
        <p:xfrm>
          <a:off x="3389178" y="2292639"/>
          <a:ext cx="1163955" cy="186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3개월</a:t>
                      </a:r>
                      <a:endParaRPr lang="ko-KR" altLang="en-US" sz="6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C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Rect 0">
            <a:extLst>
              <a:ext uri="{FF2B5EF4-FFF2-40B4-BE49-F238E27FC236}">
                <a16:creationId xmlns:a16="http://schemas.microsoft.com/office/drawing/2014/main" id="{A45C5B59-6BD4-7373-257D-6E338C88821F}"/>
              </a:ext>
            </a:extLst>
          </p:cNvPr>
          <p:cNvSpPr>
            <a:spLocks/>
          </p:cNvSpPr>
          <p:nvPr/>
        </p:nvSpPr>
        <p:spPr>
          <a:xfrm flipV="1">
            <a:off x="6475909" y="297632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D4418A2C-35FE-BE31-7B94-0DBFA77BB6E7}"/>
              </a:ext>
            </a:extLst>
          </p:cNvPr>
          <p:cNvSpPr>
            <a:spLocks/>
          </p:cNvSpPr>
          <p:nvPr/>
        </p:nvSpPr>
        <p:spPr>
          <a:xfrm flipV="1">
            <a:off x="5714295" y="4320014"/>
            <a:ext cx="550517" cy="295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FE2B9BAE-8F6D-8EE9-1E49-DC073C1F9643}"/>
              </a:ext>
            </a:extLst>
          </p:cNvPr>
          <p:cNvSpPr>
            <a:spLocks/>
          </p:cNvSpPr>
          <p:nvPr/>
        </p:nvSpPr>
        <p:spPr>
          <a:xfrm flipV="1">
            <a:off x="7195364" y="441015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id="{F590EB27-E36C-46A5-F0E8-5907980D0F5C}"/>
              </a:ext>
            </a:extLst>
          </p:cNvPr>
          <p:cNvSpPr>
            <a:spLocks/>
          </p:cNvSpPr>
          <p:nvPr/>
        </p:nvSpPr>
        <p:spPr>
          <a:xfrm flipV="1">
            <a:off x="6235244" y="4441274"/>
            <a:ext cx="224790" cy="889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Rect 0">
            <a:extLst>
              <a:ext uri="{FF2B5EF4-FFF2-40B4-BE49-F238E27FC236}">
                <a16:creationId xmlns:a16="http://schemas.microsoft.com/office/drawing/2014/main" id="{539B7152-A219-C162-20A0-E5F0AE7AFE4A}"/>
              </a:ext>
            </a:extLst>
          </p:cNvPr>
          <p:cNvSpPr>
            <a:spLocks/>
          </p:cNvSpPr>
          <p:nvPr/>
        </p:nvSpPr>
        <p:spPr>
          <a:xfrm flipV="1">
            <a:off x="5594253" y="4584186"/>
            <a:ext cx="411480" cy="78918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967ACB94-A08E-E20E-B8CD-D11C0CF8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03" y="3385255"/>
            <a:ext cx="1980521" cy="21285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508379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>
                        <a:latin typeface="맑은 고딕" charset="0"/>
                        <a:ea typeface="맑은 고딕" charset="0"/>
                      </a:rPr>
                      <a:t>매입 분석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일일 매출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매출액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 </a:t>
                    </a:r>
                    <a:r>
                      <a:rPr lang="ko-KR" altLang="en-US" sz="800" dirty="0" err="1">
                        <a:latin typeface="맑은 고딕" charset="0"/>
                        <a:ea typeface="맑은 고딕" charset="0"/>
                      </a:rPr>
                      <a:t>총이익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영업 이익 분석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Rect 0">
            <a:extLst>
              <a:ext uri="{FF2B5EF4-FFF2-40B4-BE49-F238E27FC236}">
                <a16:creationId xmlns:a16="http://schemas.microsoft.com/office/drawing/2014/main" id="{470CAD95-6154-0612-1C6C-630FC7065A46}"/>
              </a:ext>
            </a:extLst>
          </p:cNvPr>
          <p:cNvSpPr txBox="1">
            <a:spLocks/>
          </p:cNvSpPr>
          <p:nvPr/>
        </p:nvSpPr>
        <p:spPr>
          <a:xfrm>
            <a:off x="1825253" y="4555222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인건비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	 - 360,000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03445094-DECA-FB98-D14C-2218605F6B8A}"/>
              </a:ext>
            </a:extLst>
          </p:cNvPr>
          <p:cNvSpPr txBox="1">
            <a:spLocks/>
          </p:cNvSpPr>
          <p:nvPr/>
        </p:nvSpPr>
        <p:spPr>
          <a:xfrm>
            <a:off x="1819140" y="5104812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공과금 및 월세                 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- 1,200,000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5328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32C286AC-A05F-7A4F-54F1-27BD8399A9CA}"/>
              </a:ext>
            </a:extLst>
          </p:cNvPr>
          <p:cNvSpPr>
            <a:spLocks/>
          </p:cNvSpPr>
          <p:nvPr/>
        </p:nvSpPr>
        <p:spPr>
          <a:xfrm>
            <a:off x="1550785" y="2004438"/>
            <a:ext cx="6678815" cy="461899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72979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매출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매입 분석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매입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단위기간 별 가맹점의 매입을 확인할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617943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단위기간 별 가맹점의 매입을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단위기간 별 가맹점의 매입을 확인할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" name="Rect 0">
            <a:extLst>
              <a:ext uri="{FF2B5EF4-FFF2-40B4-BE49-F238E27FC236}">
                <a16:creationId xmlns:a16="http://schemas.microsoft.com/office/drawing/2014/main" id="{4426EFC3-34A1-A882-93F1-3462984572EF}"/>
              </a:ext>
            </a:extLst>
          </p:cNvPr>
          <p:cNvSpPr txBox="1">
            <a:spLocks/>
          </p:cNvSpPr>
          <p:nvPr/>
        </p:nvSpPr>
        <p:spPr>
          <a:xfrm>
            <a:off x="2896777" y="2609573"/>
            <a:ext cx="489236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11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0F4DE321-A57E-61E9-B2A2-8124046A12FA}"/>
              </a:ext>
            </a:extLst>
          </p:cNvPr>
          <p:cNvSpPr txBox="1">
            <a:spLocks/>
          </p:cNvSpPr>
          <p:nvPr/>
        </p:nvSpPr>
        <p:spPr>
          <a:xfrm>
            <a:off x="2169657" y="262365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CD6869E4-91AE-8B8E-CDEF-B042CD889899}"/>
              </a:ext>
            </a:extLst>
          </p:cNvPr>
          <p:cNvSpPr txBox="1">
            <a:spLocks/>
          </p:cNvSpPr>
          <p:nvPr/>
        </p:nvSpPr>
        <p:spPr>
          <a:xfrm>
            <a:off x="3788272" y="262238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A5281527-B369-C102-06D3-4B3A88981578}"/>
              </a:ext>
            </a:extLst>
          </p:cNvPr>
          <p:cNvSpPr txBox="1">
            <a:spLocks/>
          </p:cNvSpPr>
          <p:nvPr/>
        </p:nvSpPr>
        <p:spPr>
          <a:xfrm>
            <a:off x="3195186" y="5965880"/>
            <a:ext cx="13919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합계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97A14CCA-3CD5-A91E-3606-ABC406EBBBCF}"/>
              </a:ext>
            </a:extLst>
          </p:cNvPr>
          <p:cNvSpPr txBox="1">
            <a:spLocks/>
          </p:cNvSpPr>
          <p:nvPr/>
        </p:nvSpPr>
        <p:spPr>
          <a:xfrm>
            <a:off x="3696201" y="5964610"/>
            <a:ext cx="10617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600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,000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\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87D28C6D-C1AE-2E6C-FD74-37BA764C51E3}"/>
              </a:ext>
            </a:extLst>
          </p:cNvPr>
          <p:cNvSpPr txBox="1">
            <a:spLocks/>
          </p:cNvSpPr>
          <p:nvPr/>
        </p:nvSpPr>
        <p:spPr>
          <a:xfrm>
            <a:off x="5895230" y="2648005"/>
            <a:ext cx="1262380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별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매출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그래프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FC46E9-5DE8-C51B-1E16-A99514F39080}"/>
              </a:ext>
            </a:extLst>
          </p:cNvPr>
          <p:cNvSpPr/>
          <p:nvPr/>
        </p:nvSpPr>
        <p:spPr>
          <a:xfrm>
            <a:off x="5790006" y="4848361"/>
            <a:ext cx="334569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2A8788-BECE-F649-8AEE-C62FD3E00C15}"/>
              </a:ext>
            </a:extLst>
          </p:cNvPr>
          <p:cNvSpPr/>
          <p:nvPr/>
        </p:nvSpPr>
        <p:spPr>
          <a:xfrm>
            <a:off x="6124575" y="464894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25F347-7E7A-0CD1-B6B8-EED7C3E34EAC}"/>
              </a:ext>
            </a:extLst>
          </p:cNvPr>
          <p:cNvSpPr/>
          <p:nvPr/>
        </p:nvSpPr>
        <p:spPr>
          <a:xfrm>
            <a:off x="6294799" y="444952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811A82-1A13-E145-EDDB-296EE0F7C058}"/>
              </a:ext>
            </a:extLst>
          </p:cNvPr>
          <p:cNvSpPr/>
          <p:nvPr/>
        </p:nvSpPr>
        <p:spPr>
          <a:xfrm>
            <a:off x="6535574" y="3250614"/>
            <a:ext cx="41142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3164FC-FB60-5F57-17B0-62F901B7D2D7}"/>
              </a:ext>
            </a:extLst>
          </p:cNvPr>
          <p:cNvSpPr/>
          <p:nvPr/>
        </p:nvSpPr>
        <p:spPr>
          <a:xfrm>
            <a:off x="7297000" y="4606455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1273BDB4-EA5B-7E03-37C4-A8AC3C4653D3}"/>
              </a:ext>
            </a:extLst>
          </p:cNvPr>
          <p:cNvSpPr txBox="1">
            <a:spLocks/>
          </p:cNvSpPr>
          <p:nvPr/>
        </p:nvSpPr>
        <p:spPr>
          <a:xfrm>
            <a:off x="5630899" y="5508953"/>
            <a:ext cx="2306955" cy="231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2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3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4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5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7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8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9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A45C5B59-6BD4-7373-257D-6E338C88821F}"/>
              </a:ext>
            </a:extLst>
          </p:cNvPr>
          <p:cNvSpPr>
            <a:spLocks/>
          </p:cNvSpPr>
          <p:nvPr/>
        </p:nvSpPr>
        <p:spPr>
          <a:xfrm flipV="1">
            <a:off x="6475909" y="297632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D4418A2C-35FE-BE31-7B94-0DBFA77BB6E7}"/>
              </a:ext>
            </a:extLst>
          </p:cNvPr>
          <p:cNvSpPr>
            <a:spLocks/>
          </p:cNvSpPr>
          <p:nvPr/>
        </p:nvSpPr>
        <p:spPr>
          <a:xfrm flipV="1">
            <a:off x="5714295" y="4320014"/>
            <a:ext cx="550517" cy="295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FE2B9BAE-8F6D-8EE9-1E49-DC073C1F9643}"/>
              </a:ext>
            </a:extLst>
          </p:cNvPr>
          <p:cNvSpPr>
            <a:spLocks/>
          </p:cNvSpPr>
          <p:nvPr/>
        </p:nvSpPr>
        <p:spPr>
          <a:xfrm flipV="1">
            <a:off x="7195364" y="441015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id="{F590EB27-E36C-46A5-F0E8-5907980D0F5C}"/>
              </a:ext>
            </a:extLst>
          </p:cNvPr>
          <p:cNvSpPr>
            <a:spLocks/>
          </p:cNvSpPr>
          <p:nvPr/>
        </p:nvSpPr>
        <p:spPr>
          <a:xfrm flipV="1">
            <a:off x="6235244" y="4441274"/>
            <a:ext cx="224790" cy="889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Rect 0">
            <a:extLst>
              <a:ext uri="{FF2B5EF4-FFF2-40B4-BE49-F238E27FC236}">
                <a16:creationId xmlns:a16="http://schemas.microsoft.com/office/drawing/2014/main" id="{539B7152-A219-C162-20A0-E5F0AE7AFE4A}"/>
              </a:ext>
            </a:extLst>
          </p:cNvPr>
          <p:cNvSpPr>
            <a:spLocks/>
          </p:cNvSpPr>
          <p:nvPr/>
        </p:nvSpPr>
        <p:spPr>
          <a:xfrm flipV="1">
            <a:off x="5594253" y="4584186"/>
            <a:ext cx="411480" cy="78918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BAA11E2-8F74-85D4-96FD-28E31B565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126" y="3367810"/>
            <a:ext cx="2392502" cy="2081403"/>
          </a:xfrm>
          <a:prstGeom prst="rect">
            <a:avLst/>
          </a:prstGeom>
        </p:spPr>
      </p:pic>
      <p:graphicFrame>
        <p:nvGraphicFramePr>
          <p:cNvPr id="24" name="Table 3">
            <a:extLst>
              <a:ext uri="{FF2B5EF4-FFF2-40B4-BE49-F238E27FC236}">
                <a16:creationId xmlns:a16="http://schemas.microsoft.com/office/drawing/2014/main" id="{1EE346D9-E587-278E-28F0-C4D19D7464A1}"/>
              </a:ext>
            </a:extLst>
          </p:cNvPr>
          <p:cNvGraphicFramePr>
            <a:graphicFrameLocks noGrp="1"/>
          </p:cNvGraphicFramePr>
          <p:nvPr/>
        </p:nvGraphicFramePr>
        <p:xfrm>
          <a:off x="3439804" y="2286387"/>
          <a:ext cx="1163955" cy="186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lt1"/>
                          </a:solidFill>
                          <a:latin typeface="맑은 고딕" charset="0"/>
                          <a:ea typeface="맑은 고딕" charset="0"/>
                        </a:rPr>
                        <a:t>1개월</a:t>
                      </a:r>
                      <a:endParaRPr lang="ko-KR" altLang="en-US" sz="600" b="0" i="0" kern="1200" dirty="0">
                        <a:solidFill>
                          <a:schemeClr val="lt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C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3개월</a:t>
                      </a:r>
                      <a:endParaRPr lang="ko-KR" altLang="en-US" sz="600" b="0" i="0" kern="12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3" name="Table 3">
            <a:extLst>
              <a:ext uri="{FF2B5EF4-FFF2-40B4-BE49-F238E27FC236}">
                <a16:creationId xmlns:a16="http://schemas.microsoft.com/office/drawing/2014/main" id="{4033156B-3DB8-DC86-52CD-519649F86ED3}"/>
              </a:ext>
            </a:extLst>
          </p:cNvPr>
          <p:cNvGraphicFramePr>
            <a:graphicFrameLocks noGrp="1"/>
          </p:cNvGraphicFramePr>
          <p:nvPr/>
        </p:nvGraphicFramePr>
        <p:xfrm>
          <a:off x="1667376" y="2988365"/>
          <a:ext cx="2955290" cy="278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4" name="Rect 0">
            <a:extLst>
              <a:ext uri="{FF2B5EF4-FFF2-40B4-BE49-F238E27FC236}">
                <a16:creationId xmlns:a16="http://schemas.microsoft.com/office/drawing/2014/main" id="{7AE56A86-01AB-58CF-B002-8B894EDBA721}"/>
              </a:ext>
            </a:extLst>
          </p:cNvPr>
          <p:cNvSpPr txBox="1">
            <a:spLocks/>
          </p:cNvSpPr>
          <p:nvPr/>
        </p:nvSpPr>
        <p:spPr>
          <a:xfrm>
            <a:off x="1869306" y="3088060"/>
            <a:ext cx="2917825" cy="431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항목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	</a:t>
            </a: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매입수량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	총 </a:t>
            </a: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매입</a:t>
            </a:r>
            <a:r>
              <a:rPr sz="11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금액</a:t>
            </a:r>
            <a:endParaRPr lang="ko-KR" altLang="en-US" sz="11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5" name="Rect 0">
            <a:extLst>
              <a:ext uri="{FF2B5EF4-FFF2-40B4-BE49-F238E27FC236}">
                <a16:creationId xmlns:a16="http://schemas.microsoft.com/office/drawing/2014/main" id="{26E1F383-1AAD-ECD2-A5D7-543F96D9714B}"/>
              </a:ext>
            </a:extLst>
          </p:cNvPr>
          <p:cNvSpPr txBox="1">
            <a:spLocks/>
          </p:cNvSpPr>
          <p:nvPr/>
        </p:nvSpPr>
        <p:spPr>
          <a:xfrm>
            <a:off x="1819141" y="3571295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설탕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(100g) 	     10	   200,000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Rect 0">
            <a:extLst>
              <a:ext uri="{FF2B5EF4-FFF2-40B4-BE49-F238E27FC236}">
                <a16:creationId xmlns:a16="http://schemas.microsoft.com/office/drawing/2014/main" id="{6C4D9EE8-B142-59E2-DF6E-959FB9DAF363}"/>
              </a:ext>
            </a:extLst>
          </p:cNvPr>
          <p:cNvSpPr txBox="1">
            <a:spLocks/>
          </p:cNvSpPr>
          <p:nvPr/>
        </p:nvSpPr>
        <p:spPr>
          <a:xfrm>
            <a:off x="2169657" y="262365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3" name="Rect 0">
            <a:extLst>
              <a:ext uri="{FF2B5EF4-FFF2-40B4-BE49-F238E27FC236}">
                <a16:creationId xmlns:a16="http://schemas.microsoft.com/office/drawing/2014/main" id="{13FF3B07-092E-D0AD-65FB-B1DE622AD2E0}"/>
              </a:ext>
            </a:extLst>
          </p:cNvPr>
          <p:cNvSpPr txBox="1">
            <a:spLocks/>
          </p:cNvSpPr>
          <p:nvPr/>
        </p:nvSpPr>
        <p:spPr>
          <a:xfrm>
            <a:off x="3788272" y="262238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4EF5B8-6985-A88B-7FF1-2029315208A9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421E0EB-58F7-6AD5-703A-FFC2DA9C4416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1ED361FF-DAD4-6915-6140-927493A581E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70968CD8-DAC6-190A-2B6A-F279EC3E279F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30" name="그룹 29">
                    <a:extLst>
                      <a:ext uri="{FF2B5EF4-FFF2-40B4-BE49-F238E27FC236}">
                        <a16:creationId xmlns:a16="http://schemas.microsoft.com/office/drawing/2014/main" id="{DEDEC410-E703-64A3-B6B0-6B21DC1C8AB4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2" name="그룹 31">
                      <a:extLst>
                        <a:ext uri="{FF2B5EF4-FFF2-40B4-BE49-F238E27FC236}">
                          <a16:creationId xmlns:a16="http://schemas.microsoft.com/office/drawing/2014/main" id="{C1E6AEBD-E914-8881-59FE-5527C3DBE82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6" name="직사각형 35">
                        <a:extLst>
                          <a:ext uri="{FF2B5EF4-FFF2-40B4-BE49-F238E27FC236}">
                            <a16:creationId xmlns:a16="http://schemas.microsoft.com/office/drawing/2014/main" id="{E9784121-4C13-9597-6F9A-3700F2CA3E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37" name="그룹 36">
                        <a:extLst>
                          <a:ext uri="{FF2B5EF4-FFF2-40B4-BE49-F238E27FC236}">
                            <a16:creationId xmlns:a16="http://schemas.microsoft.com/office/drawing/2014/main" id="{A3B2CE5B-5959-7E0E-D947-EC8DC3088C4C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38" name="직사각형 37">
                          <a:extLst>
                            <a:ext uri="{FF2B5EF4-FFF2-40B4-BE49-F238E27FC236}">
                              <a16:creationId xmlns:a16="http://schemas.microsoft.com/office/drawing/2014/main" id="{747FAB2E-86A6-C530-D55A-46BCF65FC5A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0" name="그림 39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CFDF81AB-77E5-BDC7-CE5D-39C634E2218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8" name="그림 47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5CB3D6D2-707B-1CB8-85E0-8DD89C26B364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49" name="그림 48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83C6FF25-DA51-0E51-1E8B-23A4785FD1F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4" name="그림 33">
                      <a:extLst>
                        <a:ext uri="{FF2B5EF4-FFF2-40B4-BE49-F238E27FC236}">
                          <a16:creationId xmlns:a16="http://schemas.microsoft.com/office/drawing/2014/main" id="{A920667A-0830-20CA-21BB-EA47F32559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1" name="Rect 0">
                    <a:extLst>
                      <a:ext uri="{FF2B5EF4-FFF2-40B4-BE49-F238E27FC236}">
                        <a16:creationId xmlns:a16="http://schemas.microsoft.com/office/drawing/2014/main" id="{B1ED68D4-690F-9E24-3FEB-E92003A1401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508379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일일 매출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매출액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 </a:t>
                    </a:r>
                    <a:r>
                      <a:rPr lang="ko-KR" altLang="en-US" sz="800" dirty="0" err="1">
                        <a:latin typeface="맑은 고딕" charset="0"/>
                        <a:ea typeface="맑은 고딕" charset="0"/>
                      </a:rPr>
                      <a:t>총이익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영업 이익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437CC1C-0754-E0B1-6BF6-43EBE8FC9E03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D9513FE4-BD2C-E8D7-A91F-BEC470DA44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7" name="Rect 0">
                <a:extLst>
                  <a:ext uri="{FF2B5EF4-FFF2-40B4-BE49-F238E27FC236}">
                    <a16:creationId xmlns:a16="http://schemas.microsoft.com/office/drawing/2014/main" id="{7D93204B-F7F3-20C1-A272-58696F1ABC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3" name="Rect 0">
              <a:extLst>
                <a:ext uri="{FF2B5EF4-FFF2-40B4-BE49-F238E27FC236}">
                  <a16:creationId xmlns:a16="http://schemas.microsoft.com/office/drawing/2014/main" id="{83AF7D82-E16E-7ECE-76D2-F4EFDD3F113F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Rect 0">
            <a:extLst>
              <a:ext uri="{FF2B5EF4-FFF2-40B4-BE49-F238E27FC236}">
                <a16:creationId xmlns:a16="http://schemas.microsoft.com/office/drawing/2014/main" id="{8EEA128F-171D-C48E-5D38-9B6025F3A171}"/>
              </a:ext>
            </a:extLst>
          </p:cNvPr>
          <p:cNvSpPr txBox="1">
            <a:spLocks/>
          </p:cNvSpPr>
          <p:nvPr/>
        </p:nvSpPr>
        <p:spPr>
          <a:xfrm>
            <a:off x="1819141" y="4000187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커피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 	     40	   400,000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60871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>
            <a:extLst>
              <a:ext uri="{FF2B5EF4-FFF2-40B4-BE49-F238E27FC236}">
                <a16:creationId xmlns:a16="http://schemas.microsoft.com/office/drawing/2014/main" id="{D2308CB7-58E8-FD54-FA91-06DA44F63E5D}"/>
              </a:ext>
            </a:extLst>
          </p:cNvPr>
          <p:cNvSpPr>
            <a:spLocks/>
          </p:cNvSpPr>
          <p:nvPr/>
        </p:nvSpPr>
        <p:spPr>
          <a:xfrm>
            <a:off x="114861" y="1474635"/>
            <a:ext cx="8285403" cy="5292724"/>
          </a:xfrm>
          <a:prstGeom prst="rect">
            <a:avLst/>
          </a:prstGeom>
          <a:solidFill>
            <a:srgbClr val="E7E6E6"/>
          </a:solidFill>
          <a:ln w="12700" cap="flat" cmpd="sng">
            <a:solidFill>
              <a:srgbClr val="FFFFF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 dirty="0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7" name="Rect 0">
            <a:extLst>
              <a:ext uri="{FF2B5EF4-FFF2-40B4-BE49-F238E27FC236}">
                <a16:creationId xmlns:a16="http://schemas.microsoft.com/office/drawing/2014/main" id="{32C286AC-A05F-7A4F-54F1-27BD8399A9CA}"/>
              </a:ext>
            </a:extLst>
          </p:cNvPr>
          <p:cNvSpPr>
            <a:spLocks/>
          </p:cNvSpPr>
          <p:nvPr/>
        </p:nvSpPr>
        <p:spPr>
          <a:xfrm>
            <a:off x="1550785" y="2004438"/>
            <a:ext cx="6678815" cy="4618999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4558398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매출</a:t>
                      </a:r>
                      <a:r>
                        <a:rPr lang="en-US" altLang="ko-KR" sz="1100" b="1" dirty="0"/>
                        <a:t>/</a:t>
                      </a:r>
                      <a:r>
                        <a:rPr lang="ko-KR" altLang="en-US" sz="1100" b="1" dirty="0"/>
                        <a:t>매입 분석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매입 분석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단위기간 별 가맹점의 매입을 확인할 수 있다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158949"/>
              </p:ext>
            </p:extLst>
          </p:nvPr>
        </p:nvGraphicFramePr>
        <p:xfrm>
          <a:off x="8512044" y="142242"/>
          <a:ext cx="3679954" cy="47726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단위기간 별 가맹점의 매입을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단위기간 별 가맹점의 매입을 확인할 수 있다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36" name="Table 3">
            <a:extLst>
              <a:ext uri="{FF2B5EF4-FFF2-40B4-BE49-F238E27FC236}">
                <a16:creationId xmlns:a16="http://schemas.microsoft.com/office/drawing/2014/main" id="{EA14F2A6-B51C-FD45-5CF5-08969369EAF1}"/>
              </a:ext>
            </a:extLst>
          </p:cNvPr>
          <p:cNvGraphicFramePr>
            <a:graphicFrameLocks noGrp="1"/>
          </p:cNvGraphicFramePr>
          <p:nvPr/>
        </p:nvGraphicFramePr>
        <p:xfrm>
          <a:off x="1667376" y="2988365"/>
          <a:ext cx="2955290" cy="27870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54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39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1" i="0" kern="120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33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665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300"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latinLnBrk="1">
                        <a:buFontTx/>
                        <a:buNone/>
                      </a:pPr>
                      <a:endParaRPr lang="ko-KR" altLang="en-US" sz="1800" b="0" i="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>
                    <a:lnL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TlToBr>
                    <a:lnBlToTr w="0" cap="flat" cmpd="sng" algn="ctr">
                      <a:noFill/>
                      <a:prstDash/>
                      <a:round/>
                      <a:headEnd type="none" w="med" len="med"/>
                      <a:tailEnd type="none" w="med" len="me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" name="Rect 0">
            <a:extLst>
              <a:ext uri="{FF2B5EF4-FFF2-40B4-BE49-F238E27FC236}">
                <a16:creationId xmlns:a16="http://schemas.microsoft.com/office/drawing/2014/main" id="{285E351E-73A9-FE23-8F6D-E34152503423}"/>
              </a:ext>
            </a:extLst>
          </p:cNvPr>
          <p:cNvSpPr txBox="1">
            <a:spLocks/>
          </p:cNvSpPr>
          <p:nvPr/>
        </p:nvSpPr>
        <p:spPr>
          <a:xfrm>
            <a:off x="1869306" y="3088060"/>
            <a:ext cx="2917825" cy="431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항목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	</a:t>
            </a: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매입수량</a:t>
            </a:r>
            <a:r>
              <a:rPr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	총 </a:t>
            </a:r>
            <a:r>
              <a:rPr lang="ko-KR" altLang="en-US" sz="1100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매입</a:t>
            </a:r>
            <a:r>
              <a:rPr sz="1100" dirty="0" err="1">
                <a:solidFill>
                  <a:srgbClr val="313A46"/>
                </a:solidFill>
                <a:latin typeface="맑은 고딕" charset="0"/>
                <a:ea typeface="맑은 고딕" charset="0"/>
              </a:rPr>
              <a:t>금액</a:t>
            </a:r>
            <a:endParaRPr lang="ko-KR" altLang="en-US" sz="11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1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Rect 0">
            <a:extLst>
              <a:ext uri="{FF2B5EF4-FFF2-40B4-BE49-F238E27FC236}">
                <a16:creationId xmlns:a16="http://schemas.microsoft.com/office/drawing/2014/main" id="{7A11EFFD-B32C-547B-8BA7-CDA12CD422E1}"/>
              </a:ext>
            </a:extLst>
          </p:cNvPr>
          <p:cNvSpPr txBox="1">
            <a:spLocks/>
          </p:cNvSpPr>
          <p:nvPr/>
        </p:nvSpPr>
        <p:spPr>
          <a:xfrm>
            <a:off x="1819141" y="3571295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설탕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(100g)	     30	    600,000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2" name="Rect 0">
            <a:extLst>
              <a:ext uri="{FF2B5EF4-FFF2-40B4-BE49-F238E27FC236}">
                <a16:creationId xmlns:a16="http://schemas.microsoft.com/office/drawing/2014/main" id="{4426EFC3-34A1-A882-93F1-3462984572EF}"/>
              </a:ext>
            </a:extLst>
          </p:cNvPr>
          <p:cNvSpPr txBox="1">
            <a:spLocks/>
          </p:cNvSpPr>
          <p:nvPr/>
        </p:nvSpPr>
        <p:spPr>
          <a:xfrm>
            <a:off x="2688806" y="2609573"/>
            <a:ext cx="912429" cy="261610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9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 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~ 11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sp>
        <p:nvSpPr>
          <p:cNvPr id="43" name="Rect 0">
            <a:extLst>
              <a:ext uri="{FF2B5EF4-FFF2-40B4-BE49-F238E27FC236}">
                <a16:creationId xmlns:a16="http://schemas.microsoft.com/office/drawing/2014/main" id="{0F4DE321-A57E-61E9-B2A2-8124046A12FA}"/>
              </a:ext>
            </a:extLst>
          </p:cNvPr>
          <p:cNvSpPr txBox="1">
            <a:spLocks/>
          </p:cNvSpPr>
          <p:nvPr/>
        </p:nvSpPr>
        <p:spPr>
          <a:xfrm>
            <a:off x="2169657" y="262365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◀</a:t>
            </a:r>
            <a:endParaRPr lang="ko-KR" altLang="en-US" sz="1100" b="1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4" name="Rect 0">
            <a:extLst>
              <a:ext uri="{FF2B5EF4-FFF2-40B4-BE49-F238E27FC236}">
                <a16:creationId xmlns:a16="http://schemas.microsoft.com/office/drawing/2014/main" id="{CD6869E4-91AE-8B8E-CDEF-B042CD889899}"/>
              </a:ext>
            </a:extLst>
          </p:cNvPr>
          <p:cNvSpPr txBox="1">
            <a:spLocks/>
          </p:cNvSpPr>
          <p:nvPr/>
        </p:nvSpPr>
        <p:spPr>
          <a:xfrm>
            <a:off x="3788272" y="2622381"/>
            <a:ext cx="325755" cy="263525"/>
          </a:xfrm>
          <a:prstGeom prst="rect">
            <a:avLst/>
          </a:prstGeom>
          <a:noFill/>
        </p:spPr>
        <p:txBody>
          <a:bodyPr vert="horz" wrap="non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▶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5" name="Rect 0">
            <a:extLst>
              <a:ext uri="{FF2B5EF4-FFF2-40B4-BE49-F238E27FC236}">
                <a16:creationId xmlns:a16="http://schemas.microsoft.com/office/drawing/2014/main" id="{A5281527-B369-C102-06D3-4B3A88981578}"/>
              </a:ext>
            </a:extLst>
          </p:cNvPr>
          <p:cNvSpPr txBox="1">
            <a:spLocks/>
          </p:cNvSpPr>
          <p:nvPr/>
        </p:nvSpPr>
        <p:spPr>
          <a:xfrm>
            <a:off x="3195186" y="5965880"/>
            <a:ext cx="13919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313A46"/>
                </a:solidFill>
                <a:latin typeface="맑은 고딕" charset="0"/>
                <a:ea typeface="맑은 고딕" charset="0"/>
              </a:rPr>
              <a:t> 합계</a:t>
            </a:r>
            <a:endParaRPr lang="ko-KR" altLang="en-US" sz="120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6" name="Rect 0">
            <a:extLst>
              <a:ext uri="{FF2B5EF4-FFF2-40B4-BE49-F238E27FC236}">
                <a16:creationId xmlns:a16="http://schemas.microsoft.com/office/drawing/2014/main" id="{97A14CCA-3CD5-A91E-3606-ABC406EBBBCF}"/>
              </a:ext>
            </a:extLst>
          </p:cNvPr>
          <p:cNvSpPr txBox="1">
            <a:spLocks/>
          </p:cNvSpPr>
          <p:nvPr/>
        </p:nvSpPr>
        <p:spPr>
          <a:xfrm>
            <a:off x="3696201" y="5964610"/>
            <a:ext cx="1061720" cy="2787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2,200</a:t>
            </a:r>
            <a:r>
              <a:rPr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,000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\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2" name="Rect 0">
            <a:extLst>
              <a:ext uri="{FF2B5EF4-FFF2-40B4-BE49-F238E27FC236}">
                <a16:creationId xmlns:a16="http://schemas.microsoft.com/office/drawing/2014/main" id="{87D28C6D-C1AE-2E6C-FD74-37BA764C51E3}"/>
              </a:ext>
            </a:extLst>
          </p:cNvPr>
          <p:cNvSpPr txBox="1">
            <a:spLocks/>
          </p:cNvSpPr>
          <p:nvPr/>
        </p:nvSpPr>
        <p:spPr>
          <a:xfrm>
            <a:off x="5895230" y="2648005"/>
            <a:ext cx="1262380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별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매출</a:t>
            </a:r>
            <a:r>
              <a:rPr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 </a:t>
            </a:r>
            <a:r>
              <a:rPr sz="11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그래프</a:t>
            </a:r>
            <a:endParaRPr lang="ko-KR" altLang="en-US" sz="11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Rect 0">
            <a:extLst>
              <a:ext uri="{FF2B5EF4-FFF2-40B4-BE49-F238E27FC236}">
                <a16:creationId xmlns:a16="http://schemas.microsoft.com/office/drawing/2014/main" id="{CABEE3A7-FB46-E80E-7DF5-04B8C37D3F69}"/>
              </a:ext>
            </a:extLst>
          </p:cNvPr>
          <p:cNvSpPr txBox="1">
            <a:spLocks/>
          </p:cNvSpPr>
          <p:nvPr/>
        </p:nvSpPr>
        <p:spPr>
          <a:xfrm>
            <a:off x="1819141" y="4026383"/>
            <a:ext cx="2715895" cy="2616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커피</a:t>
            </a:r>
            <a:r>
              <a:rPr lang="en-US" altLang="ko-KR" sz="1100" dirty="0">
                <a:solidFill>
                  <a:schemeClr val="bg1">
                    <a:lumMod val="65000"/>
                  </a:schemeClr>
                </a:solidFill>
                <a:latin typeface="맑은 고딕" charset="0"/>
                <a:ea typeface="맑은 고딕" charset="0"/>
              </a:rPr>
              <a:t>	     160	  1,600,000</a:t>
            </a:r>
            <a:endParaRPr lang="ko-KR" altLang="en-US" sz="1100" dirty="0">
              <a:solidFill>
                <a:schemeClr val="bg1">
                  <a:lumMod val="6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1FC46E9-5DE8-C51B-1E16-A99514F39080}"/>
              </a:ext>
            </a:extLst>
          </p:cNvPr>
          <p:cNvSpPr/>
          <p:nvPr/>
        </p:nvSpPr>
        <p:spPr>
          <a:xfrm>
            <a:off x="5790006" y="4848361"/>
            <a:ext cx="334569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5E2A8788-BECE-F649-8AEE-C62FD3E00C15}"/>
              </a:ext>
            </a:extLst>
          </p:cNvPr>
          <p:cNvSpPr/>
          <p:nvPr/>
        </p:nvSpPr>
        <p:spPr>
          <a:xfrm>
            <a:off x="6124575" y="464894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725F347-7E7A-0CD1-B6B8-EED7C3E34EAC}"/>
              </a:ext>
            </a:extLst>
          </p:cNvPr>
          <p:cNvSpPr/>
          <p:nvPr/>
        </p:nvSpPr>
        <p:spPr>
          <a:xfrm>
            <a:off x="6294799" y="4449521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13811A82-1A13-E145-EDDB-296EE0F7C058}"/>
              </a:ext>
            </a:extLst>
          </p:cNvPr>
          <p:cNvSpPr/>
          <p:nvPr/>
        </p:nvSpPr>
        <p:spPr>
          <a:xfrm>
            <a:off x="6535574" y="3250614"/>
            <a:ext cx="41142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A3164FC-FB60-5F57-17B0-62F901B7D2D7}"/>
              </a:ext>
            </a:extLst>
          </p:cNvPr>
          <p:cNvSpPr/>
          <p:nvPr/>
        </p:nvSpPr>
        <p:spPr>
          <a:xfrm>
            <a:off x="7297000" y="4606455"/>
            <a:ext cx="262667" cy="1389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1273BDB4-EA5B-7E03-37C4-A8AC3C4653D3}"/>
              </a:ext>
            </a:extLst>
          </p:cNvPr>
          <p:cNvSpPr txBox="1">
            <a:spLocks/>
          </p:cNvSpPr>
          <p:nvPr/>
        </p:nvSpPr>
        <p:spPr>
          <a:xfrm>
            <a:off x="5866309" y="5557473"/>
            <a:ext cx="2306955" cy="23177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3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~5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6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~8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     9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~11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charset="0"/>
                <a:ea typeface="맑은 고딕" charset="0"/>
              </a:rPr>
              <a:t>월</a:t>
            </a:r>
          </a:p>
        </p:txBody>
      </p:sp>
      <p:graphicFrame>
        <p:nvGraphicFramePr>
          <p:cNvPr id="23" name="Table 3">
            <a:extLst>
              <a:ext uri="{FF2B5EF4-FFF2-40B4-BE49-F238E27FC236}">
                <a16:creationId xmlns:a16="http://schemas.microsoft.com/office/drawing/2014/main" id="{63C3C8FA-D7B5-C639-DF79-DC9616259359}"/>
              </a:ext>
            </a:extLst>
          </p:cNvPr>
          <p:cNvGraphicFramePr>
            <a:graphicFrameLocks noGrp="1"/>
          </p:cNvGraphicFramePr>
          <p:nvPr/>
        </p:nvGraphicFramePr>
        <p:xfrm>
          <a:off x="3389178" y="2292639"/>
          <a:ext cx="1163955" cy="186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79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6055"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1개월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bg1"/>
                          </a:solidFill>
                          <a:latin typeface="맑은 고딕" charset="0"/>
                          <a:ea typeface="맑은 고딕" charset="0"/>
                        </a:rPr>
                        <a:t>3개월</a:t>
                      </a:r>
                      <a:endParaRPr lang="ko-KR" altLang="en-US" sz="600" b="0" i="0" kern="1200" dirty="0">
                        <a:solidFill>
                          <a:schemeClr val="bg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7CF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0" hangingPunct="1">
                        <a:buFontTx/>
                        <a:buNone/>
                      </a:pPr>
                      <a:r>
                        <a:rPr sz="6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6개월</a:t>
                      </a:r>
                      <a:endParaRPr lang="ko-KR" altLang="en-US" sz="6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90170" marR="90170" marT="46990" marB="46990">
                    <a:lnL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7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3" name="Rect 0">
            <a:extLst>
              <a:ext uri="{FF2B5EF4-FFF2-40B4-BE49-F238E27FC236}">
                <a16:creationId xmlns:a16="http://schemas.microsoft.com/office/drawing/2014/main" id="{A45C5B59-6BD4-7373-257D-6E338C88821F}"/>
              </a:ext>
            </a:extLst>
          </p:cNvPr>
          <p:cNvSpPr>
            <a:spLocks/>
          </p:cNvSpPr>
          <p:nvPr/>
        </p:nvSpPr>
        <p:spPr>
          <a:xfrm flipV="1">
            <a:off x="6475909" y="297632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D4418A2C-35FE-BE31-7B94-0DBFA77BB6E7}"/>
              </a:ext>
            </a:extLst>
          </p:cNvPr>
          <p:cNvSpPr>
            <a:spLocks/>
          </p:cNvSpPr>
          <p:nvPr/>
        </p:nvSpPr>
        <p:spPr>
          <a:xfrm flipV="1">
            <a:off x="5714295" y="4320014"/>
            <a:ext cx="550517" cy="295037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9" name="Rect 0">
            <a:extLst>
              <a:ext uri="{FF2B5EF4-FFF2-40B4-BE49-F238E27FC236}">
                <a16:creationId xmlns:a16="http://schemas.microsoft.com/office/drawing/2014/main" id="{FE2B9BAE-8F6D-8EE9-1E49-DC073C1F9643}"/>
              </a:ext>
            </a:extLst>
          </p:cNvPr>
          <p:cNvSpPr>
            <a:spLocks/>
          </p:cNvSpPr>
          <p:nvPr/>
        </p:nvSpPr>
        <p:spPr>
          <a:xfrm flipV="1">
            <a:off x="7195364" y="4410159"/>
            <a:ext cx="411480" cy="21145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1" name="Rect 0">
            <a:extLst>
              <a:ext uri="{FF2B5EF4-FFF2-40B4-BE49-F238E27FC236}">
                <a16:creationId xmlns:a16="http://schemas.microsoft.com/office/drawing/2014/main" id="{F590EB27-E36C-46A5-F0E8-5907980D0F5C}"/>
              </a:ext>
            </a:extLst>
          </p:cNvPr>
          <p:cNvSpPr>
            <a:spLocks/>
          </p:cNvSpPr>
          <p:nvPr/>
        </p:nvSpPr>
        <p:spPr>
          <a:xfrm flipV="1">
            <a:off x="6235244" y="4441274"/>
            <a:ext cx="224790" cy="88900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8" name="Rect 0">
            <a:extLst>
              <a:ext uri="{FF2B5EF4-FFF2-40B4-BE49-F238E27FC236}">
                <a16:creationId xmlns:a16="http://schemas.microsoft.com/office/drawing/2014/main" id="{539B7152-A219-C162-20A0-E5F0AE7AFE4A}"/>
              </a:ext>
            </a:extLst>
          </p:cNvPr>
          <p:cNvSpPr>
            <a:spLocks/>
          </p:cNvSpPr>
          <p:nvPr/>
        </p:nvSpPr>
        <p:spPr>
          <a:xfrm flipV="1">
            <a:off x="5594253" y="4584186"/>
            <a:ext cx="411480" cy="78918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967ACB94-A08E-E20E-B8CD-D11C0CF86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903" y="3385255"/>
            <a:ext cx="1980521" cy="212853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5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82348" cy="2785378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일일 매출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매출액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매출 </a:t>
                    </a:r>
                    <a:r>
                      <a:rPr lang="ko-KR" altLang="en-US" sz="800" dirty="0" err="1">
                        <a:latin typeface="맑은 고딕" charset="0"/>
                        <a:ea typeface="맑은 고딕" charset="0"/>
                      </a:rPr>
                      <a:t>총이익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영업 이익 분석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공문 수신함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43961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852549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공문 조회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공문 수신함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본사가 보내는 공문을 확인할 수 있는 수신함이다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567666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클릭하면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공문의 내용을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본사가 보내는 공문을 확인할 수 있는 수신함이다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308324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공문 조회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공문 수신함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Rect 0">
            <a:extLst>
              <a:ext uri="{FF2B5EF4-FFF2-40B4-BE49-F238E27FC236}">
                <a16:creationId xmlns:a16="http://schemas.microsoft.com/office/drawing/2014/main" id="{7F4ECFE8-456A-97BE-D883-00228190E4E7}"/>
              </a:ext>
            </a:extLst>
          </p:cNvPr>
          <p:cNvSpPr txBox="1">
            <a:spLocks/>
          </p:cNvSpPr>
          <p:nvPr/>
        </p:nvSpPr>
        <p:spPr>
          <a:xfrm>
            <a:off x="1598183" y="2645061"/>
            <a:ext cx="565785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Display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8A55C7A9-36F1-D772-E41A-A284B9BFD7D3}"/>
              </a:ext>
            </a:extLst>
          </p:cNvPr>
          <p:cNvGrpSpPr>
            <a:grpSpLocks/>
          </p:cNvGrpSpPr>
          <p:nvPr/>
        </p:nvGrpSpPr>
        <p:grpSpPr>
          <a:xfrm>
            <a:off x="2208418" y="2645061"/>
            <a:ext cx="1020445" cy="265430"/>
            <a:chOff x="3126740" y="2727325"/>
            <a:chExt cx="1020445" cy="265430"/>
          </a:xfrm>
        </p:grpSpPr>
        <p:sp>
          <p:nvSpPr>
            <p:cNvPr id="4" name="Rect 0">
              <a:extLst>
                <a:ext uri="{FF2B5EF4-FFF2-40B4-BE49-F238E27FC236}">
                  <a16:creationId xmlns:a16="http://schemas.microsoft.com/office/drawing/2014/main" id="{9F7098B6-3990-B153-365E-A891C0C34E0C}"/>
                </a:ext>
              </a:extLst>
            </p:cNvPr>
            <p:cNvSpPr>
              <a:spLocks/>
            </p:cNvSpPr>
            <p:nvPr/>
          </p:nvSpPr>
          <p:spPr>
            <a:xfrm>
              <a:off x="3126740" y="2727325"/>
              <a:ext cx="695325" cy="26543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CB6E02C2-BCF3-342D-E000-C0250B12BC9F}"/>
                </a:ext>
              </a:extLst>
            </p:cNvPr>
            <p:cNvSpPr txBox="1">
              <a:spLocks/>
            </p:cNvSpPr>
            <p:nvPr/>
          </p:nvSpPr>
          <p:spPr>
            <a:xfrm>
              <a:off x="3267710" y="2727960"/>
              <a:ext cx="879475" cy="2616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en-US" sz="1100" dirty="0">
                  <a:ln w="9525" cap="flat" cmpd="sng">
                    <a:noFill/>
                    <a:prstDash/>
                  </a:ln>
                  <a:latin typeface="맑은 고딕" charset="0"/>
                  <a:ea typeface="맑은 고딕" charset="0"/>
                </a:rPr>
                <a:t>6</a:t>
              </a:r>
              <a:r>
                <a:rPr sz="1100" b="0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b="0" i="0" strike="noStrike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∨</a:t>
              </a:r>
              <a:endParaRPr lang="ko-KR" altLang="en-US" sz="1100" b="0" i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Picture " descr="C:/Users/PC-19/AppData/Roaming/PolarisOffice/ETemp/13480_23508312/fImage157011973808.png">
            <a:extLst>
              <a:ext uri="{FF2B5EF4-FFF2-40B4-BE49-F238E27FC236}">
                <a16:creationId xmlns:a16="http://schemas.microsoft.com/office/drawing/2014/main" id="{AAB84176-73D4-A31C-4104-C5C2EEA406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5358" y="5793474"/>
            <a:ext cx="1553845" cy="35814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grpSp>
        <p:nvGrpSpPr>
          <p:cNvPr id="9" name="Group 5">
            <a:extLst>
              <a:ext uri="{FF2B5EF4-FFF2-40B4-BE49-F238E27FC236}">
                <a16:creationId xmlns:a16="http://schemas.microsoft.com/office/drawing/2014/main" id="{82722158-8671-1915-9BCF-D6E961CC7A9E}"/>
              </a:ext>
            </a:extLst>
          </p:cNvPr>
          <p:cNvGrpSpPr>
            <a:grpSpLocks/>
          </p:cNvGrpSpPr>
          <p:nvPr/>
        </p:nvGrpSpPr>
        <p:grpSpPr>
          <a:xfrm>
            <a:off x="6307785" y="2574576"/>
            <a:ext cx="1877060" cy="330835"/>
            <a:chOff x="7804150" y="2687955"/>
            <a:chExt cx="1877060" cy="330835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C26F631B-782A-0DA2-FA2D-CD522D94F375}"/>
                </a:ext>
              </a:extLst>
            </p:cNvPr>
            <p:cNvSpPr>
              <a:spLocks/>
            </p:cNvSpPr>
            <p:nvPr/>
          </p:nvSpPr>
          <p:spPr>
            <a:xfrm>
              <a:off x="7804150" y="2687955"/>
              <a:ext cx="1877060" cy="330835"/>
            </a:xfrm>
            <a:prstGeom prst="roundRect">
              <a:avLst>
                <a:gd name="adj" fmla="val 14126"/>
              </a:avLst>
            </a:prstGeom>
            <a:solidFill>
              <a:srgbClr val="E7E6E6"/>
            </a:solidFill>
            <a:ln w="0">
              <a:noFill/>
              <a:prstDash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1" name="Picture " descr="C:/Users/PC-19/AppData/Roaming/PolarisOffice/ETemp/13480_23508312/fImage931119821832.png">
              <a:extLst>
                <a:ext uri="{FF2B5EF4-FFF2-40B4-BE49-F238E27FC236}">
                  <a16:creationId xmlns:a16="http://schemas.microsoft.com/office/drawing/2014/main" id="{EB1236D5-F64A-749D-264F-4D830B56E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0195" y="2764790"/>
              <a:ext cx="176530" cy="17653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7632C9E0-290A-960B-BEB2-F3632975724A}"/>
                </a:ext>
              </a:extLst>
            </p:cNvPr>
            <p:cNvSpPr txBox="1">
              <a:spLocks/>
            </p:cNvSpPr>
            <p:nvPr/>
          </p:nvSpPr>
          <p:spPr>
            <a:xfrm>
              <a:off x="8194040" y="2720975"/>
              <a:ext cx="962660" cy="2463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>
                  <a:solidFill>
                    <a:srgbClr val="A6A6A6"/>
                  </a:solidFill>
                  <a:latin typeface="맑은 고딕" charset="0"/>
                  <a:ea typeface="맑은 고딕" charset="0"/>
                </a:rPr>
                <a:t>Search</a:t>
              </a:r>
              <a:endParaRPr lang="ko-KR" altLang="en-US" sz="1000" b="0" i="0" strike="noStrike" cap="none" dirty="0">
                <a:solidFill>
                  <a:srgbClr val="A6A6A6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E79E51-7F03-5314-C1BE-4AD327648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62785"/>
              </p:ext>
            </p:extLst>
          </p:nvPr>
        </p:nvGraphicFramePr>
        <p:xfrm>
          <a:off x="1571207" y="3069914"/>
          <a:ext cx="6718648" cy="2135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662">
                  <a:extLst>
                    <a:ext uri="{9D8B030D-6E8A-4147-A177-3AD203B41FA5}">
                      <a16:colId xmlns:a16="http://schemas.microsoft.com/office/drawing/2014/main" val="4161567209"/>
                    </a:ext>
                  </a:extLst>
                </a:gridCol>
                <a:gridCol w="3359324">
                  <a:extLst>
                    <a:ext uri="{9D8B030D-6E8A-4147-A177-3AD203B41FA5}">
                      <a16:colId xmlns:a16="http://schemas.microsoft.com/office/drawing/2014/main" val="3822373437"/>
                    </a:ext>
                  </a:extLst>
                </a:gridCol>
                <a:gridCol w="1679662">
                  <a:extLst>
                    <a:ext uri="{9D8B030D-6E8A-4147-A177-3AD203B41FA5}">
                      <a16:colId xmlns:a16="http://schemas.microsoft.com/office/drawing/2014/main" val="3085223259"/>
                    </a:ext>
                  </a:extLst>
                </a:gridCol>
              </a:tblGrid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수신일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441757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공문 </a:t>
                      </a:r>
                      <a:r>
                        <a:rPr lang="en-US" altLang="ko-KR" sz="1200" dirty="0"/>
                        <a:t>6&gt;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281081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공문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54165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공문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041316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공문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00974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공문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231018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공문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4227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12435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773652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공문 조회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공문 수신함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본사가 보내는 공문의 내용을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638555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통해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공문 수신함으로 이동할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본사가 보내는 공문의 내용을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308324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공문 조회 ∨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공문 수신함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</a:t>
                    </a: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37F8C53F-1C30-9723-A179-6E21EF6E42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344400"/>
              </p:ext>
            </p:extLst>
          </p:nvPr>
        </p:nvGraphicFramePr>
        <p:xfrm>
          <a:off x="1769163" y="2502837"/>
          <a:ext cx="6298723" cy="319261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6298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182"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kumimoji="0" sz="1800" b="1" i="0" strike="noStrike" kern="1200" cap="none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	</a:t>
                      </a:r>
                      <a:endParaRPr kumimoji="0" lang="ko-KR" altLang="en-US" sz="1800" b="1" i="0" strike="noStrike" kern="1200" cap="none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5720" marR="45720" marT="46355" marB="4635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433"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endParaRPr kumimoji="0" lang="ko-KR" altLang="en-US" sz="1800" b="0" i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5720" marR="45720" marT="46355" marB="4635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Rect 0">
            <a:extLst>
              <a:ext uri="{FF2B5EF4-FFF2-40B4-BE49-F238E27FC236}">
                <a16:creationId xmlns:a16="http://schemas.microsoft.com/office/drawing/2014/main" id="{8BF2EE4A-1430-7765-C328-F4A1D7787860}"/>
              </a:ext>
            </a:extLst>
          </p:cNvPr>
          <p:cNvSpPr txBox="1">
            <a:spLocks/>
          </p:cNvSpPr>
          <p:nvPr/>
        </p:nvSpPr>
        <p:spPr>
          <a:xfrm>
            <a:off x="4372474" y="2599172"/>
            <a:ext cx="844010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en-US" altLang="ko-KR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&lt;</a:t>
            </a:r>
            <a:r>
              <a: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공문 </a:t>
            </a:r>
            <a:r>
              <a:rPr lang="en-US" altLang="ko-KR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5&gt;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46BF8F59-35F9-3AA7-71B6-3F5882D0D7BD}"/>
              </a:ext>
            </a:extLst>
          </p:cNvPr>
          <p:cNvSpPr txBox="1">
            <a:spLocks/>
          </p:cNvSpPr>
          <p:nvPr/>
        </p:nvSpPr>
        <p:spPr>
          <a:xfrm>
            <a:off x="2139835" y="2599172"/>
            <a:ext cx="162620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id="{D7633377-71F3-817F-EB6D-9CA9C237B218}"/>
              </a:ext>
            </a:extLst>
          </p:cNvPr>
          <p:cNvSpPr txBox="1">
            <a:spLocks/>
          </p:cNvSpPr>
          <p:nvPr/>
        </p:nvSpPr>
        <p:spPr>
          <a:xfrm>
            <a:off x="6934721" y="2599172"/>
            <a:ext cx="954650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2023-</a:t>
            </a:r>
            <a:r>
              <a:rPr 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11</a:t>
            </a: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28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D8221AC0-2BF4-2328-1315-97C43E253818}"/>
              </a:ext>
            </a:extLst>
          </p:cNvPr>
          <p:cNvSpPr txBox="1">
            <a:spLocks/>
          </p:cNvSpPr>
          <p:nvPr/>
        </p:nvSpPr>
        <p:spPr>
          <a:xfrm>
            <a:off x="2000303" y="3363689"/>
            <a:ext cx="1974606" cy="1384995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공문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latinLnBrk="0" hangingPunct="0"/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공문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공문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8E0F75A7-B35D-7C7D-6ECA-02F491BC3A0C}"/>
              </a:ext>
            </a:extLst>
          </p:cNvPr>
          <p:cNvSpPr>
            <a:spLocks/>
          </p:cNvSpPr>
          <p:nvPr/>
        </p:nvSpPr>
        <p:spPr>
          <a:xfrm>
            <a:off x="1781682" y="5905265"/>
            <a:ext cx="695325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095CD967-DC60-017A-CE3B-603CCA85648A}"/>
              </a:ext>
            </a:extLst>
          </p:cNvPr>
          <p:cNvSpPr txBox="1">
            <a:spLocks/>
          </p:cNvSpPr>
          <p:nvPr/>
        </p:nvSpPr>
        <p:spPr>
          <a:xfrm>
            <a:off x="1938252" y="5907805"/>
            <a:ext cx="565785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4179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702431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게시판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공지사항을 확인할 수 있는 게시판이다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9491985"/>
              </p:ext>
            </p:extLst>
          </p:nvPr>
        </p:nvGraphicFramePr>
        <p:xfrm>
          <a:off x="8512044" y="142242"/>
          <a:ext cx="3679954" cy="48964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클릭하면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공지사항의 내용을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버튼을 통해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공지사항을 작성할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여러 항목을 선택하여</a:t>
                      </a:r>
                      <a:endParaRPr lang="en-US" altLang="ko-KR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삭제할 수 있다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공지사항을 확인할 수 있는 게시판이다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762295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공문 조회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 </a:t>
                    </a:r>
                    <a:r>
                      <a:rPr lang="ko-KR" altLang="en-US" sz="1000" dirty="0">
                        <a:latin typeface="맑은 고딕" charset="0"/>
                        <a:ea typeface="맑은 고딕" charset="0"/>
                      </a:rPr>
                      <a:t>∨</a:t>
                    </a:r>
                    <a:endParaRPr lang="en-US" altLang="ko-KR" sz="10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공지사항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자유게시판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Rect 0">
            <a:extLst>
              <a:ext uri="{FF2B5EF4-FFF2-40B4-BE49-F238E27FC236}">
                <a16:creationId xmlns:a16="http://schemas.microsoft.com/office/drawing/2014/main" id="{7F4ECFE8-456A-97BE-D883-00228190E4E7}"/>
              </a:ext>
            </a:extLst>
          </p:cNvPr>
          <p:cNvSpPr txBox="1">
            <a:spLocks/>
          </p:cNvSpPr>
          <p:nvPr/>
        </p:nvSpPr>
        <p:spPr>
          <a:xfrm>
            <a:off x="1598183" y="2645061"/>
            <a:ext cx="565785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Display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8A55C7A9-36F1-D772-E41A-A284B9BFD7D3}"/>
              </a:ext>
            </a:extLst>
          </p:cNvPr>
          <p:cNvGrpSpPr>
            <a:grpSpLocks/>
          </p:cNvGrpSpPr>
          <p:nvPr/>
        </p:nvGrpSpPr>
        <p:grpSpPr>
          <a:xfrm>
            <a:off x="2208418" y="2645061"/>
            <a:ext cx="1020445" cy="265430"/>
            <a:chOff x="3126740" y="2727325"/>
            <a:chExt cx="1020445" cy="265430"/>
          </a:xfrm>
        </p:grpSpPr>
        <p:sp>
          <p:nvSpPr>
            <p:cNvPr id="4" name="Rect 0">
              <a:extLst>
                <a:ext uri="{FF2B5EF4-FFF2-40B4-BE49-F238E27FC236}">
                  <a16:creationId xmlns:a16="http://schemas.microsoft.com/office/drawing/2014/main" id="{9F7098B6-3990-B153-365E-A891C0C34E0C}"/>
                </a:ext>
              </a:extLst>
            </p:cNvPr>
            <p:cNvSpPr>
              <a:spLocks/>
            </p:cNvSpPr>
            <p:nvPr/>
          </p:nvSpPr>
          <p:spPr>
            <a:xfrm>
              <a:off x="3126740" y="2727325"/>
              <a:ext cx="695325" cy="26543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CB6E02C2-BCF3-342D-E000-C0250B12BC9F}"/>
                </a:ext>
              </a:extLst>
            </p:cNvPr>
            <p:cNvSpPr txBox="1">
              <a:spLocks/>
            </p:cNvSpPr>
            <p:nvPr/>
          </p:nvSpPr>
          <p:spPr>
            <a:xfrm>
              <a:off x="3267710" y="2727960"/>
              <a:ext cx="879475" cy="2616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en-US" sz="1100" dirty="0">
                  <a:ln w="9525" cap="flat" cmpd="sng">
                    <a:noFill/>
                    <a:prstDash/>
                  </a:ln>
                  <a:latin typeface="맑은 고딕" charset="0"/>
                  <a:ea typeface="맑은 고딕" charset="0"/>
                </a:rPr>
                <a:t>6</a:t>
              </a:r>
              <a:r>
                <a:rPr sz="1100" b="0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b="0" i="0" strike="noStrike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∨</a:t>
              </a:r>
              <a:endParaRPr lang="ko-KR" altLang="en-US" sz="1100" b="0" i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Picture " descr="C:/Users/PC-19/AppData/Roaming/PolarisOffice/ETemp/13480_23508312/fImage157011973808.png">
            <a:extLst>
              <a:ext uri="{FF2B5EF4-FFF2-40B4-BE49-F238E27FC236}">
                <a16:creationId xmlns:a16="http://schemas.microsoft.com/office/drawing/2014/main" id="{AAB84176-73D4-A31C-4104-C5C2EEA406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5358" y="5904793"/>
            <a:ext cx="1553845" cy="35814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grpSp>
        <p:nvGrpSpPr>
          <p:cNvPr id="9" name="Group 5">
            <a:extLst>
              <a:ext uri="{FF2B5EF4-FFF2-40B4-BE49-F238E27FC236}">
                <a16:creationId xmlns:a16="http://schemas.microsoft.com/office/drawing/2014/main" id="{82722158-8671-1915-9BCF-D6E961CC7A9E}"/>
              </a:ext>
            </a:extLst>
          </p:cNvPr>
          <p:cNvGrpSpPr>
            <a:grpSpLocks/>
          </p:cNvGrpSpPr>
          <p:nvPr/>
        </p:nvGrpSpPr>
        <p:grpSpPr>
          <a:xfrm>
            <a:off x="6307785" y="2574576"/>
            <a:ext cx="1877060" cy="330835"/>
            <a:chOff x="7804150" y="2687955"/>
            <a:chExt cx="1877060" cy="330835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C26F631B-782A-0DA2-FA2D-CD522D94F375}"/>
                </a:ext>
              </a:extLst>
            </p:cNvPr>
            <p:cNvSpPr>
              <a:spLocks/>
            </p:cNvSpPr>
            <p:nvPr/>
          </p:nvSpPr>
          <p:spPr>
            <a:xfrm>
              <a:off x="7804150" y="2687955"/>
              <a:ext cx="1877060" cy="330835"/>
            </a:xfrm>
            <a:prstGeom prst="roundRect">
              <a:avLst>
                <a:gd name="adj" fmla="val 14126"/>
              </a:avLst>
            </a:prstGeom>
            <a:solidFill>
              <a:srgbClr val="E7E6E6"/>
            </a:solidFill>
            <a:ln w="0">
              <a:noFill/>
              <a:prstDash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1" name="Picture " descr="C:/Users/PC-19/AppData/Roaming/PolarisOffice/ETemp/13480_23508312/fImage931119821832.png">
              <a:extLst>
                <a:ext uri="{FF2B5EF4-FFF2-40B4-BE49-F238E27FC236}">
                  <a16:creationId xmlns:a16="http://schemas.microsoft.com/office/drawing/2014/main" id="{EB1236D5-F64A-749D-264F-4D830B56E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0195" y="2764790"/>
              <a:ext cx="176530" cy="17653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7632C9E0-290A-960B-BEB2-F3632975724A}"/>
                </a:ext>
              </a:extLst>
            </p:cNvPr>
            <p:cNvSpPr txBox="1">
              <a:spLocks/>
            </p:cNvSpPr>
            <p:nvPr/>
          </p:nvSpPr>
          <p:spPr>
            <a:xfrm>
              <a:off x="8194040" y="2720975"/>
              <a:ext cx="962660" cy="2463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>
                  <a:solidFill>
                    <a:srgbClr val="A6A6A6"/>
                  </a:solidFill>
                  <a:latin typeface="맑은 고딕" charset="0"/>
                  <a:ea typeface="맑은 고딕" charset="0"/>
                </a:rPr>
                <a:t>Search</a:t>
              </a:r>
              <a:endParaRPr lang="ko-KR" altLang="en-US" sz="1000" b="0" i="0" strike="noStrike" cap="none" dirty="0">
                <a:solidFill>
                  <a:srgbClr val="A6A6A6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64E79E51-7F03-5314-C1BE-4AD327648E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678478"/>
              </p:ext>
            </p:extLst>
          </p:nvPr>
        </p:nvGraphicFramePr>
        <p:xfrm>
          <a:off x="1571207" y="3069914"/>
          <a:ext cx="6718648" cy="21356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662">
                  <a:extLst>
                    <a:ext uri="{9D8B030D-6E8A-4147-A177-3AD203B41FA5}">
                      <a16:colId xmlns:a16="http://schemas.microsoft.com/office/drawing/2014/main" val="4161567209"/>
                    </a:ext>
                  </a:extLst>
                </a:gridCol>
                <a:gridCol w="3359324">
                  <a:extLst>
                    <a:ext uri="{9D8B030D-6E8A-4147-A177-3AD203B41FA5}">
                      <a16:colId xmlns:a16="http://schemas.microsoft.com/office/drawing/2014/main" val="3822373437"/>
                    </a:ext>
                  </a:extLst>
                </a:gridCol>
                <a:gridCol w="1679662">
                  <a:extLst>
                    <a:ext uri="{9D8B030D-6E8A-4147-A177-3AD203B41FA5}">
                      <a16:colId xmlns:a16="http://schemas.microsoft.com/office/drawing/2014/main" val="3085223259"/>
                    </a:ext>
                  </a:extLst>
                </a:gridCol>
              </a:tblGrid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  <a:endParaRPr lang="ko-KR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441757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공지사항 </a:t>
                      </a:r>
                      <a:r>
                        <a:rPr lang="en-US" altLang="ko-KR" sz="1200" dirty="0"/>
                        <a:t>6&gt;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2023-11-29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281081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공지사항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5&gt;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2023-11-28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54165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4&gt;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2023-11-27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8041316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3&gt;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2023-11-26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600974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2023-11-25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231018"/>
                  </a:ext>
                </a:extLst>
              </a:tr>
              <a:tr h="3050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&lt;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공지사항 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1&gt;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F0502020204030204"/>
                          <a:ea typeface="맑은 고딕" panose="020B0503020000020004" pitchFamily="50" charset="-127"/>
                          <a:cs typeface="+mn-cs"/>
                        </a:rPr>
                        <a:t>2023-11-24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F0502020204030204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422780"/>
                  </a:ext>
                </a:extLst>
              </a:tr>
            </a:tbl>
          </a:graphicData>
        </a:graphic>
      </p:graphicFrame>
      <p:grpSp>
        <p:nvGrpSpPr>
          <p:cNvPr id="15" name="Group 5">
            <a:extLst>
              <a:ext uri="{FF2B5EF4-FFF2-40B4-BE49-F238E27FC236}">
                <a16:creationId xmlns:a16="http://schemas.microsoft.com/office/drawing/2014/main" id="{D80C15FE-E332-F77F-502E-CF08E03C0CA4}"/>
              </a:ext>
            </a:extLst>
          </p:cNvPr>
          <p:cNvGrpSpPr>
            <a:grpSpLocks/>
          </p:cNvGrpSpPr>
          <p:nvPr/>
        </p:nvGrpSpPr>
        <p:grpSpPr>
          <a:xfrm>
            <a:off x="1715863" y="3480325"/>
            <a:ext cx="138237" cy="1335387"/>
            <a:chOff x="2676525" y="3431407"/>
            <a:chExt cx="137160" cy="1695086"/>
          </a:xfrm>
        </p:grpSpPr>
        <p:sp>
          <p:nvSpPr>
            <p:cNvPr id="16" name="Rect 0">
              <a:extLst>
                <a:ext uri="{FF2B5EF4-FFF2-40B4-BE49-F238E27FC236}">
                  <a16:creationId xmlns:a16="http://schemas.microsoft.com/office/drawing/2014/main" id="{7BC19C87-3E55-D989-E2FA-9D84DBF70845}"/>
                </a:ext>
              </a:extLst>
            </p:cNvPr>
            <p:cNvSpPr>
              <a:spLocks/>
            </p:cNvSpPr>
            <p:nvPr/>
          </p:nvSpPr>
          <p:spPr>
            <a:xfrm>
              <a:off x="2676525" y="3827625"/>
              <a:ext cx="137160" cy="151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Rect 0">
              <a:extLst>
                <a:ext uri="{FF2B5EF4-FFF2-40B4-BE49-F238E27FC236}">
                  <a16:creationId xmlns:a16="http://schemas.microsoft.com/office/drawing/2014/main" id="{261F0443-4A31-1132-E697-7D0AB57FF8CB}"/>
                </a:ext>
              </a:extLst>
            </p:cNvPr>
            <p:cNvSpPr>
              <a:spLocks/>
            </p:cNvSpPr>
            <p:nvPr/>
          </p:nvSpPr>
          <p:spPr>
            <a:xfrm>
              <a:off x="2676525" y="3431407"/>
              <a:ext cx="137160" cy="151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3" name="Rect 0">
              <a:extLst>
                <a:ext uri="{FF2B5EF4-FFF2-40B4-BE49-F238E27FC236}">
                  <a16:creationId xmlns:a16="http://schemas.microsoft.com/office/drawing/2014/main" id="{547D1F6F-7F3B-A247-0F5E-8CDEF3E98F3D}"/>
                </a:ext>
              </a:extLst>
            </p:cNvPr>
            <p:cNvSpPr>
              <a:spLocks/>
            </p:cNvSpPr>
            <p:nvPr/>
          </p:nvSpPr>
          <p:spPr>
            <a:xfrm>
              <a:off x="2676525" y="4604535"/>
              <a:ext cx="137160" cy="151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4" name="Rect 0">
              <a:extLst>
                <a:ext uri="{FF2B5EF4-FFF2-40B4-BE49-F238E27FC236}">
                  <a16:creationId xmlns:a16="http://schemas.microsoft.com/office/drawing/2014/main" id="{00831E41-3E0E-B4DC-7F02-39F796632691}"/>
                </a:ext>
              </a:extLst>
            </p:cNvPr>
            <p:cNvSpPr>
              <a:spLocks/>
            </p:cNvSpPr>
            <p:nvPr/>
          </p:nvSpPr>
          <p:spPr>
            <a:xfrm>
              <a:off x="2676525" y="4200659"/>
              <a:ext cx="137160" cy="151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56" name="Rect 0">
              <a:extLst>
                <a:ext uri="{FF2B5EF4-FFF2-40B4-BE49-F238E27FC236}">
                  <a16:creationId xmlns:a16="http://schemas.microsoft.com/office/drawing/2014/main" id="{52A4C498-37FE-8735-31F0-218D83381041}"/>
                </a:ext>
              </a:extLst>
            </p:cNvPr>
            <p:cNvSpPr>
              <a:spLocks/>
            </p:cNvSpPr>
            <p:nvPr/>
          </p:nvSpPr>
          <p:spPr>
            <a:xfrm>
              <a:off x="2676525" y="4975363"/>
              <a:ext cx="137160" cy="15113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62" name="Rect 0">
            <a:extLst>
              <a:ext uri="{FF2B5EF4-FFF2-40B4-BE49-F238E27FC236}">
                <a16:creationId xmlns:a16="http://schemas.microsoft.com/office/drawing/2014/main" id="{148B6504-190A-97F1-25D8-C97DA2D1403F}"/>
              </a:ext>
            </a:extLst>
          </p:cNvPr>
          <p:cNvSpPr>
            <a:spLocks/>
          </p:cNvSpPr>
          <p:nvPr/>
        </p:nvSpPr>
        <p:spPr>
          <a:xfrm>
            <a:off x="1715863" y="4999855"/>
            <a:ext cx="138237" cy="11906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87A96280-A01E-5BFB-92F7-880D5CC8E2DE}"/>
              </a:ext>
            </a:extLst>
          </p:cNvPr>
          <p:cNvSpPr>
            <a:spLocks/>
          </p:cNvSpPr>
          <p:nvPr/>
        </p:nvSpPr>
        <p:spPr>
          <a:xfrm>
            <a:off x="7485736" y="5379836"/>
            <a:ext cx="695325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id="{8D8D7EBE-F6BC-BF7B-D465-6964D138C31C}"/>
              </a:ext>
            </a:extLst>
          </p:cNvPr>
          <p:cNvSpPr txBox="1">
            <a:spLocks/>
          </p:cNvSpPr>
          <p:nvPr/>
        </p:nvSpPr>
        <p:spPr>
          <a:xfrm>
            <a:off x="7493356" y="5363326"/>
            <a:ext cx="712470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선택삭제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373FC2CB-C6A9-3C6C-B67E-63FC72852AA4}"/>
              </a:ext>
            </a:extLst>
          </p:cNvPr>
          <p:cNvSpPr>
            <a:spLocks/>
          </p:cNvSpPr>
          <p:nvPr/>
        </p:nvSpPr>
        <p:spPr>
          <a:xfrm>
            <a:off x="6924836" y="5385198"/>
            <a:ext cx="521970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51A38258-BD88-D0DA-9191-EE498E2EB362}"/>
              </a:ext>
            </a:extLst>
          </p:cNvPr>
          <p:cNvSpPr txBox="1">
            <a:spLocks/>
          </p:cNvSpPr>
          <p:nvPr/>
        </p:nvSpPr>
        <p:spPr>
          <a:xfrm>
            <a:off x="6932456" y="5368688"/>
            <a:ext cx="523240" cy="261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글쓰기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1305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242818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게시판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공지사항 내용을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883820"/>
              </p:ext>
            </p:extLst>
          </p:nvPr>
        </p:nvGraphicFramePr>
        <p:xfrm>
          <a:off x="8512044" y="14224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목록 버튼을 통해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목록으로 이동할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우측 하단의 수정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삭제 버튼을 통해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공지사항 수정 및 삭제가 가능하다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공지사항 내용을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623795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공문 조회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 </a:t>
                    </a:r>
                    <a:r>
                      <a:rPr lang="ko-KR" altLang="en-US" sz="1200" dirty="0">
                        <a:latin typeface="맑은 고딕" charset="0"/>
                        <a:ea typeface="맑은 고딕" charset="0"/>
                      </a:rPr>
                      <a:t>∨</a:t>
                    </a:r>
                    <a:endParaRPr lang="en-US" altLang="ko-KR" sz="12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공지사항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자유게시판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aphicFrame>
        <p:nvGraphicFramePr>
          <p:cNvPr id="13" name="Table 3">
            <a:extLst>
              <a:ext uri="{FF2B5EF4-FFF2-40B4-BE49-F238E27FC236}">
                <a16:creationId xmlns:a16="http://schemas.microsoft.com/office/drawing/2014/main" id="{37F8C53F-1C30-9723-A179-6E21EF6E42BA}"/>
              </a:ext>
            </a:extLst>
          </p:cNvPr>
          <p:cNvGraphicFramePr>
            <a:graphicFrameLocks noGrp="1"/>
          </p:cNvGraphicFramePr>
          <p:nvPr/>
        </p:nvGraphicFramePr>
        <p:xfrm>
          <a:off x="1769163" y="2502837"/>
          <a:ext cx="6298723" cy="3192615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62987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07182"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r>
                        <a:rPr kumimoji="0" sz="1800" b="1" i="0" strike="noStrike" kern="1200" cap="none" dirty="0">
                          <a:solidFill>
                            <a:srgbClr val="FFFFFF"/>
                          </a:solidFill>
                          <a:latin typeface="맑은 고딕" charset="0"/>
                          <a:ea typeface="맑은 고딕" charset="0"/>
                        </a:rPr>
                        <a:t>	</a:t>
                      </a:r>
                      <a:endParaRPr kumimoji="0" lang="ko-KR" altLang="en-US" sz="1800" b="1" i="0" strike="noStrike" kern="1200" cap="none" dirty="0">
                        <a:solidFill>
                          <a:srgbClr val="FFFFFF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5720" marR="45720" marT="46355" marB="4635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5433">
                <a:tc>
                  <a:txBody>
                    <a:bodyPr/>
                    <a:lstStyle/>
                    <a:p>
                      <a:pPr marL="0" indent="0" algn="l" latinLnBrk="0">
                        <a:buFontTx/>
                        <a:buNone/>
                      </a:pPr>
                      <a:endParaRPr kumimoji="0" lang="ko-KR" altLang="en-US" sz="1800" b="0" i="0" strike="noStrike" kern="1200" cap="none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45720" marR="45720" marT="46355" marB="46355">
                    <a:lnL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8" name="Rect 0">
            <a:extLst>
              <a:ext uri="{FF2B5EF4-FFF2-40B4-BE49-F238E27FC236}">
                <a16:creationId xmlns:a16="http://schemas.microsoft.com/office/drawing/2014/main" id="{8BF2EE4A-1430-7765-C328-F4A1D7787860}"/>
              </a:ext>
            </a:extLst>
          </p:cNvPr>
          <p:cNvSpPr txBox="1">
            <a:spLocks/>
          </p:cNvSpPr>
          <p:nvPr/>
        </p:nvSpPr>
        <p:spPr>
          <a:xfrm>
            <a:off x="4372473" y="2599172"/>
            <a:ext cx="1040001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en-US" altLang="ko-KR" sz="1100" b="0" i="0" strike="noStrike" cap="none">
                <a:solidFill>
                  <a:srgbClr val="313A46"/>
                </a:solidFill>
                <a:latin typeface="맑은 고딕" charset="0"/>
                <a:ea typeface="맑은 고딕" charset="0"/>
              </a:rPr>
              <a:t>&lt;</a:t>
            </a:r>
            <a:r>
              <a: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공지사항 </a:t>
            </a:r>
            <a:r>
              <a:rPr lang="en-US" altLang="ko-KR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5&gt;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46BF8F59-35F9-3AA7-71B6-3F5882D0D7BD}"/>
              </a:ext>
            </a:extLst>
          </p:cNvPr>
          <p:cNvSpPr txBox="1">
            <a:spLocks/>
          </p:cNvSpPr>
          <p:nvPr/>
        </p:nvSpPr>
        <p:spPr>
          <a:xfrm>
            <a:off x="2139835" y="2599172"/>
            <a:ext cx="162620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5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id="{D7633377-71F3-817F-EB6D-9CA9C237B218}"/>
              </a:ext>
            </a:extLst>
          </p:cNvPr>
          <p:cNvSpPr txBox="1">
            <a:spLocks/>
          </p:cNvSpPr>
          <p:nvPr/>
        </p:nvSpPr>
        <p:spPr>
          <a:xfrm>
            <a:off x="6934721" y="2599172"/>
            <a:ext cx="954650" cy="26161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2023-</a:t>
            </a:r>
            <a:r>
              <a:rPr 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11</a:t>
            </a: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-</a:t>
            </a:r>
            <a:r>
              <a:rPr 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28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Rect 0">
            <a:extLst>
              <a:ext uri="{FF2B5EF4-FFF2-40B4-BE49-F238E27FC236}">
                <a16:creationId xmlns:a16="http://schemas.microsoft.com/office/drawing/2014/main" id="{D8221AC0-2BF4-2328-1315-97C43E253818}"/>
              </a:ext>
            </a:extLst>
          </p:cNvPr>
          <p:cNvSpPr txBox="1">
            <a:spLocks/>
          </p:cNvSpPr>
          <p:nvPr/>
        </p:nvSpPr>
        <p:spPr>
          <a:xfrm>
            <a:off x="2000303" y="3363689"/>
            <a:ext cx="1974606" cy="1815882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공지사항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</a:p>
          <a:p>
            <a:pPr latinLnBrk="0" hangingPunct="0"/>
            <a:endParaRPr lang="en-US" altLang="ko-KR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공지사항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endParaRPr lang="en-US" altLang="ko-KR" sz="1400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공지사항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endParaRPr lang="en-US" altLang="ko-KR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latinLnBrk="0" hangingPunct="0"/>
            <a:r>
              <a:rPr lang="ko-KR" altLang="en-US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공지사항 내용입니다</a:t>
            </a:r>
            <a:r>
              <a:rPr lang="en-US" altLang="ko-KR" sz="14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0" hangingPunct="0">
              <a:buFontTx/>
              <a:buNone/>
            </a:pPr>
            <a:endParaRPr lang="ko-KR" altLang="en-US" sz="14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8E0F75A7-B35D-7C7D-6ECA-02F491BC3A0C}"/>
              </a:ext>
            </a:extLst>
          </p:cNvPr>
          <p:cNvSpPr>
            <a:spLocks/>
          </p:cNvSpPr>
          <p:nvPr/>
        </p:nvSpPr>
        <p:spPr>
          <a:xfrm>
            <a:off x="1781682" y="5905265"/>
            <a:ext cx="695325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6" name="Rect 0">
            <a:extLst>
              <a:ext uri="{FF2B5EF4-FFF2-40B4-BE49-F238E27FC236}">
                <a16:creationId xmlns:a16="http://schemas.microsoft.com/office/drawing/2014/main" id="{095CD967-DC60-017A-CE3B-603CCA85648A}"/>
              </a:ext>
            </a:extLst>
          </p:cNvPr>
          <p:cNvSpPr txBox="1">
            <a:spLocks/>
          </p:cNvSpPr>
          <p:nvPr/>
        </p:nvSpPr>
        <p:spPr>
          <a:xfrm>
            <a:off x="1938252" y="5907805"/>
            <a:ext cx="565785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목록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Rect 0">
            <a:extLst>
              <a:ext uri="{FF2B5EF4-FFF2-40B4-BE49-F238E27FC236}">
                <a16:creationId xmlns:a16="http://schemas.microsoft.com/office/drawing/2014/main" id="{2F256B9F-053E-232F-9BDA-47221F0A825E}"/>
              </a:ext>
            </a:extLst>
          </p:cNvPr>
          <p:cNvSpPr>
            <a:spLocks/>
          </p:cNvSpPr>
          <p:nvPr/>
        </p:nvSpPr>
        <p:spPr>
          <a:xfrm>
            <a:off x="7347797" y="5917683"/>
            <a:ext cx="473824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Rect 0">
            <a:extLst>
              <a:ext uri="{FF2B5EF4-FFF2-40B4-BE49-F238E27FC236}">
                <a16:creationId xmlns:a16="http://schemas.microsoft.com/office/drawing/2014/main" id="{33888A34-A8DC-9A43-4F39-836C2B2BECA9}"/>
              </a:ext>
            </a:extLst>
          </p:cNvPr>
          <p:cNvSpPr txBox="1">
            <a:spLocks/>
          </p:cNvSpPr>
          <p:nvPr/>
        </p:nvSpPr>
        <p:spPr>
          <a:xfrm>
            <a:off x="7355416" y="5901173"/>
            <a:ext cx="712470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rgbClr val="AFABAB"/>
                </a:solidFill>
                <a:latin typeface="맑은 고딕" charset="0"/>
                <a:ea typeface="맑은 고딕" charset="0"/>
              </a:rPr>
              <a:t>삭제</a:t>
            </a:r>
          </a:p>
        </p:txBody>
      </p:sp>
      <p:sp>
        <p:nvSpPr>
          <p:cNvPr id="4" name="Rect 0">
            <a:extLst>
              <a:ext uri="{FF2B5EF4-FFF2-40B4-BE49-F238E27FC236}">
                <a16:creationId xmlns:a16="http://schemas.microsoft.com/office/drawing/2014/main" id="{3B8111EF-A26F-330D-CF99-07902796800E}"/>
              </a:ext>
            </a:extLst>
          </p:cNvPr>
          <p:cNvSpPr>
            <a:spLocks/>
          </p:cNvSpPr>
          <p:nvPr/>
        </p:nvSpPr>
        <p:spPr>
          <a:xfrm>
            <a:off x="6786896" y="5923045"/>
            <a:ext cx="459419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Rect 0">
            <a:extLst>
              <a:ext uri="{FF2B5EF4-FFF2-40B4-BE49-F238E27FC236}">
                <a16:creationId xmlns:a16="http://schemas.microsoft.com/office/drawing/2014/main" id="{3908F9E2-0A5D-65D0-D450-534725C26D49}"/>
              </a:ext>
            </a:extLst>
          </p:cNvPr>
          <p:cNvSpPr txBox="1">
            <a:spLocks/>
          </p:cNvSpPr>
          <p:nvPr/>
        </p:nvSpPr>
        <p:spPr>
          <a:xfrm>
            <a:off x="6794516" y="5906535"/>
            <a:ext cx="523240" cy="261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lang="ko-KR" altLang="en-US" sz="1100" b="0" i="0" strike="noStrike" cap="none" dirty="0">
                <a:solidFill>
                  <a:srgbClr val="AFABAB"/>
                </a:solidFill>
                <a:latin typeface="맑은 고딕" charset="0"/>
                <a:ea typeface="맑은 고딕" charset="0"/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16052110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690791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게시판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공지사항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가맹점의 공지사항을 작성할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054262"/>
              </p:ext>
            </p:extLst>
          </p:nvPr>
        </p:nvGraphicFramePr>
        <p:xfrm>
          <a:off x="8512044" y="142242"/>
          <a:ext cx="3679954" cy="4796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가맹점의 공지사항을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작성할 수 있는 화면이다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가맹점의 공지사항을 작성할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516073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공문 조회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 </a:t>
                    </a:r>
                    <a:r>
                      <a:rPr lang="ko-KR" altLang="en-US" sz="1050" dirty="0">
                        <a:latin typeface="맑은 고딕" charset="0"/>
                        <a:ea typeface="맑은 고딕" charset="0"/>
                      </a:rPr>
                      <a:t>∨</a:t>
                    </a:r>
                    <a:endParaRPr lang="en-US" altLang="ko-KR" sz="105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공지사항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자유게시판</a:t>
                    </a: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554531C-C3D9-9F92-A542-04E9D93D666C}"/>
              </a:ext>
            </a:extLst>
          </p:cNvPr>
          <p:cNvGrpSpPr/>
          <p:nvPr/>
        </p:nvGrpSpPr>
        <p:grpSpPr>
          <a:xfrm>
            <a:off x="1498920" y="2313477"/>
            <a:ext cx="6626722" cy="3444929"/>
            <a:chOff x="2254885" y="2506345"/>
            <a:chExt cx="7699375" cy="4198620"/>
          </a:xfrm>
        </p:grpSpPr>
        <p:sp>
          <p:nvSpPr>
            <p:cNvPr id="2" name="Rect 0">
              <a:extLst>
                <a:ext uri="{FF2B5EF4-FFF2-40B4-BE49-F238E27FC236}">
                  <a16:creationId xmlns:a16="http://schemas.microsoft.com/office/drawing/2014/main" id="{C553C1B9-3524-DBDD-52CF-7767F838FF9B}"/>
                </a:ext>
              </a:extLst>
            </p:cNvPr>
            <p:cNvSpPr>
              <a:spLocks/>
            </p:cNvSpPr>
            <p:nvPr/>
          </p:nvSpPr>
          <p:spPr>
            <a:xfrm>
              <a:off x="2273935" y="2506345"/>
              <a:ext cx="7671435" cy="419862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FFFFF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3D23F0BD-1567-BE77-FBA8-4A77652D280C}"/>
                </a:ext>
              </a:extLst>
            </p:cNvPr>
            <p:cNvSpPr>
              <a:spLocks/>
            </p:cNvSpPr>
            <p:nvPr/>
          </p:nvSpPr>
          <p:spPr>
            <a:xfrm>
              <a:off x="8957945" y="6325235"/>
              <a:ext cx="695325" cy="26543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8" name="Rect 0">
              <a:extLst>
                <a:ext uri="{FF2B5EF4-FFF2-40B4-BE49-F238E27FC236}">
                  <a16:creationId xmlns:a16="http://schemas.microsoft.com/office/drawing/2014/main" id="{C95B534E-F1C4-82D6-A656-AA8A88A44CCA}"/>
                </a:ext>
              </a:extLst>
            </p:cNvPr>
            <p:cNvSpPr txBox="1">
              <a:spLocks/>
            </p:cNvSpPr>
            <p:nvPr/>
          </p:nvSpPr>
          <p:spPr>
            <a:xfrm>
              <a:off x="9137650" y="6325870"/>
              <a:ext cx="565785" cy="260350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100" b="0" i="0" strike="noStrike" cap="none">
                  <a:solidFill>
                    <a:srgbClr val="AFABAB"/>
                  </a:solidFill>
                  <a:latin typeface="맑은 고딕" charset="0"/>
                  <a:ea typeface="맑은 고딕" charset="0"/>
                </a:rPr>
                <a:t>등록</a:t>
              </a:r>
              <a:endParaRPr lang="ko-KR" altLang="en-US" sz="1100" b="0" i="0" strike="noStrike" cap="none">
                <a:solidFill>
                  <a:srgbClr val="AFABAB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9" name="Picture " descr="C:/Users/PC-19/AppData/Roaming/PolarisOffice/ETemp/13480_23508312/fImage47691120517982.png">
              <a:extLst>
                <a:ext uri="{FF2B5EF4-FFF2-40B4-BE49-F238E27FC236}">
                  <a16:creationId xmlns:a16="http://schemas.microsoft.com/office/drawing/2014/main" id="{4529B3DB-2447-748F-0BBD-A85558868B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54885" y="2936240"/>
              <a:ext cx="7699375" cy="3288665"/>
            </a:xfrm>
            <a:prstGeom prst="rect">
              <a:avLst/>
            </a:prstGeom>
            <a:noFill/>
            <a:ln w="12700" cap="flat" cmpd="sng">
              <a:prstDash/>
              <a:miter lim="800000"/>
            </a:ln>
          </p:spPr>
        </p:pic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82134F39-D7F3-BCEA-4A89-EAB10B020983}"/>
                </a:ext>
              </a:extLst>
            </p:cNvPr>
            <p:cNvSpPr txBox="1">
              <a:spLocks/>
            </p:cNvSpPr>
            <p:nvPr/>
          </p:nvSpPr>
          <p:spPr>
            <a:xfrm>
              <a:off x="2697480" y="3897631"/>
              <a:ext cx="1675484" cy="1144095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non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공지사항 내용입니다</a:t>
              </a:r>
              <a:r>
                <a:rPr lang="en-US" altLang="ko-KR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.</a:t>
              </a:r>
            </a:p>
            <a:p>
              <a:pPr marL="0" indent="0" algn="l" defTabSz="914400" rtl="0" eaLnBrk="1" latinLnBrk="0" hangingPunct="0">
                <a:buFontTx/>
                <a:buNone/>
              </a:pPr>
              <a:endParaRPr lang="en-US" altLang="ko-KR" sz="11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공지사항 내용입니다</a:t>
              </a:r>
              <a:r>
                <a:rPr lang="en-US" altLang="ko-KR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.</a:t>
              </a:r>
            </a:p>
            <a:p>
              <a:pPr marL="0" indent="0" algn="l" defTabSz="914400" rtl="0" eaLnBrk="1" latinLnBrk="0" hangingPunct="0">
                <a:buFontTx/>
                <a:buNone/>
              </a:pPr>
              <a:endParaRPr lang="en-US" altLang="ko-KR" sz="1100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  <a:p>
              <a:pPr marL="0" indent="0" algn="l" defTabSz="914400" rtl="0" eaLnBrk="1" latinLnBrk="0" hangingPunct="0">
                <a:buFontTx/>
                <a:buNone/>
              </a:pPr>
              <a:r>
                <a:rPr lang="ko-KR" altLang="en-US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공지사항 내용입니다</a:t>
              </a:r>
              <a:r>
                <a:rPr lang="en-US" altLang="ko-KR"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.</a:t>
              </a:r>
              <a:endPara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1" name="Rect 0">
              <a:extLst>
                <a:ext uri="{FF2B5EF4-FFF2-40B4-BE49-F238E27FC236}">
                  <a16:creationId xmlns:a16="http://schemas.microsoft.com/office/drawing/2014/main" id="{3F4C11F9-56F7-8BD0-36BC-A5BBA391DBD4}"/>
                </a:ext>
              </a:extLst>
            </p:cNvPr>
            <p:cNvSpPr txBox="1">
              <a:spLocks/>
            </p:cNvSpPr>
            <p:nvPr/>
          </p:nvSpPr>
          <p:spPr>
            <a:xfrm>
              <a:off x="2436495" y="2686685"/>
              <a:ext cx="421640" cy="261620"/>
            </a:xfrm>
            <a:prstGeom prst="rect">
              <a:avLst/>
            </a:prstGeom>
            <a:ln w="12700" cap="flat" cmpd="sng">
              <a:prstDash/>
              <a:miter lim="800000"/>
            </a:ln>
          </p:spPr>
          <p:txBody>
            <a:bodyPr vert="horz" wrap="non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100" b="0" i="0" strike="noStrike" cap="none" dirty="0" err="1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제목</a:t>
              </a:r>
              <a:r>
                <a:rPr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endParaRPr lang="ko-KR" altLang="en-US"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D26FE3CA-98CF-DB8D-7021-C6E9A0727996}"/>
                </a:ext>
              </a:extLst>
            </p:cNvPr>
            <p:cNvSpPr>
              <a:spLocks/>
            </p:cNvSpPr>
            <p:nvPr/>
          </p:nvSpPr>
          <p:spPr>
            <a:xfrm>
              <a:off x="3112136" y="2688590"/>
              <a:ext cx="6647815" cy="265430"/>
            </a:xfrm>
            <a:prstGeom prst="roundRect">
              <a:avLst>
                <a:gd name="adj" fmla="val 6938"/>
              </a:avLst>
            </a:prstGeom>
            <a:solidFill>
              <a:srgbClr val="FFFFFF"/>
            </a:solidFill>
            <a:ln w="12700" cap="flat" cmpd="sng">
              <a:solidFill>
                <a:srgbClr val="DDDDDD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en-US" altLang="ko-KR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&lt; </a:t>
              </a:r>
              <a:r>
                <a:rPr lang="ko-KR" altLang="en-US" sz="1200" b="0" i="0" strike="noStrike" cap="none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공지사항 </a:t>
              </a:r>
              <a:r>
                <a:rPr lang="en-US" altLang="ko-KR" sz="1200" dirty="0">
                  <a:ln w="9525" cap="flat" cmpd="sng">
                    <a:noFill/>
                    <a:prstDash/>
                  </a:ln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11 &gt;</a:t>
              </a:r>
              <a:endParaRPr lang="ko-KR" altLang="en-US" sz="1200" b="0" i="0" strike="noStrike" cap="none" dirty="0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grpSp>
          <p:nvGrpSpPr>
            <p:cNvPr id="13" name="Group 5">
              <a:extLst>
                <a:ext uri="{FF2B5EF4-FFF2-40B4-BE49-F238E27FC236}">
                  <a16:creationId xmlns:a16="http://schemas.microsoft.com/office/drawing/2014/main" id="{F2BD1989-E871-B26F-9BAC-1B6799061D53}"/>
                </a:ext>
              </a:extLst>
            </p:cNvPr>
            <p:cNvGrpSpPr>
              <a:grpSpLocks/>
            </p:cNvGrpSpPr>
            <p:nvPr/>
          </p:nvGrpSpPr>
          <p:grpSpPr>
            <a:xfrm>
              <a:off x="2433955" y="6273165"/>
              <a:ext cx="2722880" cy="267024"/>
              <a:chOff x="2433955" y="6273165"/>
              <a:chExt cx="2722880" cy="267024"/>
            </a:xfrm>
          </p:grpSpPr>
          <p:sp>
            <p:nvSpPr>
              <p:cNvPr id="14" name="Rect 0">
                <a:extLst>
                  <a:ext uri="{FF2B5EF4-FFF2-40B4-BE49-F238E27FC236}">
                    <a16:creationId xmlns:a16="http://schemas.microsoft.com/office/drawing/2014/main" id="{A4D16467-1692-179A-7F43-700C57215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76295" y="6273165"/>
                <a:ext cx="1438275" cy="248920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100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선택한 파일 없음</a:t>
                </a:r>
                <a:endParaRPr lang="ko-KR" altLang="en-US" sz="100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5" name="Rect 0">
                <a:extLst>
                  <a:ext uri="{FF2B5EF4-FFF2-40B4-BE49-F238E27FC236}">
                    <a16:creationId xmlns:a16="http://schemas.microsoft.com/office/drawing/2014/main" id="{A2ED5C7B-140A-F54C-7900-B353077CA0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31110" y="6277610"/>
                <a:ext cx="760095" cy="26257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sz="800" dirty="0" err="1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파일</a:t>
                </a:r>
                <a:r>
                  <a:rPr sz="800" dirty="0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 </a:t>
                </a:r>
                <a:r>
                  <a:rPr sz="800" dirty="0" err="1">
                    <a:solidFill>
                      <a:schemeClr val="bg1">
                        <a:lumMod val="50000"/>
                      </a:schemeClr>
                    </a:solidFill>
                    <a:latin typeface="맑은 고딕" charset="0"/>
                    <a:ea typeface="맑은 고딕" charset="0"/>
                  </a:rPr>
                  <a:t>선택</a:t>
                </a:r>
                <a:endParaRPr lang="ko-KR" altLang="en-US" sz="800" dirty="0">
                  <a:solidFill>
                    <a:schemeClr val="bg1">
                      <a:lumMod val="50000"/>
                    </a:schemeClr>
                  </a:solidFill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16" name="Rect 0">
                <a:extLst>
                  <a:ext uri="{FF2B5EF4-FFF2-40B4-BE49-F238E27FC236}">
                    <a16:creationId xmlns:a16="http://schemas.microsoft.com/office/drawing/2014/main" id="{6C1A0CA8-312F-BCC8-4E92-65C103FAB31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433955" y="6276975"/>
                <a:ext cx="2722880" cy="250825"/>
              </a:xfrm>
              <a:prstGeom prst="roundRect">
                <a:avLst>
                  <a:gd name="adj" fmla="val 4937"/>
                </a:avLst>
              </a:prstGeom>
              <a:noFill/>
              <a:ln w="9525" cap="flat" cmpd="sng">
                <a:solidFill>
                  <a:schemeClr val="bg1">
                    <a:lumMod val="75000"/>
                    <a:alpha val="100000"/>
                  </a:scheme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13983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549201"/>
              </p:ext>
            </p:extLst>
          </p:nvPr>
        </p:nvGraphicFramePr>
        <p:xfrm>
          <a:off x="5" y="142240"/>
          <a:ext cx="8400259" cy="12241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00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0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00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8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Page Title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가맹점 정보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ID</a:t>
                      </a:r>
                      <a:endParaRPr lang="ko-KR" altLang="en-US" sz="11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Date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2023. 11. 25</a:t>
                      </a:r>
                      <a:endParaRPr lang="ko-KR" altLang="en-US" sz="1100" b="1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Author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김지윤</a:t>
                      </a:r>
                      <a:r>
                        <a:rPr lang="en-US" altLang="ko-KR" sz="1100" b="1" dirty="0"/>
                        <a:t>, </a:t>
                      </a:r>
                      <a:r>
                        <a:rPr lang="ko-KR" altLang="en-US" sz="1100" b="1" dirty="0" err="1"/>
                        <a:t>송재람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Screen</a:t>
                      </a:r>
                      <a:r>
                        <a:rPr lang="en-US" altLang="ko-KR" sz="1100" b="1" baseline="0" dirty="0"/>
                        <a:t> Path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가맹점 페이지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게시판 </a:t>
                      </a:r>
                      <a:r>
                        <a:rPr lang="en-US" altLang="ko-KR" sz="1100" b="1" dirty="0"/>
                        <a:t>&gt; </a:t>
                      </a:r>
                      <a:r>
                        <a:rPr lang="ko-KR" altLang="en-US" sz="1100" b="1" dirty="0"/>
                        <a:t>자유게시판</a:t>
                      </a:r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0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Description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l" latinLnBrk="1"/>
                      <a:r>
                        <a:rPr lang="ko-KR" altLang="en-US" sz="1100" b="1" dirty="0"/>
                        <a:t>자유게시판 목록을 확인할 수 있는 화면이다</a:t>
                      </a:r>
                      <a:r>
                        <a:rPr lang="en-US" altLang="ko-KR" sz="1100" b="1" dirty="0"/>
                        <a:t>.</a:t>
                      </a:r>
                      <a:endParaRPr lang="ko-KR" altLang="en-US" sz="1100" b="1" dirty="0"/>
                    </a:p>
                  </a:txBody>
                  <a:tcPr marL="121920" marR="12192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40516"/>
              </p:ext>
            </p:extLst>
          </p:nvPr>
        </p:nvGraphicFramePr>
        <p:xfrm>
          <a:off x="8512044" y="142242"/>
          <a:ext cx="3679954" cy="48462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72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609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Detail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 Description</a:t>
                      </a: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1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제목을 클릭하면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게시물의 내용을 확인할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2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글쓰기 버튼을 통해</a:t>
                      </a:r>
                      <a:endParaRPr lang="en-US" altLang="ko-KR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자유게시판 게시물을 작성할 수 있다</a:t>
                      </a:r>
                      <a:r>
                        <a:rPr lang="en-US" altLang="ko-KR" sz="110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.</a:t>
                      </a:r>
                      <a:endParaRPr lang="ko-KR" altLang="en-US" sz="1100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660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3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4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5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179108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6</a:t>
                      </a:r>
                      <a:endParaRPr lang="ko-KR" altLang="en-US" sz="11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8843076"/>
                  </a:ext>
                </a:extLst>
              </a:tr>
              <a:tr h="4032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10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7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110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2751"/>
                  </a:ext>
                </a:extLst>
              </a:tr>
              <a:tr h="3960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화면 설명</a:t>
                      </a:r>
                    </a:p>
                  </a:txBody>
                  <a:tcPr marL="121920" marR="12192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397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dirty="0"/>
                        <a:t>자유게시판 목록을 확인할 수 있는 화면이다</a:t>
                      </a:r>
                      <a:r>
                        <a:rPr lang="en-US" altLang="ko-KR" sz="900" b="0" dirty="0"/>
                        <a:t>.</a:t>
                      </a:r>
                      <a:endParaRPr lang="ko-KR" altLang="en-US" sz="900" b="0" dirty="0"/>
                    </a:p>
                  </a:txBody>
                  <a:tcPr marL="121920" marR="12192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19" name="그룹 18">
            <a:extLst>
              <a:ext uri="{FF2B5EF4-FFF2-40B4-BE49-F238E27FC236}">
                <a16:creationId xmlns:a16="http://schemas.microsoft.com/office/drawing/2014/main" id="{DA0E0AA0-D019-D085-1CA3-EC9F5923F3B4}"/>
              </a:ext>
            </a:extLst>
          </p:cNvPr>
          <p:cNvGrpSpPr/>
          <p:nvPr/>
        </p:nvGrpSpPr>
        <p:grpSpPr>
          <a:xfrm>
            <a:off x="115802" y="1484630"/>
            <a:ext cx="8266057" cy="5292725"/>
            <a:chOff x="115802" y="1484630"/>
            <a:chExt cx="8266057" cy="529272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4377B3DC-F2E5-73BE-86FD-CBCC26A64DD9}"/>
                </a:ext>
              </a:extLst>
            </p:cNvPr>
            <p:cNvGrpSpPr/>
            <p:nvPr/>
          </p:nvGrpSpPr>
          <p:grpSpPr>
            <a:xfrm>
              <a:off x="115802" y="1484630"/>
              <a:ext cx="8266057" cy="5292725"/>
              <a:chOff x="115802" y="1484630"/>
              <a:chExt cx="8266057" cy="5292725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53CFCB8-99CA-C5F3-3B0C-9D325798867D}"/>
                  </a:ext>
                </a:extLst>
              </p:cNvPr>
              <p:cNvGrpSpPr/>
              <p:nvPr/>
            </p:nvGrpSpPr>
            <p:grpSpPr>
              <a:xfrm>
                <a:off x="115802" y="1484630"/>
                <a:ext cx="8266057" cy="5292725"/>
                <a:chOff x="115802" y="1484630"/>
                <a:chExt cx="8266057" cy="5292725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659FF68C-47F5-F135-DE4C-FBF2D5CEAD15}"/>
                    </a:ext>
                  </a:extLst>
                </p:cNvPr>
                <p:cNvGrpSpPr/>
                <p:nvPr/>
              </p:nvGrpSpPr>
              <p:grpSpPr>
                <a:xfrm>
                  <a:off x="115802" y="1484630"/>
                  <a:ext cx="8266057" cy="5292725"/>
                  <a:chOff x="115802" y="1484630"/>
                  <a:chExt cx="8266057" cy="5292725"/>
                </a:xfrm>
              </p:grpSpPr>
              <p:grpSp>
                <p:nvGrpSpPr>
                  <p:cNvPr id="29" name="그룹 28">
                    <a:extLst>
                      <a:ext uri="{FF2B5EF4-FFF2-40B4-BE49-F238E27FC236}">
                        <a16:creationId xmlns:a16="http://schemas.microsoft.com/office/drawing/2014/main" id="{126DB8CB-4BAB-7516-59B9-92B8839EC4C2}"/>
                      </a:ext>
                    </a:extLst>
                  </p:cNvPr>
                  <p:cNvGrpSpPr/>
                  <p:nvPr/>
                </p:nvGrpSpPr>
                <p:grpSpPr>
                  <a:xfrm>
                    <a:off x="115802" y="1484630"/>
                    <a:ext cx="8266057" cy="5292725"/>
                    <a:chOff x="102804" y="1484630"/>
                    <a:chExt cx="8266057" cy="5292725"/>
                  </a:xfrm>
                </p:grpSpPr>
                <p:grpSp>
                  <p:nvGrpSpPr>
                    <p:cNvPr id="31" name="그룹 30">
                      <a:extLst>
                        <a:ext uri="{FF2B5EF4-FFF2-40B4-BE49-F238E27FC236}">
                          <a16:creationId xmlns:a16="http://schemas.microsoft.com/office/drawing/2014/main" id="{ECECC4F3-9F57-52B4-40F1-3A8650B8D53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02804" y="1484630"/>
                      <a:ext cx="8266057" cy="5292725"/>
                      <a:chOff x="102804" y="1484630"/>
                      <a:chExt cx="8266057" cy="5292725"/>
                    </a:xfrm>
                  </p:grpSpPr>
                  <p:sp>
                    <p:nvSpPr>
                      <p:cNvPr id="34" name="직사각형 33">
                        <a:extLst>
                          <a:ext uri="{FF2B5EF4-FFF2-40B4-BE49-F238E27FC236}">
                            <a16:creationId xmlns:a16="http://schemas.microsoft.com/office/drawing/2014/main" id="{B6AB5E45-65C4-5BBA-31D1-B74465D0570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02804" y="1484630"/>
                        <a:ext cx="1326481" cy="5292725"/>
                      </a:xfrm>
                      <a:prstGeom prst="rect">
                        <a:avLst/>
                      </a:prstGeom>
                      <a:solidFill>
                        <a:schemeClr val="bg1">
                          <a:lumMod val="75000"/>
                        </a:schemeClr>
                      </a:solidFill>
                      <a:ln>
                        <a:solidFill>
                          <a:srgbClr val="F7F7F7"/>
                        </a:solidFill>
                      </a:ln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dirty="0"/>
                          <a:t> </a:t>
                        </a:r>
                        <a:endParaRPr lang="ko-KR" altLang="en-US" dirty="0"/>
                      </a:p>
                    </p:txBody>
                  </p:sp>
                  <p:grpSp>
                    <p:nvGrpSpPr>
                      <p:cNvPr id="40" name="그룹 39">
                        <a:extLst>
                          <a:ext uri="{FF2B5EF4-FFF2-40B4-BE49-F238E27FC236}">
                            <a16:creationId xmlns:a16="http://schemas.microsoft.com/office/drawing/2014/main" id="{E4FAC877-DAC7-FAD6-FCEA-A5F5AFE67BD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429285" y="1484630"/>
                        <a:ext cx="6939576" cy="411548"/>
                        <a:chOff x="1442283" y="1484630"/>
                        <a:chExt cx="6939576" cy="411548"/>
                      </a:xfrm>
                    </p:grpSpPr>
                    <p:sp>
                      <p:nvSpPr>
                        <p:cNvPr id="48" name="직사각형 47">
                          <a:extLst>
                            <a:ext uri="{FF2B5EF4-FFF2-40B4-BE49-F238E27FC236}">
                              <a16:creationId xmlns:a16="http://schemas.microsoft.com/office/drawing/2014/main" id="{44B6CE52-B67C-3A40-CBD8-56E1550B31B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442283" y="1484630"/>
                          <a:ext cx="6939576" cy="411548"/>
                        </a:xfrm>
                        <a:prstGeom prst="rect">
                          <a:avLst/>
                        </a:prstGeom>
                        <a:solidFill>
                          <a:schemeClr val="bg1">
                            <a:lumMod val="75000"/>
                          </a:schemeClr>
                        </a:solidFill>
                        <a:ln>
                          <a:solidFill>
                            <a:srgbClr val="F7F7F7"/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ko-KR" altLang="en-US" dirty="0"/>
                        </a:p>
                      </p:txBody>
                    </p:sp>
                    <p:pic>
                      <p:nvPicPr>
                        <p:cNvPr id="49" name="그림 48" descr="원, 스케치, 블랙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00C69DD8-3887-77C7-4C37-6D86B7397DF3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43506" y="1601778"/>
                          <a:ext cx="168969" cy="166555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0" name="그림 49" descr="도표, 스크린샷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DC370AB2-AC60-900B-08A1-7A89CEE34FD6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812281" y="1569708"/>
                          <a:ext cx="186500" cy="209120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51" name="그림 50" descr="스케치, 그림, 예술, 디자인이(가) 표시된 사진&#10;&#10;자동 생성된 설명">
                          <a:extLst>
                            <a:ext uri="{FF2B5EF4-FFF2-40B4-BE49-F238E27FC236}">
                              <a16:creationId xmlns:a16="http://schemas.microsoft.com/office/drawing/2014/main" id="{A79C394B-0E5A-2C4F-2842-B3868F77D2C7}"/>
                            </a:ext>
                          </a:extLst>
                        </p:cNvPr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4" cstate="print">
                          <a:alphaModFix amt="50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384684" y="1581570"/>
                          <a:ext cx="187542" cy="206972"/>
                        </a:xfrm>
                        <a:prstGeom prst="rect">
                          <a:avLst/>
                        </a:prstGeom>
                      </p:spPr>
                    </p:pic>
                  </p:grpSp>
                </p:grpSp>
                <p:pic>
                  <p:nvPicPr>
                    <p:cNvPr id="32" name="그림 31">
                      <a:extLst>
                        <a:ext uri="{FF2B5EF4-FFF2-40B4-BE49-F238E27FC236}">
                          <a16:creationId xmlns:a16="http://schemas.microsoft.com/office/drawing/2014/main" id="{8882EF24-6BFF-0E6B-F44F-6D44462B08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212030" y="1629197"/>
                      <a:ext cx="1114204" cy="174095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30" name="Rect 0">
                    <a:extLst>
                      <a:ext uri="{FF2B5EF4-FFF2-40B4-BE49-F238E27FC236}">
                        <a16:creationId xmlns:a16="http://schemas.microsoft.com/office/drawing/2014/main" id="{02BBCAA3-9520-C1E5-13DE-017389A1EE2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9458" y="2612359"/>
                    <a:ext cx="1032655" cy="2762295"/>
                  </a:xfrm>
                  <a:prstGeom prst="rect">
                    <a:avLst/>
                  </a:prstGeom>
                  <a:noFill/>
                </p:spPr>
                <p:txBody>
                  <a:bodyPr vert="horz" wrap="none" lIns="91440" tIns="45720" rIns="91440" bIns="45720" anchor="t">
                    <a:spAutoFit/>
                  </a:bodyPr>
                  <a:lstStyle/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매장 관리 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재고 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주문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거래 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조직관리 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가맹점 정보관리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매출</a:t>
                    </a:r>
                    <a:r>
                      <a:rPr lang="en-US" altLang="ko-KR" sz="900" dirty="0">
                        <a:latin typeface="맑은 고딕" charset="0"/>
                        <a:ea typeface="맑은 고딕" charset="0"/>
                      </a:rPr>
                      <a:t>/</a:t>
                    </a: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매입 분석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공문 조회</a:t>
                    </a: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ko-KR" altLang="en-US" sz="900" dirty="0">
                        <a:latin typeface="맑은 고딕" charset="0"/>
                        <a:ea typeface="맑은 고딕" charset="0"/>
                      </a:rPr>
                      <a:t>게시판 </a:t>
                    </a:r>
                    <a:r>
                      <a:rPr lang="ko-KR" altLang="en-US" sz="1000" dirty="0">
                        <a:latin typeface="맑은 고딕" charset="0"/>
                        <a:ea typeface="맑은 고딕" charset="0"/>
                      </a:rPr>
                      <a:t>∨</a:t>
                    </a:r>
                    <a:endParaRPr lang="en-US" altLang="ko-KR" sz="10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latin typeface="맑은 고딕" charset="0"/>
                        <a:ea typeface="맑은 고딕" charset="0"/>
                      </a:rPr>
                      <a:t>공지사항</a:t>
                    </a:r>
                    <a:endParaRPr lang="en-US" altLang="ko-KR" sz="8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r>
                      <a:rPr lang="en-US" altLang="ko-KR" sz="800" dirty="0">
                        <a:latin typeface="맑은 고딕" charset="0"/>
                        <a:ea typeface="맑은 고딕" charset="0"/>
                      </a:rPr>
                      <a:t>- </a:t>
                    </a:r>
                    <a:r>
                      <a:rPr lang="ko-KR" altLang="en-US" sz="800" dirty="0">
                        <a:solidFill>
                          <a:srgbClr val="FF0000"/>
                        </a:solidFill>
                        <a:latin typeface="맑은 고딕" charset="0"/>
                        <a:ea typeface="맑은 고딕" charset="0"/>
                      </a:rPr>
                      <a:t>자유게시판</a:t>
                    </a:r>
                    <a:endParaRPr lang="en-US" altLang="ko-KR" sz="800" dirty="0">
                      <a:solidFill>
                        <a:srgbClr val="FF0000"/>
                      </a:solidFill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en-US" altLang="ko-KR" sz="900" dirty="0">
                      <a:latin typeface="맑은 고딕" charset="0"/>
                      <a:ea typeface="맑은 고딕" charset="0"/>
                    </a:endParaRPr>
                  </a:p>
                  <a:p>
                    <a:pPr marL="0" indent="0" algn="l" defTabSz="914400" rtl="0" eaLnBrk="1" latinLnBrk="0" hangingPunct="1">
                      <a:buFontTx/>
                      <a:buNone/>
                    </a:pPr>
                    <a:endParaRPr lang="ko-KR" altLang="en-US" sz="1050" dirty="0">
                      <a:latin typeface="맑은 고딕" charset="0"/>
                      <a:ea typeface="맑은 고딕" charset="0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3217D9F9-0408-3D99-09DB-D119A54A318B}"/>
                    </a:ext>
                  </a:extLst>
                </p:cNvPr>
                <p:cNvSpPr txBox="1"/>
                <p:nvPr/>
              </p:nvSpPr>
              <p:spPr>
                <a:xfrm>
                  <a:off x="294315" y="2313477"/>
                  <a:ext cx="338554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ko-KR" altLang="en-US" sz="1200" dirty="0"/>
                    <a:t>홈</a:t>
                  </a:r>
                  <a:endParaRPr lang="ko-KR" altLang="en-US" dirty="0"/>
                </a:p>
              </p:txBody>
            </p:sp>
          </p:grpSp>
          <p:sp>
            <p:nvSpPr>
              <p:cNvPr id="25" name="Rect 0">
                <a:extLst>
                  <a:ext uri="{FF2B5EF4-FFF2-40B4-BE49-F238E27FC236}">
                    <a16:creationId xmlns:a16="http://schemas.microsoft.com/office/drawing/2014/main" id="{57559192-02E7-9193-06D5-41F79C79B8D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91863" y="1561794"/>
                <a:ext cx="969709" cy="251584"/>
              </a:xfrm>
              <a:prstGeom prst="roundRect">
                <a:avLst>
                  <a:gd name="adj" fmla="val 6505"/>
                </a:avLst>
              </a:prstGeom>
              <a:solidFill>
                <a:schemeClr val="bg1"/>
              </a:solidFill>
              <a:ln w="12700" cap="flat" cmpd="sng">
                <a:solidFill>
                  <a:schemeClr val="tx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800">
                  <a:latin typeface="맑은 고딕" charset="0"/>
                  <a:ea typeface="맑은 고딕" charset="0"/>
                </a:endParaRPr>
              </a:p>
            </p:txBody>
          </p:sp>
          <p:sp>
            <p:nvSpPr>
              <p:cNvPr id="26" name="Rect 0">
                <a:extLst>
                  <a:ext uri="{FF2B5EF4-FFF2-40B4-BE49-F238E27FC236}">
                    <a16:creationId xmlns:a16="http://schemas.microsoft.com/office/drawing/2014/main" id="{AB7D29A1-1622-B70D-C5D2-E3FEDAAE90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85359" y="1596015"/>
                <a:ext cx="1021761" cy="215444"/>
              </a:xfrm>
              <a:prstGeom prst="rect">
                <a:avLst/>
              </a:prstGeom>
              <a:noFill/>
              <a:ln w="0" cap="flat" cmpd="sng">
                <a:noFill/>
                <a:prstDash val="solid"/>
              </a:ln>
            </p:spPr>
            <p:txBody>
              <a:bodyPr vert="horz" wrap="squar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r>
                  <a:rPr lang="ko-KR" altLang="en-US" sz="800" dirty="0" err="1">
                    <a:latin typeface="맑은 고딕" charset="0"/>
                    <a:ea typeface="맑은 고딕" charset="0"/>
                  </a:rPr>
                  <a:t>대전오류점</a:t>
                </a:r>
                <a:r>
                  <a:rPr lang="ko-KR" altLang="en-US" sz="800" dirty="0">
                    <a:latin typeface="맑은 고딕" charset="0"/>
                    <a:ea typeface="맑은 고딕" charset="0"/>
                  </a:rPr>
                  <a:t>  </a:t>
                </a:r>
                <a:r>
                  <a:rPr lang="en-US" sz="800" dirty="0">
                    <a:latin typeface="맑은 고딕" charset="0"/>
                    <a:ea typeface="맑은 고딕" charset="0"/>
                  </a:rPr>
                  <a:t>   </a:t>
                </a:r>
                <a:r>
                  <a:rPr sz="800" dirty="0">
                    <a:latin typeface="맑은 고딕" charset="0"/>
                    <a:ea typeface="맑은 고딕" charset="0"/>
                  </a:rPr>
                  <a:t>▼</a:t>
                </a:r>
                <a:endParaRPr lang="ko-KR" altLang="en-US" sz="800" dirty="0">
                  <a:latin typeface="맑은 고딕" charset="0"/>
                  <a:ea typeface="맑은 고딕" charset="0"/>
                </a:endParaRPr>
              </a:p>
            </p:txBody>
          </p:sp>
        </p:grpSp>
        <p:sp>
          <p:nvSpPr>
            <p:cNvPr id="22" name="Rect 0">
              <a:extLst>
                <a:ext uri="{FF2B5EF4-FFF2-40B4-BE49-F238E27FC236}">
                  <a16:creationId xmlns:a16="http://schemas.microsoft.com/office/drawing/2014/main" id="{248C8D07-419F-01FA-EBDC-0968EED5FE27}"/>
                </a:ext>
              </a:extLst>
            </p:cNvPr>
            <p:cNvSpPr>
              <a:spLocks/>
            </p:cNvSpPr>
            <p:nvPr/>
          </p:nvSpPr>
          <p:spPr>
            <a:xfrm>
              <a:off x="5625679" y="1565126"/>
              <a:ext cx="1620636" cy="246333"/>
            </a:xfrm>
            <a:prstGeom prst="roundRect">
              <a:avLst>
                <a:gd name="adj" fmla="val 6505"/>
              </a:avLst>
            </a:prstGeom>
            <a:solidFill>
              <a:schemeClr val="bg1"/>
            </a:solidFill>
            <a:ln w="12700" cap="flat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lang="ko-KR" altLang="en-US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로그인 정보 </a:t>
              </a:r>
              <a:r>
                <a:rPr lang="en-US" altLang="ko-KR" sz="11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: G001</a:t>
              </a:r>
              <a:endPara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Rect 0">
            <a:extLst>
              <a:ext uri="{FF2B5EF4-FFF2-40B4-BE49-F238E27FC236}">
                <a16:creationId xmlns:a16="http://schemas.microsoft.com/office/drawing/2014/main" id="{7F4ECFE8-456A-97BE-D883-00228190E4E7}"/>
              </a:ext>
            </a:extLst>
          </p:cNvPr>
          <p:cNvSpPr txBox="1">
            <a:spLocks/>
          </p:cNvSpPr>
          <p:nvPr/>
        </p:nvSpPr>
        <p:spPr>
          <a:xfrm>
            <a:off x="1598183" y="2645061"/>
            <a:ext cx="565785" cy="26035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non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>
                <a:solidFill>
                  <a:srgbClr val="313A46"/>
                </a:solidFill>
                <a:latin typeface="맑은 고딕" charset="0"/>
                <a:ea typeface="맑은 고딕" charset="0"/>
              </a:rPr>
              <a:t>Display</a:t>
            </a:r>
            <a:endParaRPr lang="ko-KR" altLang="en-US" sz="1100" b="0" i="0" strike="noStrike" cap="none" dirty="0">
              <a:solidFill>
                <a:srgbClr val="313A46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" name="Group 5">
            <a:extLst>
              <a:ext uri="{FF2B5EF4-FFF2-40B4-BE49-F238E27FC236}">
                <a16:creationId xmlns:a16="http://schemas.microsoft.com/office/drawing/2014/main" id="{8A55C7A9-36F1-D772-E41A-A284B9BFD7D3}"/>
              </a:ext>
            </a:extLst>
          </p:cNvPr>
          <p:cNvGrpSpPr>
            <a:grpSpLocks/>
          </p:cNvGrpSpPr>
          <p:nvPr/>
        </p:nvGrpSpPr>
        <p:grpSpPr>
          <a:xfrm>
            <a:off x="2208418" y="2645061"/>
            <a:ext cx="1020445" cy="265430"/>
            <a:chOff x="3126740" y="2727325"/>
            <a:chExt cx="1020445" cy="265430"/>
          </a:xfrm>
        </p:grpSpPr>
        <p:sp>
          <p:nvSpPr>
            <p:cNvPr id="4" name="Rect 0">
              <a:extLst>
                <a:ext uri="{FF2B5EF4-FFF2-40B4-BE49-F238E27FC236}">
                  <a16:creationId xmlns:a16="http://schemas.microsoft.com/office/drawing/2014/main" id="{9F7098B6-3990-B153-365E-A891C0C34E0C}"/>
                </a:ext>
              </a:extLst>
            </p:cNvPr>
            <p:cNvSpPr>
              <a:spLocks/>
            </p:cNvSpPr>
            <p:nvPr/>
          </p:nvSpPr>
          <p:spPr>
            <a:xfrm>
              <a:off x="3126740" y="2727325"/>
              <a:ext cx="695325" cy="265430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BFBFBF">
                  <a:alpha val="100000"/>
                </a:srgbClr>
              </a:solidFill>
              <a:prstDash val="solid"/>
              <a:miter lim="800000"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7" name="Rect 0">
              <a:extLst>
                <a:ext uri="{FF2B5EF4-FFF2-40B4-BE49-F238E27FC236}">
                  <a16:creationId xmlns:a16="http://schemas.microsoft.com/office/drawing/2014/main" id="{CB6E02C2-BCF3-342D-E000-C0250B12BC9F}"/>
                </a:ext>
              </a:extLst>
            </p:cNvPr>
            <p:cNvSpPr txBox="1">
              <a:spLocks/>
            </p:cNvSpPr>
            <p:nvPr/>
          </p:nvSpPr>
          <p:spPr>
            <a:xfrm>
              <a:off x="3267710" y="2727960"/>
              <a:ext cx="879475" cy="26162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lang="en-US" sz="1100" dirty="0">
                  <a:ln w="9525" cap="flat" cmpd="sng">
                    <a:noFill/>
                    <a:prstDash/>
                  </a:ln>
                  <a:latin typeface="맑은 고딕" charset="0"/>
                  <a:ea typeface="맑은 고딕" charset="0"/>
                </a:rPr>
                <a:t>5</a:t>
              </a:r>
              <a:r>
                <a:rPr sz="1100" b="0" i="0" strike="noStrike" cap="none" dirty="0">
                  <a:ln w="9525" cap="flat" cmpd="sng">
                    <a:noFill/>
                    <a:prstDash/>
                  </a:ln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 </a:t>
              </a:r>
              <a:r>
                <a:rPr sz="1100" b="0" i="0" strike="noStrike" cap="none" dirty="0">
                  <a:solidFill>
                    <a:srgbClr val="313A46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sz="1100" b="0" i="0" strike="noStrike" cap="none" dirty="0">
                  <a:solidFill>
                    <a:srgbClr val="000000"/>
                  </a:solidFill>
                  <a:latin typeface="맑은 고딕" charset="0"/>
                  <a:ea typeface="맑은 고딕" charset="0"/>
                </a:rPr>
                <a:t>∨</a:t>
              </a:r>
              <a:endParaRPr lang="ko-KR" altLang="en-US" sz="1100" b="0" i="0" strike="noStrike" cap="none" dirty="0"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8" name="Picture " descr="C:/Users/PC-19/AppData/Roaming/PolarisOffice/ETemp/13480_23508312/fImage157011973808.png">
            <a:extLst>
              <a:ext uri="{FF2B5EF4-FFF2-40B4-BE49-F238E27FC236}">
                <a16:creationId xmlns:a16="http://schemas.microsoft.com/office/drawing/2014/main" id="{AAB84176-73D4-A31C-4104-C5C2EEA4060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5358" y="5904793"/>
            <a:ext cx="1553845" cy="358140"/>
          </a:xfrm>
          <a:prstGeom prst="rect">
            <a:avLst/>
          </a:prstGeom>
          <a:noFill/>
          <a:ln w="12700" cap="flat" cmpd="sng">
            <a:prstDash/>
            <a:miter lim="800000"/>
          </a:ln>
        </p:spPr>
      </p:pic>
      <p:grpSp>
        <p:nvGrpSpPr>
          <p:cNvPr id="9" name="Group 5">
            <a:extLst>
              <a:ext uri="{FF2B5EF4-FFF2-40B4-BE49-F238E27FC236}">
                <a16:creationId xmlns:a16="http://schemas.microsoft.com/office/drawing/2014/main" id="{82722158-8671-1915-9BCF-D6E961CC7A9E}"/>
              </a:ext>
            </a:extLst>
          </p:cNvPr>
          <p:cNvGrpSpPr>
            <a:grpSpLocks/>
          </p:cNvGrpSpPr>
          <p:nvPr/>
        </p:nvGrpSpPr>
        <p:grpSpPr>
          <a:xfrm>
            <a:off x="6307785" y="2574576"/>
            <a:ext cx="1877060" cy="330835"/>
            <a:chOff x="7804150" y="2687955"/>
            <a:chExt cx="1877060" cy="330835"/>
          </a:xfrm>
        </p:grpSpPr>
        <p:sp>
          <p:nvSpPr>
            <p:cNvPr id="10" name="Rect 0">
              <a:extLst>
                <a:ext uri="{FF2B5EF4-FFF2-40B4-BE49-F238E27FC236}">
                  <a16:creationId xmlns:a16="http://schemas.microsoft.com/office/drawing/2014/main" id="{C26F631B-782A-0DA2-FA2D-CD522D94F375}"/>
                </a:ext>
              </a:extLst>
            </p:cNvPr>
            <p:cNvSpPr>
              <a:spLocks/>
            </p:cNvSpPr>
            <p:nvPr/>
          </p:nvSpPr>
          <p:spPr>
            <a:xfrm>
              <a:off x="7804150" y="2687955"/>
              <a:ext cx="1877060" cy="330835"/>
            </a:xfrm>
            <a:prstGeom prst="roundRect">
              <a:avLst>
                <a:gd name="adj" fmla="val 14126"/>
              </a:avLst>
            </a:prstGeom>
            <a:solidFill>
              <a:srgbClr val="E7E6E6"/>
            </a:solidFill>
            <a:ln w="0">
              <a:noFill/>
              <a:prstDash/>
            </a:ln>
          </p:spPr>
          <p:txBody>
            <a:bodyPr vert="horz" wrap="square" lIns="45720" tIns="45720" rIns="45720" bIns="45720" anchor="ctr">
              <a:noAutofit/>
            </a:bodyPr>
            <a:lstStyle/>
            <a:p>
              <a:pPr marL="0" indent="0" algn="ctr" defTabSz="914400" rtl="0" eaLnBrk="1" latinLnBrk="0" hangingPunct="0">
                <a:buFontTx/>
                <a:buNone/>
              </a:pPr>
              <a:endParaRPr lang="ko-KR" altLang="en-US" sz="1800" b="0" i="0" strike="noStrike" cap="none">
                <a:ln w="9525" cap="flat" cmpd="sng">
                  <a:noFill/>
                  <a:prstDash/>
                </a:ln>
                <a:solidFill>
                  <a:srgbClr val="000000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11" name="Picture " descr="C:/Users/PC-19/AppData/Roaming/PolarisOffice/ETemp/13480_23508312/fImage931119821832.png">
              <a:extLst>
                <a:ext uri="{FF2B5EF4-FFF2-40B4-BE49-F238E27FC236}">
                  <a16:creationId xmlns:a16="http://schemas.microsoft.com/office/drawing/2014/main" id="{EB1236D5-F64A-749D-264F-4D830B56ED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0195" y="2764790"/>
              <a:ext cx="176530" cy="176530"/>
            </a:xfrm>
            <a:prstGeom prst="rect">
              <a:avLst/>
            </a:prstGeom>
            <a:noFill/>
            <a:ln w="0">
              <a:noFill/>
              <a:prstDash/>
            </a:ln>
          </p:spPr>
        </p:pic>
        <p:sp>
          <p:nvSpPr>
            <p:cNvPr id="12" name="Rect 0">
              <a:extLst>
                <a:ext uri="{FF2B5EF4-FFF2-40B4-BE49-F238E27FC236}">
                  <a16:creationId xmlns:a16="http://schemas.microsoft.com/office/drawing/2014/main" id="{7632C9E0-290A-960B-BEB2-F3632975724A}"/>
                </a:ext>
              </a:extLst>
            </p:cNvPr>
            <p:cNvSpPr txBox="1">
              <a:spLocks/>
            </p:cNvSpPr>
            <p:nvPr/>
          </p:nvSpPr>
          <p:spPr>
            <a:xfrm>
              <a:off x="8194040" y="2720975"/>
              <a:ext cx="962660" cy="2463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45720" tIns="45720" rIns="45720" bIns="45720" anchor="t">
              <a:spAutoFit/>
            </a:bodyPr>
            <a:lstStyle/>
            <a:p>
              <a:pPr marL="0" indent="0" algn="l" defTabSz="914400" rtl="0" eaLnBrk="1" latinLnBrk="0" hangingPunct="0">
                <a:buFontTx/>
                <a:buNone/>
              </a:pPr>
              <a:r>
                <a:rPr sz="1000" b="0" i="0" strike="noStrike" cap="none" dirty="0">
                  <a:solidFill>
                    <a:srgbClr val="A6A6A6"/>
                  </a:solidFill>
                  <a:latin typeface="맑은 고딕" charset="0"/>
                  <a:ea typeface="맑은 고딕" charset="0"/>
                </a:rPr>
                <a:t>Search</a:t>
              </a:r>
              <a:endParaRPr lang="ko-KR" altLang="en-US" sz="1000" b="0" i="0" strike="noStrike" cap="none" dirty="0">
                <a:solidFill>
                  <a:srgbClr val="A6A6A6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3" name="Rect 0">
            <a:extLst>
              <a:ext uri="{FF2B5EF4-FFF2-40B4-BE49-F238E27FC236}">
                <a16:creationId xmlns:a16="http://schemas.microsoft.com/office/drawing/2014/main" id="{373FC2CB-C6A9-3C6C-B67E-63FC72852AA4}"/>
              </a:ext>
            </a:extLst>
          </p:cNvPr>
          <p:cNvSpPr>
            <a:spLocks/>
          </p:cNvSpPr>
          <p:nvPr/>
        </p:nvSpPr>
        <p:spPr>
          <a:xfrm>
            <a:off x="7786176" y="5311004"/>
            <a:ext cx="521970" cy="265430"/>
          </a:xfrm>
          <a:prstGeom prst="rect">
            <a:avLst/>
          </a:prstGeom>
          <a:solidFill>
            <a:srgbClr val="FFFFFF"/>
          </a:solidFill>
          <a:ln w="12700" cap="flat" cmpd="sng">
            <a:solidFill>
              <a:srgbClr val="BFBFBF">
                <a:alpha val="100000"/>
              </a:srgbClr>
            </a:solidFill>
            <a:prstDash val="solid"/>
            <a:miter lim="800000"/>
          </a:ln>
        </p:spPr>
        <p:txBody>
          <a:bodyPr vert="horz" wrap="square" lIns="45720" tIns="45720" rIns="45720" bIns="45720" anchor="ctr">
            <a:noAutofit/>
          </a:bodyPr>
          <a:lstStyle/>
          <a:p>
            <a:pPr marL="0" indent="0" algn="ctr" defTabSz="914400" rtl="0" eaLnBrk="1" latinLnBrk="0" hangingPunct="0">
              <a:buFontTx/>
              <a:buNone/>
            </a:pPr>
            <a:endParaRPr lang="ko-KR" altLang="en-US" sz="1800" b="0" i="0" strike="noStrike" cap="none">
              <a:ln w="9525" cap="flat" cmpd="sng">
                <a:noFill/>
                <a:prstDash/>
              </a:ln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5" name="Rect 0">
            <a:extLst>
              <a:ext uri="{FF2B5EF4-FFF2-40B4-BE49-F238E27FC236}">
                <a16:creationId xmlns:a16="http://schemas.microsoft.com/office/drawing/2014/main" id="{51A38258-BD88-D0DA-9191-EE498E2EB362}"/>
              </a:ext>
            </a:extLst>
          </p:cNvPr>
          <p:cNvSpPr txBox="1">
            <a:spLocks/>
          </p:cNvSpPr>
          <p:nvPr/>
        </p:nvSpPr>
        <p:spPr>
          <a:xfrm>
            <a:off x="7793796" y="5294494"/>
            <a:ext cx="523240" cy="261620"/>
          </a:xfrm>
          <a:prstGeom prst="rect">
            <a:avLst/>
          </a:prstGeom>
          <a:ln w="12700" cap="flat" cmpd="sng">
            <a:prstDash/>
            <a:miter lim="800000"/>
          </a:ln>
        </p:spPr>
        <p:txBody>
          <a:bodyPr vert="horz" wrap="square" lIns="45720" tIns="45720" rIns="45720" bIns="45720" anchor="t">
            <a:spAutoFit/>
          </a:bodyPr>
          <a:lstStyle/>
          <a:p>
            <a:pPr marL="0" indent="0" algn="l" defTabSz="914400" rtl="0" eaLnBrk="1" latinLnBrk="0" hangingPunct="0">
              <a:buFontTx/>
              <a:buNone/>
            </a:pPr>
            <a:r>
              <a:rPr sz="1100" b="0" i="0" strike="noStrike" cap="none" dirty="0" err="1">
                <a:solidFill>
                  <a:srgbClr val="AFABAB"/>
                </a:solidFill>
                <a:latin typeface="맑은 고딕" charset="0"/>
                <a:ea typeface="맑은 고딕" charset="0"/>
              </a:rPr>
              <a:t>글쓰기</a:t>
            </a:r>
            <a:endParaRPr lang="ko-KR" altLang="en-US" sz="1100" b="0" i="0" strike="noStrike" cap="none" dirty="0">
              <a:solidFill>
                <a:srgbClr val="AFABAB"/>
              </a:solidFill>
              <a:latin typeface="맑은 고딕" charset="0"/>
              <a:ea typeface="맑은 고딕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D8B79B94-4848-1DC6-D65F-54E0BDE5D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94176"/>
              </p:ext>
            </p:extLst>
          </p:nvPr>
        </p:nvGraphicFramePr>
        <p:xfrm>
          <a:off x="1507376" y="3162813"/>
          <a:ext cx="6939575" cy="195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915">
                  <a:extLst>
                    <a:ext uri="{9D8B030D-6E8A-4147-A177-3AD203B41FA5}">
                      <a16:colId xmlns:a16="http://schemas.microsoft.com/office/drawing/2014/main" val="3848415455"/>
                    </a:ext>
                  </a:extLst>
                </a:gridCol>
                <a:gridCol w="2775830">
                  <a:extLst>
                    <a:ext uri="{9D8B030D-6E8A-4147-A177-3AD203B41FA5}">
                      <a16:colId xmlns:a16="http://schemas.microsoft.com/office/drawing/2014/main" val="3443224583"/>
                    </a:ext>
                  </a:extLst>
                </a:gridCol>
                <a:gridCol w="1387915">
                  <a:extLst>
                    <a:ext uri="{9D8B030D-6E8A-4147-A177-3AD203B41FA5}">
                      <a16:colId xmlns:a16="http://schemas.microsoft.com/office/drawing/2014/main" val="3470399921"/>
                    </a:ext>
                  </a:extLst>
                </a:gridCol>
                <a:gridCol w="1387915">
                  <a:extLst>
                    <a:ext uri="{9D8B030D-6E8A-4147-A177-3AD203B41FA5}">
                      <a16:colId xmlns:a16="http://schemas.microsoft.com/office/drawing/2014/main" val="1902102395"/>
                    </a:ext>
                  </a:extLst>
                </a:gridCol>
              </a:tblGrid>
              <a:tr h="325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제목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작성자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작성일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028219"/>
                  </a:ext>
                </a:extLst>
              </a:tr>
              <a:tr h="325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자유게시판 </a:t>
                      </a:r>
                      <a:r>
                        <a:rPr lang="en-US" altLang="ko-KR" sz="1200" dirty="0"/>
                        <a:t>5&gt;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대전 </a:t>
                      </a:r>
                      <a:r>
                        <a:rPr lang="ko-KR" altLang="en-US" sz="1200" dirty="0" err="1"/>
                        <a:t>오류점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2023-11-29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422128"/>
                  </a:ext>
                </a:extLst>
              </a:tr>
              <a:tr h="325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자유게시판 </a:t>
                      </a:r>
                      <a:r>
                        <a:rPr lang="en-US" altLang="ko-KR" sz="1200" dirty="0"/>
                        <a:t>4&gt;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서울 </a:t>
                      </a:r>
                      <a:r>
                        <a:rPr lang="ko-KR" altLang="en-US" sz="1200" dirty="0" err="1"/>
                        <a:t>대방점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2023-11-28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622502"/>
                  </a:ext>
                </a:extLst>
              </a:tr>
              <a:tr h="325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자유게시판 </a:t>
                      </a:r>
                      <a:r>
                        <a:rPr lang="en-US" altLang="ko-KR" sz="1200" dirty="0"/>
                        <a:t>3&gt;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부산 </a:t>
                      </a:r>
                      <a:r>
                        <a:rPr lang="ko-KR" altLang="en-US" sz="1200" dirty="0" err="1"/>
                        <a:t>서면점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2023-11-28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42690"/>
                  </a:ext>
                </a:extLst>
              </a:tr>
              <a:tr h="325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자유게시판 </a:t>
                      </a:r>
                      <a:r>
                        <a:rPr lang="en-US" altLang="ko-KR" sz="1200" dirty="0"/>
                        <a:t>2&gt;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대전 </a:t>
                      </a:r>
                      <a:r>
                        <a:rPr lang="ko-KR" altLang="en-US" sz="1200" dirty="0" err="1"/>
                        <a:t>탄방점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2023-11-27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612140"/>
                  </a:ext>
                </a:extLst>
              </a:tr>
              <a:tr h="325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&lt;</a:t>
                      </a:r>
                      <a:r>
                        <a:rPr lang="ko-KR" altLang="en-US" sz="1200" dirty="0"/>
                        <a:t>자유게시판 </a:t>
                      </a:r>
                      <a:r>
                        <a:rPr lang="en-US" altLang="ko-KR" sz="1200" dirty="0"/>
                        <a:t>1&gt;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서울 </a:t>
                      </a:r>
                      <a:r>
                        <a:rPr lang="ko-KR" altLang="en-US" sz="1200" dirty="0" err="1"/>
                        <a:t>가양점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2023-11-24</a:t>
                      </a:r>
                      <a:endParaRPr lang="ko-KR" altLang="en-US" sz="12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7545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024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2688</TotalTime>
  <Words>16674</Words>
  <Application>Microsoft Office PowerPoint</Application>
  <PresentationFormat>와이드스크린</PresentationFormat>
  <Paragraphs>8189</Paragraphs>
  <Slides>116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116</vt:i4>
      </vt:variant>
    </vt:vector>
  </HeadingPairs>
  <TitlesOfParts>
    <vt:vector size="122" baseType="lpstr">
      <vt:lpstr>굴림</vt:lpstr>
      <vt:lpstr>맑은 고딕</vt:lpstr>
      <vt:lpstr>바탕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ERP 로그인 화면</dc:title>
  <dc:creator>지윤 김</dc:creator>
  <cp:lastModifiedBy>지윤 김</cp:lastModifiedBy>
  <cp:revision>253</cp:revision>
  <dcterms:created xsi:type="dcterms:W3CDTF">2023-11-25T08:26:59Z</dcterms:created>
  <dcterms:modified xsi:type="dcterms:W3CDTF">2023-12-01T00:40:08Z</dcterms:modified>
</cp:coreProperties>
</file>